
<file path=[Content_Types].xml><?xml version="1.0" encoding="utf-8"?>
<Types xmlns="http://schemas.openxmlformats.org/package/2006/content-types">
  <Default Extension="emf" ContentType="image/x-emf"/>
  <Default Extension="jfif" ContentType="image/jpeg"/>
  <Default Extension="jpeg" ContentType="image/jpeg"/>
  <Default Extension="jpg" ContentType="image/jp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omments/comment1.xml" ContentType="application/vnd.openxmlformats-officedocument.presentationml.comments+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749" r:id="rId1"/>
  </p:sldMasterIdLst>
  <p:notesMasterIdLst>
    <p:notesMasterId r:id="rId127"/>
  </p:notesMasterIdLst>
  <p:sldIdLst>
    <p:sldId id="379" r:id="rId2"/>
    <p:sldId id="256" r:id="rId3"/>
    <p:sldId id="262" r:id="rId4"/>
    <p:sldId id="261" r:id="rId5"/>
    <p:sldId id="257" r:id="rId6"/>
    <p:sldId id="258" r:id="rId7"/>
    <p:sldId id="264" r:id="rId8"/>
    <p:sldId id="265" r:id="rId9"/>
    <p:sldId id="267" r:id="rId10"/>
    <p:sldId id="268" r:id="rId11"/>
    <p:sldId id="269" r:id="rId12"/>
    <p:sldId id="270" r:id="rId13"/>
    <p:sldId id="271" r:id="rId14"/>
    <p:sldId id="272" r:id="rId15"/>
    <p:sldId id="273" r:id="rId16"/>
    <p:sldId id="274" r:id="rId17"/>
    <p:sldId id="275" r:id="rId18"/>
    <p:sldId id="276" r:id="rId19"/>
    <p:sldId id="384" r:id="rId20"/>
    <p:sldId id="277" r:id="rId21"/>
    <p:sldId id="259" r:id="rId22"/>
    <p:sldId id="260" r:id="rId23"/>
    <p:sldId id="263" r:id="rId24"/>
    <p:sldId id="382" r:id="rId25"/>
    <p:sldId id="278" r:id="rId26"/>
    <p:sldId id="381"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80" r:id="rId53"/>
    <p:sldId id="385" r:id="rId54"/>
    <p:sldId id="386" r:id="rId55"/>
    <p:sldId id="387" r:id="rId56"/>
    <p:sldId id="388" r:id="rId57"/>
    <p:sldId id="389" r:id="rId58"/>
    <p:sldId id="306" r:id="rId59"/>
    <p:sldId id="308" r:id="rId60"/>
    <p:sldId id="309" r:id="rId61"/>
    <p:sldId id="310" r:id="rId62"/>
    <p:sldId id="312" r:id="rId63"/>
    <p:sldId id="313" r:id="rId64"/>
    <p:sldId id="314" r:id="rId65"/>
    <p:sldId id="315" r:id="rId66"/>
    <p:sldId id="316" r:id="rId67"/>
    <p:sldId id="317" r:id="rId68"/>
    <p:sldId id="318" r:id="rId69"/>
    <p:sldId id="319" r:id="rId70"/>
    <p:sldId id="363" r:id="rId71"/>
    <p:sldId id="364" r:id="rId72"/>
    <p:sldId id="365" r:id="rId73"/>
    <p:sldId id="366" r:id="rId74"/>
    <p:sldId id="367" r:id="rId75"/>
    <p:sldId id="368" r:id="rId76"/>
    <p:sldId id="369" r:id="rId77"/>
    <p:sldId id="370" r:id="rId78"/>
    <p:sldId id="371" r:id="rId79"/>
    <p:sldId id="372" r:id="rId80"/>
    <p:sldId id="320" r:id="rId81"/>
    <p:sldId id="321" r:id="rId82"/>
    <p:sldId id="322" r:id="rId83"/>
    <p:sldId id="323" r:id="rId84"/>
    <p:sldId id="326" r:id="rId85"/>
    <p:sldId id="324" r:id="rId86"/>
    <p:sldId id="328" r:id="rId87"/>
    <p:sldId id="325" r:id="rId88"/>
    <p:sldId id="330" r:id="rId89"/>
    <p:sldId id="331" r:id="rId90"/>
    <p:sldId id="332" r:id="rId91"/>
    <p:sldId id="333" r:id="rId92"/>
    <p:sldId id="334" r:id="rId93"/>
    <p:sldId id="335" r:id="rId94"/>
    <p:sldId id="336" r:id="rId95"/>
    <p:sldId id="337" r:id="rId96"/>
    <p:sldId id="338" r:id="rId97"/>
    <p:sldId id="340" r:id="rId98"/>
    <p:sldId id="341" r:id="rId99"/>
    <p:sldId id="342" r:id="rId100"/>
    <p:sldId id="343" r:id="rId101"/>
    <p:sldId id="344" r:id="rId102"/>
    <p:sldId id="345" r:id="rId103"/>
    <p:sldId id="346" r:id="rId104"/>
    <p:sldId id="347" r:id="rId105"/>
    <p:sldId id="348" r:id="rId106"/>
    <p:sldId id="349" r:id="rId107"/>
    <p:sldId id="350" r:id="rId108"/>
    <p:sldId id="351" r:id="rId109"/>
    <p:sldId id="352" r:id="rId110"/>
    <p:sldId id="353" r:id="rId111"/>
    <p:sldId id="354" r:id="rId112"/>
    <p:sldId id="355" r:id="rId113"/>
    <p:sldId id="356" r:id="rId114"/>
    <p:sldId id="357" r:id="rId115"/>
    <p:sldId id="358" r:id="rId116"/>
    <p:sldId id="359" r:id="rId117"/>
    <p:sldId id="360" r:id="rId118"/>
    <p:sldId id="361" r:id="rId119"/>
    <p:sldId id="362" r:id="rId120"/>
    <p:sldId id="373" r:id="rId121"/>
    <p:sldId id="374" r:id="rId122"/>
    <p:sldId id="375" r:id="rId123"/>
    <p:sldId id="376" r:id="rId124"/>
    <p:sldId id="377" r:id="rId125"/>
    <p:sldId id="378" r:id="rId1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7718C2AE-F0F7-49EA-8B2B-ECE862A5F3EE}">
          <p14:sldIdLst>
            <p14:sldId id="379"/>
            <p14:sldId id="256"/>
            <p14:sldId id="262"/>
            <p14:sldId id="261"/>
            <p14:sldId id="257"/>
            <p14:sldId id="258"/>
            <p14:sldId id="264"/>
            <p14:sldId id="265"/>
            <p14:sldId id="267"/>
            <p14:sldId id="268"/>
            <p14:sldId id="269"/>
            <p14:sldId id="270"/>
            <p14:sldId id="271"/>
            <p14:sldId id="272"/>
            <p14:sldId id="273"/>
            <p14:sldId id="274"/>
            <p14:sldId id="275"/>
            <p14:sldId id="276"/>
            <p14:sldId id="384"/>
            <p14:sldId id="277"/>
            <p14:sldId id="259"/>
            <p14:sldId id="260"/>
            <p14:sldId id="263"/>
            <p14:sldId id="382"/>
            <p14:sldId id="278"/>
            <p14:sldId id="381"/>
            <p14:sldId id="280"/>
            <p14:sldId id="281"/>
            <p14:sldId id="282"/>
            <p14:sldId id="283"/>
            <p14:sldId id="284"/>
            <p14:sldId id="285"/>
            <p14:sldId id="286"/>
            <p14:sldId id="287"/>
            <p14:sldId id="288"/>
            <p14:sldId id="289"/>
            <p14:sldId id="290"/>
            <p14:sldId id="291"/>
            <p14:sldId id="292"/>
            <p14:sldId id="293"/>
            <p14:sldId id="294"/>
            <p14:sldId id="295"/>
            <p14:sldId id="296"/>
            <p14:sldId id="297"/>
            <p14:sldId id="298"/>
            <p14:sldId id="299"/>
            <p14:sldId id="300"/>
            <p14:sldId id="301"/>
            <p14:sldId id="302"/>
            <p14:sldId id="303"/>
            <p14:sldId id="304"/>
            <p14:sldId id="380"/>
            <p14:sldId id="385"/>
            <p14:sldId id="386"/>
            <p14:sldId id="387"/>
            <p14:sldId id="388"/>
            <p14:sldId id="389"/>
            <p14:sldId id="306"/>
            <p14:sldId id="308"/>
            <p14:sldId id="309"/>
            <p14:sldId id="310"/>
            <p14:sldId id="312"/>
            <p14:sldId id="313"/>
            <p14:sldId id="314"/>
            <p14:sldId id="315"/>
            <p14:sldId id="316"/>
            <p14:sldId id="317"/>
            <p14:sldId id="318"/>
            <p14:sldId id="319"/>
            <p14:sldId id="363"/>
            <p14:sldId id="364"/>
            <p14:sldId id="365"/>
            <p14:sldId id="366"/>
            <p14:sldId id="367"/>
            <p14:sldId id="368"/>
            <p14:sldId id="369"/>
            <p14:sldId id="370"/>
            <p14:sldId id="371"/>
            <p14:sldId id="372"/>
            <p14:sldId id="320"/>
            <p14:sldId id="321"/>
            <p14:sldId id="322"/>
            <p14:sldId id="323"/>
            <p14:sldId id="326"/>
            <p14:sldId id="324"/>
            <p14:sldId id="328"/>
            <p14:sldId id="325"/>
            <p14:sldId id="330"/>
            <p14:sldId id="331"/>
            <p14:sldId id="332"/>
            <p14:sldId id="333"/>
            <p14:sldId id="334"/>
            <p14:sldId id="335"/>
            <p14:sldId id="336"/>
            <p14:sldId id="337"/>
            <p14:sldId id="338"/>
            <p14:sldId id="340"/>
            <p14:sldId id="341"/>
            <p14:sldId id="342"/>
            <p14:sldId id="343"/>
            <p14:sldId id="344"/>
            <p14:sldId id="345"/>
            <p14:sldId id="346"/>
            <p14:sldId id="347"/>
            <p14:sldId id="348"/>
            <p14:sldId id="349"/>
            <p14:sldId id="350"/>
            <p14:sldId id="351"/>
            <p14:sldId id="352"/>
            <p14:sldId id="353"/>
            <p14:sldId id="354"/>
            <p14:sldId id="355"/>
            <p14:sldId id="356"/>
            <p14:sldId id="357"/>
            <p14:sldId id="358"/>
            <p14:sldId id="359"/>
            <p14:sldId id="360"/>
            <p14:sldId id="361"/>
            <p14:sldId id="362"/>
            <p14:sldId id="373"/>
            <p14:sldId id="374"/>
            <p14:sldId id="375"/>
            <p14:sldId id="376"/>
            <p14:sldId id="377"/>
            <p14:sldId id="378"/>
          </p14:sldIdLst>
        </p14:section>
        <p14:section name="Untitled Section" id="{CB615107-FDF3-4140-B377-F3F8CFBF724A}">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enovo" initials="l"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DD739CC-28BD-444F-BF84-76E7C6F1377B}" v="2027" dt="2024-10-27T17:37:55.597"/>
  </p1510:revLst>
</p1510:revInfo>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3843" autoAdjust="0"/>
  </p:normalViewPr>
  <p:slideViewPr>
    <p:cSldViewPr snapToGrid="0">
      <p:cViewPr>
        <p:scale>
          <a:sx n="60" d="100"/>
          <a:sy n="60" d="100"/>
        </p:scale>
        <p:origin x="432" y="219"/>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commentAuthors" Target="commentAuthor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microsoft.com/office/2015/10/relationships/revisionInfo" Target="revisionInfo.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presProps" Target="presProps.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viewProps" Target="viewProps.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theme" Target="theme/theme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tableStyles" Target="tableStyle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notesMaster" Target="notesMasters/notesMaster1.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HALABY, Randa" userId="93e7f787-00a5-4983-80f6-ddc08cc39b32" providerId="ADAL" clId="{0DD739CC-28BD-444F-BF84-76E7C6F1377B}"/>
    <pc:docChg chg="custSel modSld">
      <pc:chgData name="SHALABY, Randa" userId="93e7f787-00a5-4983-80f6-ddc08cc39b32" providerId="ADAL" clId="{0DD739CC-28BD-444F-BF84-76E7C6F1377B}" dt="2024-09-14T11:24:12.790" v="11" actId="1076"/>
      <pc:docMkLst>
        <pc:docMk/>
      </pc:docMkLst>
      <pc:sldChg chg="modSp mod">
        <pc:chgData name="SHALABY, Randa" userId="93e7f787-00a5-4983-80f6-ddc08cc39b32" providerId="ADAL" clId="{0DD739CC-28BD-444F-BF84-76E7C6F1377B}" dt="2024-09-14T11:24:12.790" v="11" actId="1076"/>
        <pc:sldMkLst>
          <pc:docMk/>
          <pc:sldMk cId="0" sldId="257"/>
        </pc:sldMkLst>
        <pc:spChg chg="mod">
          <ac:chgData name="SHALABY, Randa" userId="93e7f787-00a5-4983-80f6-ddc08cc39b32" providerId="ADAL" clId="{0DD739CC-28BD-444F-BF84-76E7C6F1377B}" dt="2024-09-14T11:24:12.790" v="11" actId="1076"/>
          <ac:spMkLst>
            <pc:docMk/>
            <pc:sldMk cId="0" sldId="257"/>
            <ac:spMk id="3" creationId="{00000000-0000-0000-0000-000000000000}"/>
          </ac:spMkLst>
        </pc:spChg>
      </pc:sldChg>
      <pc:sldChg chg="modSp mod">
        <pc:chgData name="SHALABY, Randa" userId="93e7f787-00a5-4983-80f6-ddc08cc39b32" providerId="ADAL" clId="{0DD739CC-28BD-444F-BF84-76E7C6F1377B}" dt="2024-09-14T09:03:46.549" v="10" actId="14100"/>
        <pc:sldMkLst>
          <pc:docMk/>
          <pc:sldMk cId="0" sldId="373"/>
        </pc:sldMkLst>
        <pc:spChg chg="mod">
          <ac:chgData name="SHALABY, Randa" userId="93e7f787-00a5-4983-80f6-ddc08cc39b32" providerId="ADAL" clId="{0DD739CC-28BD-444F-BF84-76E7C6F1377B}" dt="2024-09-14T09:03:05.211" v="9" actId="27636"/>
          <ac:spMkLst>
            <pc:docMk/>
            <pc:sldMk cId="0" sldId="373"/>
            <ac:spMk id="6" creationId="{00000000-0000-0000-0000-000000000000}"/>
          </ac:spMkLst>
        </pc:spChg>
        <pc:picChg chg="mod">
          <ac:chgData name="SHALABY, Randa" userId="93e7f787-00a5-4983-80f6-ddc08cc39b32" providerId="ADAL" clId="{0DD739CC-28BD-444F-BF84-76E7C6F1377B}" dt="2024-09-14T09:03:46.549" v="10" actId="14100"/>
          <ac:picMkLst>
            <pc:docMk/>
            <pc:sldMk cId="0" sldId="373"/>
            <ac:picMk id="5" creationId="{00000000-0000-0000-0000-000000000000}"/>
          </ac:picMkLst>
        </pc:picChg>
      </pc:sldChg>
    </pc:docChg>
  </pc:docChgLst>
  <pc:docChgLst>
    <pc:chgData name="GERGES, Randa" userId="93e7f787-00a5-4983-80f6-ddc08cc39b32" providerId="ADAL" clId="{0DD739CC-28BD-444F-BF84-76E7C6F1377B}"/>
    <pc:docChg chg="undo custSel delSld modSld sldOrd modSection">
      <pc:chgData name="GERGES, Randa" userId="93e7f787-00a5-4983-80f6-ddc08cc39b32" providerId="ADAL" clId="{0DD739CC-28BD-444F-BF84-76E7C6F1377B}" dt="2024-10-27T18:49:26.651" v="120" actId="14100"/>
      <pc:docMkLst>
        <pc:docMk/>
      </pc:docMkLst>
      <pc:sldChg chg="modSp">
        <pc:chgData name="GERGES, Randa" userId="93e7f787-00a5-4983-80f6-ddc08cc39b32" providerId="ADAL" clId="{0DD739CC-28BD-444F-BF84-76E7C6F1377B}" dt="2024-09-28T09:29:36.041" v="6" actId="20577"/>
        <pc:sldMkLst>
          <pc:docMk/>
          <pc:sldMk cId="0" sldId="256"/>
        </pc:sldMkLst>
        <pc:spChg chg="mod">
          <ac:chgData name="GERGES, Randa" userId="93e7f787-00a5-4983-80f6-ddc08cc39b32" providerId="ADAL" clId="{0DD739CC-28BD-444F-BF84-76E7C6F1377B}" dt="2024-09-28T09:29:36.041" v="6" actId="20577"/>
          <ac:spMkLst>
            <pc:docMk/>
            <pc:sldMk cId="0" sldId="256"/>
            <ac:spMk id="2" creationId="{00000000-0000-0000-0000-000000000000}"/>
          </ac:spMkLst>
        </pc:spChg>
      </pc:sldChg>
      <pc:sldChg chg="modSp modAnim">
        <pc:chgData name="GERGES, Randa" userId="93e7f787-00a5-4983-80f6-ddc08cc39b32" providerId="ADAL" clId="{0DD739CC-28BD-444F-BF84-76E7C6F1377B}" dt="2024-10-27T17:37:55.597" v="119" actId="20577"/>
        <pc:sldMkLst>
          <pc:docMk/>
          <pc:sldMk cId="0" sldId="257"/>
        </pc:sldMkLst>
        <pc:spChg chg="mod">
          <ac:chgData name="GERGES, Randa" userId="93e7f787-00a5-4983-80f6-ddc08cc39b32" providerId="ADAL" clId="{0DD739CC-28BD-444F-BF84-76E7C6F1377B}" dt="2024-10-27T17:37:55.597" v="119" actId="20577"/>
          <ac:spMkLst>
            <pc:docMk/>
            <pc:sldMk cId="0" sldId="257"/>
            <ac:spMk id="3" creationId="{00000000-0000-0000-0000-000000000000}"/>
          </ac:spMkLst>
        </pc:spChg>
      </pc:sldChg>
      <pc:sldChg chg="modSp mod">
        <pc:chgData name="GERGES, Randa" userId="93e7f787-00a5-4983-80f6-ddc08cc39b32" providerId="ADAL" clId="{0DD739CC-28BD-444F-BF84-76E7C6F1377B}" dt="2024-10-13T17:55:10.651" v="68" actId="1076"/>
        <pc:sldMkLst>
          <pc:docMk/>
          <pc:sldMk cId="0" sldId="260"/>
        </pc:sldMkLst>
        <pc:picChg chg="mod">
          <ac:chgData name="GERGES, Randa" userId="93e7f787-00a5-4983-80f6-ddc08cc39b32" providerId="ADAL" clId="{0DD739CC-28BD-444F-BF84-76E7C6F1377B}" dt="2024-10-13T17:55:10.651" v="68" actId="1076"/>
          <ac:picMkLst>
            <pc:docMk/>
            <pc:sldMk cId="0" sldId="260"/>
            <ac:picMk id="4" creationId="{00000000-0000-0000-0000-000000000000}"/>
          </ac:picMkLst>
        </pc:picChg>
      </pc:sldChg>
      <pc:sldChg chg="modSp mod">
        <pc:chgData name="GERGES, Randa" userId="93e7f787-00a5-4983-80f6-ddc08cc39b32" providerId="ADAL" clId="{0DD739CC-28BD-444F-BF84-76E7C6F1377B}" dt="2024-10-27T18:49:26.651" v="120" actId="14100"/>
        <pc:sldMkLst>
          <pc:docMk/>
          <pc:sldMk cId="0" sldId="268"/>
        </pc:sldMkLst>
        <pc:spChg chg="mod">
          <ac:chgData name="GERGES, Randa" userId="93e7f787-00a5-4983-80f6-ddc08cc39b32" providerId="ADAL" clId="{0DD739CC-28BD-444F-BF84-76E7C6F1377B}" dt="2024-10-27T18:49:26.651" v="120" actId="14100"/>
          <ac:spMkLst>
            <pc:docMk/>
            <pc:sldMk cId="0" sldId="268"/>
            <ac:spMk id="2" creationId="{00000000-0000-0000-0000-000000000000}"/>
          </ac:spMkLst>
        </pc:spChg>
      </pc:sldChg>
      <pc:sldChg chg="modSp mod">
        <pc:chgData name="GERGES, Randa" userId="93e7f787-00a5-4983-80f6-ddc08cc39b32" providerId="ADAL" clId="{0DD739CC-28BD-444F-BF84-76E7C6F1377B}" dt="2024-10-07T17:53:14.170" v="40" actId="14734"/>
        <pc:sldMkLst>
          <pc:docMk/>
          <pc:sldMk cId="0" sldId="269"/>
        </pc:sldMkLst>
        <pc:graphicFrameChg chg="modGraphic">
          <ac:chgData name="GERGES, Randa" userId="93e7f787-00a5-4983-80f6-ddc08cc39b32" providerId="ADAL" clId="{0DD739CC-28BD-444F-BF84-76E7C6F1377B}" dt="2024-10-07T17:53:14.170" v="40" actId="14734"/>
          <ac:graphicFrameMkLst>
            <pc:docMk/>
            <pc:sldMk cId="0" sldId="269"/>
            <ac:graphicFrameMk id="8" creationId="{00000000-0000-0000-0000-000000000000}"/>
          </ac:graphicFrameMkLst>
        </pc:graphicFrameChg>
      </pc:sldChg>
      <pc:sldChg chg="modSp mod">
        <pc:chgData name="GERGES, Randa" userId="93e7f787-00a5-4983-80f6-ddc08cc39b32" providerId="ADAL" clId="{0DD739CC-28BD-444F-BF84-76E7C6F1377B}" dt="2024-10-07T18:23:40.725" v="42" actId="20577"/>
        <pc:sldMkLst>
          <pc:docMk/>
          <pc:sldMk cId="0" sldId="278"/>
        </pc:sldMkLst>
        <pc:spChg chg="mod">
          <ac:chgData name="GERGES, Randa" userId="93e7f787-00a5-4983-80f6-ddc08cc39b32" providerId="ADAL" clId="{0DD739CC-28BD-444F-BF84-76E7C6F1377B}" dt="2024-10-07T18:23:40.725" v="42" actId="20577"/>
          <ac:spMkLst>
            <pc:docMk/>
            <pc:sldMk cId="0" sldId="278"/>
            <ac:spMk id="3" creationId="{00000000-0000-0000-0000-000000000000}"/>
          </ac:spMkLst>
        </pc:spChg>
      </pc:sldChg>
      <pc:sldChg chg="addSp delSp modSp mod">
        <pc:chgData name="GERGES, Randa" userId="93e7f787-00a5-4983-80f6-ddc08cc39b32" providerId="ADAL" clId="{0DD739CC-28BD-444F-BF84-76E7C6F1377B}" dt="2024-10-08T17:48:04.881" v="48" actId="14100"/>
        <pc:sldMkLst>
          <pc:docMk/>
          <pc:sldMk cId="0" sldId="282"/>
        </pc:sldMkLst>
        <pc:spChg chg="mod">
          <ac:chgData name="GERGES, Randa" userId="93e7f787-00a5-4983-80f6-ddc08cc39b32" providerId="ADAL" clId="{0DD739CC-28BD-444F-BF84-76E7C6F1377B}" dt="2024-10-08T17:44:03.297" v="43" actId="207"/>
          <ac:spMkLst>
            <pc:docMk/>
            <pc:sldMk cId="0" sldId="282"/>
            <ac:spMk id="2" creationId="{00000000-0000-0000-0000-000000000000}"/>
          </ac:spMkLst>
        </pc:spChg>
        <pc:spChg chg="mod">
          <ac:chgData name="GERGES, Randa" userId="93e7f787-00a5-4983-80f6-ddc08cc39b32" providerId="ADAL" clId="{0DD739CC-28BD-444F-BF84-76E7C6F1377B}" dt="2024-09-28T09:31:37.518" v="10" actId="14100"/>
          <ac:spMkLst>
            <pc:docMk/>
            <pc:sldMk cId="0" sldId="282"/>
            <ac:spMk id="3" creationId="{00000000-0000-0000-0000-000000000000}"/>
          </ac:spMkLst>
        </pc:spChg>
        <pc:spChg chg="del">
          <ac:chgData name="GERGES, Randa" userId="93e7f787-00a5-4983-80f6-ddc08cc39b32" providerId="ADAL" clId="{0DD739CC-28BD-444F-BF84-76E7C6F1377B}" dt="2024-09-28T09:31:07.699" v="7" actId="26606"/>
          <ac:spMkLst>
            <pc:docMk/>
            <pc:sldMk cId="0" sldId="282"/>
            <ac:spMk id="23" creationId="{87BF42CA-AD55-48B4-8949-C4DCA60A6AEE}"/>
          </ac:spMkLst>
        </pc:spChg>
        <pc:spChg chg="del">
          <ac:chgData name="GERGES, Randa" userId="93e7f787-00a5-4983-80f6-ddc08cc39b32" providerId="ADAL" clId="{0DD739CC-28BD-444F-BF84-76E7C6F1377B}" dt="2024-09-28T09:31:07.699" v="7" actId="26606"/>
          <ac:spMkLst>
            <pc:docMk/>
            <pc:sldMk cId="0" sldId="282"/>
            <ac:spMk id="25" creationId="{66AE1D3D-3106-4CB2-AA7C-0C1642AC0F2E}"/>
          </ac:spMkLst>
        </pc:spChg>
        <pc:spChg chg="add">
          <ac:chgData name="GERGES, Randa" userId="93e7f787-00a5-4983-80f6-ddc08cc39b32" providerId="ADAL" clId="{0DD739CC-28BD-444F-BF84-76E7C6F1377B}" dt="2024-09-28T09:31:07.699" v="7" actId="26606"/>
          <ac:spMkLst>
            <pc:docMk/>
            <pc:sldMk cId="0" sldId="282"/>
            <ac:spMk id="39" creationId="{EDDBB197-D710-4A4F-A9CA-FD2177498BE8}"/>
          </ac:spMkLst>
        </pc:spChg>
        <pc:spChg chg="add">
          <ac:chgData name="GERGES, Randa" userId="93e7f787-00a5-4983-80f6-ddc08cc39b32" providerId="ADAL" clId="{0DD739CC-28BD-444F-BF84-76E7C6F1377B}" dt="2024-09-28T09:31:07.699" v="7" actId="26606"/>
          <ac:spMkLst>
            <pc:docMk/>
            <pc:sldMk cId="0" sldId="282"/>
            <ac:spMk id="41" creationId="{975D1CFA-2CDB-4B64-BD9F-85744E8DA12F}"/>
          </ac:spMkLst>
        </pc:spChg>
        <pc:grpChg chg="del">
          <ac:chgData name="GERGES, Randa" userId="93e7f787-00a5-4983-80f6-ddc08cc39b32" providerId="ADAL" clId="{0DD739CC-28BD-444F-BF84-76E7C6F1377B}" dt="2024-09-28T09:31:07.699" v="7" actId="26606"/>
          <ac:grpSpMkLst>
            <pc:docMk/>
            <pc:sldMk cId="0" sldId="282"/>
            <ac:grpSpMk id="27" creationId="{0A31B6AF-B711-4CDB-8C2B-16E963DDC4C5}"/>
          </ac:grpSpMkLst>
        </pc:grpChg>
        <pc:grpChg chg="add">
          <ac:chgData name="GERGES, Randa" userId="93e7f787-00a5-4983-80f6-ddc08cc39b32" providerId="ADAL" clId="{0DD739CC-28BD-444F-BF84-76E7C6F1377B}" dt="2024-09-28T09:31:07.699" v="7" actId="26606"/>
          <ac:grpSpMkLst>
            <pc:docMk/>
            <pc:sldMk cId="0" sldId="282"/>
            <ac:grpSpMk id="43" creationId="{25EE5136-01F1-466C-962D-BA9B4C6757AA}"/>
          </ac:grpSpMkLst>
        </pc:grpChg>
        <pc:picChg chg="add mod">
          <ac:chgData name="GERGES, Randa" userId="93e7f787-00a5-4983-80f6-ddc08cc39b32" providerId="ADAL" clId="{0DD739CC-28BD-444F-BF84-76E7C6F1377B}" dt="2024-10-08T17:48:04.881" v="48" actId="14100"/>
          <ac:picMkLst>
            <pc:docMk/>
            <pc:sldMk cId="0" sldId="282"/>
            <ac:picMk id="4" creationId="{147076AD-89CF-50CD-1E84-0BC118842BC9}"/>
          </ac:picMkLst>
        </pc:picChg>
        <pc:picChg chg="add del">
          <ac:chgData name="GERGES, Randa" userId="93e7f787-00a5-4983-80f6-ddc08cc39b32" providerId="ADAL" clId="{0DD739CC-28BD-444F-BF84-76E7C6F1377B}" dt="2024-10-08T17:47:43.642" v="44" actId="478"/>
          <ac:picMkLst>
            <pc:docMk/>
            <pc:sldMk cId="0" sldId="282"/>
            <ac:picMk id="36" creationId="{1FDEB316-9709-127E-B8F6-22EFB9ABA961}"/>
          </ac:picMkLst>
        </pc:picChg>
      </pc:sldChg>
      <pc:sldChg chg="modSp mod">
        <pc:chgData name="GERGES, Randa" userId="93e7f787-00a5-4983-80f6-ddc08cc39b32" providerId="ADAL" clId="{0DD739CC-28BD-444F-BF84-76E7C6F1377B}" dt="2024-09-28T09:32:27.734" v="15" actId="14100"/>
        <pc:sldMkLst>
          <pc:docMk/>
          <pc:sldMk cId="0" sldId="283"/>
        </pc:sldMkLst>
        <pc:spChg chg="mod">
          <ac:chgData name="GERGES, Randa" userId="93e7f787-00a5-4983-80f6-ddc08cc39b32" providerId="ADAL" clId="{0DD739CC-28BD-444F-BF84-76E7C6F1377B}" dt="2024-09-28T09:32:27.734" v="15" actId="14100"/>
          <ac:spMkLst>
            <pc:docMk/>
            <pc:sldMk cId="0" sldId="283"/>
            <ac:spMk id="2" creationId="{00000000-0000-0000-0000-000000000000}"/>
          </ac:spMkLst>
        </pc:spChg>
      </pc:sldChg>
      <pc:sldChg chg="modSp">
        <pc:chgData name="GERGES, Randa" userId="93e7f787-00a5-4983-80f6-ddc08cc39b32" providerId="ADAL" clId="{0DD739CC-28BD-444F-BF84-76E7C6F1377B}" dt="2024-10-08T18:03:40.887" v="51" actId="20577"/>
        <pc:sldMkLst>
          <pc:docMk/>
          <pc:sldMk cId="0" sldId="284"/>
        </pc:sldMkLst>
        <pc:spChg chg="mod">
          <ac:chgData name="GERGES, Randa" userId="93e7f787-00a5-4983-80f6-ddc08cc39b32" providerId="ADAL" clId="{0DD739CC-28BD-444F-BF84-76E7C6F1377B}" dt="2024-09-28T09:33:09.388" v="18" actId="108"/>
          <ac:spMkLst>
            <pc:docMk/>
            <pc:sldMk cId="0" sldId="284"/>
            <ac:spMk id="2" creationId="{00000000-0000-0000-0000-000000000000}"/>
          </ac:spMkLst>
        </pc:spChg>
        <pc:spChg chg="mod">
          <ac:chgData name="GERGES, Randa" userId="93e7f787-00a5-4983-80f6-ddc08cc39b32" providerId="ADAL" clId="{0DD739CC-28BD-444F-BF84-76E7C6F1377B}" dt="2024-10-08T18:03:40.887" v="51" actId="20577"/>
          <ac:spMkLst>
            <pc:docMk/>
            <pc:sldMk cId="0" sldId="284"/>
            <ac:spMk id="4" creationId="{00000000-0000-0000-0000-000000000000}"/>
          </ac:spMkLst>
        </pc:spChg>
      </pc:sldChg>
      <pc:sldChg chg="modSp">
        <pc:chgData name="GERGES, Randa" userId="93e7f787-00a5-4983-80f6-ddc08cc39b32" providerId="ADAL" clId="{0DD739CC-28BD-444F-BF84-76E7C6F1377B}" dt="2024-10-08T18:19:31.179" v="52" actId="20577"/>
        <pc:sldMkLst>
          <pc:docMk/>
          <pc:sldMk cId="0" sldId="285"/>
        </pc:sldMkLst>
        <pc:spChg chg="mod">
          <ac:chgData name="GERGES, Randa" userId="93e7f787-00a5-4983-80f6-ddc08cc39b32" providerId="ADAL" clId="{0DD739CC-28BD-444F-BF84-76E7C6F1377B}" dt="2024-10-08T18:19:31.179" v="52" actId="20577"/>
          <ac:spMkLst>
            <pc:docMk/>
            <pc:sldMk cId="0" sldId="285"/>
            <ac:spMk id="2" creationId="{00000000-0000-0000-0000-000000000000}"/>
          </ac:spMkLst>
        </pc:spChg>
      </pc:sldChg>
      <pc:sldChg chg="modSp mod">
        <pc:chgData name="GERGES, Randa" userId="93e7f787-00a5-4983-80f6-ddc08cc39b32" providerId="ADAL" clId="{0DD739CC-28BD-444F-BF84-76E7C6F1377B}" dt="2024-09-28T09:34:09.453" v="23" actId="207"/>
        <pc:sldMkLst>
          <pc:docMk/>
          <pc:sldMk cId="0" sldId="286"/>
        </pc:sldMkLst>
        <pc:spChg chg="mod">
          <ac:chgData name="GERGES, Randa" userId="93e7f787-00a5-4983-80f6-ddc08cc39b32" providerId="ADAL" clId="{0DD739CC-28BD-444F-BF84-76E7C6F1377B}" dt="2024-09-28T09:33:57.361" v="21" actId="14100"/>
          <ac:spMkLst>
            <pc:docMk/>
            <pc:sldMk cId="0" sldId="286"/>
            <ac:spMk id="2" creationId="{00000000-0000-0000-0000-000000000000}"/>
          </ac:spMkLst>
        </pc:spChg>
        <pc:spChg chg="mod">
          <ac:chgData name="GERGES, Randa" userId="93e7f787-00a5-4983-80f6-ddc08cc39b32" providerId="ADAL" clId="{0DD739CC-28BD-444F-BF84-76E7C6F1377B}" dt="2024-09-28T09:34:09.453" v="23" actId="207"/>
          <ac:spMkLst>
            <pc:docMk/>
            <pc:sldMk cId="0" sldId="286"/>
            <ac:spMk id="3" creationId="{00000000-0000-0000-0000-000000000000}"/>
          </ac:spMkLst>
        </pc:spChg>
      </pc:sldChg>
      <pc:sldChg chg="modSp mod">
        <pc:chgData name="GERGES, Randa" userId="93e7f787-00a5-4983-80f6-ddc08cc39b32" providerId="ADAL" clId="{0DD739CC-28BD-444F-BF84-76E7C6F1377B}" dt="2024-09-28T09:44:54.199" v="24" actId="123"/>
        <pc:sldMkLst>
          <pc:docMk/>
          <pc:sldMk cId="0" sldId="287"/>
        </pc:sldMkLst>
        <pc:spChg chg="mod">
          <ac:chgData name="GERGES, Randa" userId="93e7f787-00a5-4983-80f6-ddc08cc39b32" providerId="ADAL" clId="{0DD739CC-28BD-444F-BF84-76E7C6F1377B}" dt="2024-09-28T09:44:54.199" v="24" actId="123"/>
          <ac:spMkLst>
            <pc:docMk/>
            <pc:sldMk cId="0" sldId="287"/>
            <ac:spMk id="5" creationId="{CF53F812-62AD-3431-0D30-1438296E73B3}"/>
          </ac:spMkLst>
        </pc:spChg>
      </pc:sldChg>
      <pc:sldChg chg="addSp delSp modSp mod setBg modAnim">
        <pc:chgData name="GERGES, Randa" userId="93e7f787-00a5-4983-80f6-ddc08cc39b32" providerId="ADAL" clId="{0DD739CC-28BD-444F-BF84-76E7C6F1377B}" dt="2024-09-28T09:47:47.230" v="35" actId="14100"/>
        <pc:sldMkLst>
          <pc:docMk/>
          <pc:sldMk cId="0" sldId="290"/>
        </pc:sldMkLst>
        <pc:spChg chg="mod">
          <ac:chgData name="GERGES, Randa" userId="93e7f787-00a5-4983-80f6-ddc08cc39b32" providerId="ADAL" clId="{0DD739CC-28BD-444F-BF84-76E7C6F1377B}" dt="2024-09-28T09:47:37.700" v="32" actId="26606"/>
          <ac:spMkLst>
            <pc:docMk/>
            <pc:sldMk cId="0" sldId="290"/>
            <ac:spMk id="2" creationId="{00000000-0000-0000-0000-000000000000}"/>
          </ac:spMkLst>
        </pc:spChg>
        <pc:spChg chg="del">
          <ac:chgData name="GERGES, Randa" userId="93e7f787-00a5-4983-80f6-ddc08cc39b32" providerId="ADAL" clId="{0DD739CC-28BD-444F-BF84-76E7C6F1377B}" dt="2024-09-28T09:47:18.309" v="25" actId="931"/>
          <ac:spMkLst>
            <pc:docMk/>
            <pc:sldMk cId="0" sldId="290"/>
            <ac:spMk id="3" creationId="{00000000-0000-0000-0000-000000000000}"/>
          </ac:spMkLst>
        </pc:spChg>
        <pc:spChg chg="add">
          <ac:chgData name="GERGES, Randa" userId="93e7f787-00a5-4983-80f6-ddc08cc39b32" providerId="ADAL" clId="{0DD739CC-28BD-444F-BF84-76E7C6F1377B}" dt="2024-09-28T09:47:37.700" v="32" actId="26606"/>
          <ac:spMkLst>
            <pc:docMk/>
            <pc:sldMk cId="0" sldId="290"/>
            <ac:spMk id="9" creationId="{2C68C0D2-E1DC-EA66-15AB-09DCE2F7C02C}"/>
          </ac:spMkLst>
        </pc:spChg>
        <pc:spChg chg="add">
          <ac:chgData name="GERGES, Randa" userId="93e7f787-00a5-4983-80f6-ddc08cc39b32" providerId="ADAL" clId="{0DD739CC-28BD-444F-BF84-76E7C6F1377B}" dt="2024-09-28T09:47:37.700" v="32" actId="26606"/>
          <ac:spMkLst>
            <pc:docMk/>
            <pc:sldMk cId="0" sldId="290"/>
            <ac:spMk id="12" creationId="{A8908DB7-C3A6-4FCB-9820-CEE02B398C4A}"/>
          </ac:spMkLst>
        </pc:spChg>
        <pc:spChg chg="add">
          <ac:chgData name="GERGES, Randa" userId="93e7f787-00a5-4983-80f6-ddc08cc39b32" providerId="ADAL" clId="{0DD739CC-28BD-444F-BF84-76E7C6F1377B}" dt="2024-09-28T09:47:37.700" v="32" actId="26606"/>
          <ac:spMkLst>
            <pc:docMk/>
            <pc:sldMk cId="0" sldId="290"/>
            <ac:spMk id="14" creationId="{535742DD-1B16-4E9D-B715-0D74B4574A68}"/>
          </ac:spMkLst>
        </pc:spChg>
        <pc:picChg chg="add mod">
          <ac:chgData name="GERGES, Randa" userId="93e7f787-00a5-4983-80f6-ddc08cc39b32" providerId="ADAL" clId="{0DD739CC-28BD-444F-BF84-76E7C6F1377B}" dt="2024-09-28T09:47:47.230" v="35" actId="14100"/>
          <ac:picMkLst>
            <pc:docMk/>
            <pc:sldMk cId="0" sldId="290"/>
            <ac:picMk id="5" creationId="{36FFC05B-0AE0-045F-3D95-CFCD218EE115}"/>
          </ac:picMkLst>
        </pc:picChg>
      </pc:sldChg>
      <pc:sldChg chg="modSp mod">
        <pc:chgData name="GERGES, Randa" userId="93e7f787-00a5-4983-80f6-ddc08cc39b32" providerId="ADAL" clId="{0DD739CC-28BD-444F-BF84-76E7C6F1377B}" dt="2024-10-11T10:39:41.960" v="54" actId="14100"/>
        <pc:sldMkLst>
          <pc:docMk/>
          <pc:sldMk cId="0" sldId="291"/>
        </pc:sldMkLst>
        <pc:picChg chg="mod">
          <ac:chgData name="GERGES, Randa" userId="93e7f787-00a5-4983-80f6-ddc08cc39b32" providerId="ADAL" clId="{0DD739CC-28BD-444F-BF84-76E7C6F1377B}" dt="2024-10-11T10:39:41.960" v="54" actId="14100"/>
          <ac:picMkLst>
            <pc:docMk/>
            <pc:sldMk cId="0" sldId="291"/>
            <ac:picMk id="4" creationId="{CEAEC3E1-0BBA-2215-1891-FD64386F44F2}"/>
          </ac:picMkLst>
        </pc:picChg>
      </pc:sldChg>
      <pc:sldChg chg="modSp mod modAnim">
        <pc:chgData name="GERGES, Randa" userId="93e7f787-00a5-4983-80f6-ddc08cc39b32" providerId="ADAL" clId="{0DD739CC-28BD-444F-BF84-76E7C6F1377B}" dt="2024-10-20T18:40:35.232" v="115" actId="20578"/>
        <pc:sldMkLst>
          <pc:docMk/>
          <pc:sldMk cId="0" sldId="293"/>
        </pc:sldMkLst>
        <pc:spChg chg="mod">
          <ac:chgData name="GERGES, Randa" userId="93e7f787-00a5-4983-80f6-ddc08cc39b32" providerId="ADAL" clId="{0DD739CC-28BD-444F-BF84-76E7C6F1377B}" dt="2024-10-20T18:40:35.232" v="115" actId="20578"/>
          <ac:spMkLst>
            <pc:docMk/>
            <pc:sldMk cId="0" sldId="293"/>
            <ac:spMk id="3" creationId="{00000000-0000-0000-0000-000000000000}"/>
          </ac:spMkLst>
        </pc:spChg>
      </pc:sldChg>
      <pc:sldChg chg="modSp">
        <pc:chgData name="GERGES, Randa" userId="93e7f787-00a5-4983-80f6-ddc08cc39b32" providerId="ADAL" clId="{0DD739CC-28BD-444F-BF84-76E7C6F1377B}" dt="2024-10-11T11:09:33.079" v="56" actId="115"/>
        <pc:sldMkLst>
          <pc:docMk/>
          <pc:sldMk cId="0" sldId="295"/>
        </pc:sldMkLst>
        <pc:spChg chg="mod">
          <ac:chgData name="GERGES, Randa" userId="93e7f787-00a5-4983-80f6-ddc08cc39b32" providerId="ADAL" clId="{0DD739CC-28BD-444F-BF84-76E7C6F1377B}" dt="2024-10-11T11:09:33.079" v="56" actId="115"/>
          <ac:spMkLst>
            <pc:docMk/>
            <pc:sldMk cId="0" sldId="295"/>
            <ac:spMk id="2" creationId="{00000000-0000-0000-0000-000000000000}"/>
          </ac:spMkLst>
        </pc:spChg>
      </pc:sldChg>
      <pc:sldChg chg="modSp modAnim">
        <pc:chgData name="GERGES, Randa" userId="93e7f787-00a5-4983-80f6-ddc08cc39b32" providerId="ADAL" clId="{0DD739CC-28BD-444F-BF84-76E7C6F1377B}" dt="2024-10-11T11:17:02.158" v="58" actId="20578"/>
        <pc:sldMkLst>
          <pc:docMk/>
          <pc:sldMk cId="0" sldId="296"/>
        </pc:sldMkLst>
        <pc:spChg chg="mod">
          <ac:chgData name="GERGES, Randa" userId="93e7f787-00a5-4983-80f6-ddc08cc39b32" providerId="ADAL" clId="{0DD739CC-28BD-444F-BF84-76E7C6F1377B}" dt="2024-10-11T11:16:59.742" v="57" actId="20578"/>
          <ac:spMkLst>
            <pc:docMk/>
            <pc:sldMk cId="0" sldId="296"/>
            <ac:spMk id="3" creationId="{00000000-0000-0000-0000-000000000000}"/>
          </ac:spMkLst>
        </pc:spChg>
      </pc:sldChg>
      <pc:sldChg chg="modSp">
        <pc:chgData name="GERGES, Randa" userId="93e7f787-00a5-4983-80f6-ddc08cc39b32" providerId="ADAL" clId="{0DD739CC-28BD-444F-BF84-76E7C6F1377B}" dt="2024-10-11T11:39:35.246" v="59" actId="115"/>
        <pc:sldMkLst>
          <pc:docMk/>
          <pc:sldMk cId="0" sldId="300"/>
        </pc:sldMkLst>
        <pc:spChg chg="mod">
          <ac:chgData name="GERGES, Randa" userId="93e7f787-00a5-4983-80f6-ddc08cc39b32" providerId="ADAL" clId="{0DD739CC-28BD-444F-BF84-76E7C6F1377B}" dt="2024-10-11T11:39:35.246" v="59" actId="115"/>
          <ac:spMkLst>
            <pc:docMk/>
            <pc:sldMk cId="0" sldId="300"/>
            <ac:spMk id="3" creationId="{00000000-0000-0000-0000-000000000000}"/>
          </ac:spMkLst>
        </pc:spChg>
      </pc:sldChg>
      <pc:sldChg chg="modSp mod">
        <pc:chgData name="GERGES, Randa" userId="93e7f787-00a5-4983-80f6-ddc08cc39b32" providerId="ADAL" clId="{0DD739CC-28BD-444F-BF84-76E7C6F1377B}" dt="2024-10-20T18:57:03.955" v="116" actId="1076"/>
        <pc:sldMkLst>
          <pc:docMk/>
          <pc:sldMk cId="0" sldId="301"/>
        </pc:sldMkLst>
        <pc:spChg chg="mod">
          <ac:chgData name="GERGES, Randa" userId="93e7f787-00a5-4983-80f6-ddc08cc39b32" providerId="ADAL" clId="{0DD739CC-28BD-444F-BF84-76E7C6F1377B}" dt="2024-10-20T18:57:03.955" v="116" actId="1076"/>
          <ac:spMkLst>
            <pc:docMk/>
            <pc:sldMk cId="0" sldId="301"/>
            <ac:spMk id="3" creationId="{00000000-0000-0000-0000-000000000000}"/>
          </ac:spMkLst>
        </pc:spChg>
      </pc:sldChg>
      <pc:sldChg chg="modSp">
        <pc:chgData name="GERGES, Randa" userId="93e7f787-00a5-4983-80f6-ddc08cc39b32" providerId="ADAL" clId="{0DD739CC-28BD-444F-BF84-76E7C6F1377B}" dt="2024-10-11T12:04:21.072" v="63" actId="115"/>
        <pc:sldMkLst>
          <pc:docMk/>
          <pc:sldMk cId="0" sldId="308"/>
        </pc:sldMkLst>
        <pc:spChg chg="mod">
          <ac:chgData name="GERGES, Randa" userId="93e7f787-00a5-4983-80f6-ddc08cc39b32" providerId="ADAL" clId="{0DD739CC-28BD-444F-BF84-76E7C6F1377B}" dt="2024-10-11T12:01:11.794" v="62" actId="207"/>
          <ac:spMkLst>
            <pc:docMk/>
            <pc:sldMk cId="0" sldId="308"/>
            <ac:spMk id="2" creationId="{00000000-0000-0000-0000-000000000000}"/>
          </ac:spMkLst>
        </pc:spChg>
        <pc:spChg chg="mod">
          <ac:chgData name="GERGES, Randa" userId="93e7f787-00a5-4983-80f6-ddc08cc39b32" providerId="ADAL" clId="{0DD739CC-28BD-444F-BF84-76E7C6F1377B}" dt="2024-10-11T12:04:21.072" v="63" actId="115"/>
          <ac:spMkLst>
            <pc:docMk/>
            <pc:sldMk cId="0" sldId="308"/>
            <ac:spMk id="3" creationId="{00000000-0000-0000-0000-000000000000}"/>
          </ac:spMkLst>
        </pc:spChg>
      </pc:sldChg>
      <pc:sldChg chg="modSp">
        <pc:chgData name="GERGES, Randa" userId="93e7f787-00a5-4983-80f6-ddc08cc39b32" providerId="ADAL" clId="{0DD739CC-28BD-444F-BF84-76E7C6F1377B}" dt="2024-10-13T18:04:13.275" v="71" actId="20577"/>
        <pc:sldMkLst>
          <pc:docMk/>
          <pc:sldMk cId="0" sldId="320"/>
        </pc:sldMkLst>
        <pc:spChg chg="mod">
          <ac:chgData name="GERGES, Randa" userId="93e7f787-00a5-4983-80f6-ddc08cc39b32" providerId="ADAL" clId="{0DD739CC-28BD-444F-BF84-76E7C6F1377B}" dt="2024-10-13T18:04:13.275" v="71" actId="20577"/>
          <ac:spMkLst>
            <pc:docMk/>
            <pc:sldMk cId="0" sldId="320"/>
            <ac:spMk id="2" creationId="{00000000-0000-0000-0000-000000000000}"/>
          </ac:spMkLst>
        </pc:spChg>
      </pc:sldChg>
      <pc:sldChg chg="modSp mod">
        <pc:chgData name="GERGES, Randa" userId="93e7f787-00a5-4983-80f6-ddc08cc39b32" providerId="ADAL" clId="{0DD739CC-28BD-444F-BF84-76E7C6F1377B}" dt="2024-10-13T18:09:22.651" v="74" actId="14100"/>
        <pc:sldMkLst>
          <pc:docMk/>
          <pc:sldMk cId="0" sldId="321"/>
        </pc:sldMkLst>
        <pc:spChg chg="mod">
          <ac:chgData name="GERGES, Randa" userId="93e7f787-00a5-4983-80f6-ddc08cc39b32" providerId="ADAL" clId="{0DD739CC-28BD-444F-BF84-76E7C6F1377B}" dt="2024-10-13T18:09:22.651" v="74" actId="14100"/>
          <ac:spMkLst>
            <pc:docMk/>
            <pc:sldMk cId="0" sldId="321"/>
            <ac:spMk id="2" creationId="{00000000-0000-0000-0000-000000000000}"/>
          </ac:spMkLst>
        </pc:spChg>
        <pc:spChg chg="mod">
          <ac:chgData name="GERGES, Randa" userId="93e7f787-00a5-4983-80f6-ddc08cc39b32" providerId="ADAL" clId="{0DD739CC-28BD-444F-BF84-76E7C6F1377B}" dt="2024-10-13T18:09:18.366" v="73" actId="14100"/>
          <ac:spMkLst>
            <pc:docMk/>
            <pc:sldMk cId="0" sldId="321"/>
            <ac:spMk id="3" creationId="{00000000-0000-0000-0000-000000000000}"/>
          </ac:spMkLst>
        </pc:spChg>
      </pc:sldChg>
      <pc:sldChg chg="ord">
        <pc:chgData name="GERGES, Randa" userId="93e7f787-00a5-4983-80f6-ddc08cc39b32" providerId="ADAL" clId="{0DD739CC-28BD-444F-BF84-76E7C6F1377B}" dt="2024-10-14T17:35:50.711" v="79"/>
        <pc:sldMkLst>
          <pc:docMk/>
          <pc:sldMk cId="0" sldId="325"/>
        </pc:sldMkLst>
      </pc:sldChg>
      <pc:sldChg chg="ord">
        <pc:chgData name="GERGES, Randa" userId="93e7f787-00a5-4983-80f6-ddc08cc39b32" providerId="ADAL" clId="{0DD739CC-28BD-444F-BF84-76E7C6F1377B}" dt="2024-10-14T18:27:58.905" v="81"/>
        <pc:sldMkLst>
          <pc:docMk/>
          <pc:sldMk cId="0" sldId="326"/>
        </pc:sldMkLst>
      </pc:sldChg>
      <pc:sldChg chg="del">
        <pc:chgData name="GERGES, Randa" userId="93e7f787-00a5-4983-80f6-ddc08cc39b32" providerId="ADAL" clId="{0DD739CC-28BD-444F-BF84-76E7C6F1377B}" dt="2024-10-14T18:29:41.462" v="86" actId="47"/>
        <pc:sldMkLst>
          <pc:docMk/>
          <pc:sldMk cId="0" sldId="327"/>
        </pc:sldMkLst>
      </pc:sldChg>
      <pc:sldChg chg="modSp ord">
        <pc:chgData name="GERGES, Randa" userId="93e7f787-00a5-4983-80f6-ddc08cc39b32" providerId="ADAL" clId="{0DD739CC-28BD-444F-BF84-76E7C6F1377B}" dt="2024-10-14T18:28:12.884" v="83"/>
        <pc:sldMkLst>
          <pc:docMk/>
          <pc:sldMk cId="0" sldId="328"/>
        </pc:sldMkLst>
        <pc:spChg chg="mod">
          <ac:chgData name="GERGES, Randa" userId="93e7f787-00a5-4983-80f6-ddc08cc39b32" providerId="ADAL" clId="{0DD739CC-28BD-444F-BF84-76E7C6F1377B}" dt="2024-10-13T18:24:53.657" v="75" actId="207"/>
          <ac:spMkLst>
            <pc:docMk/>
            <pc:sldMk cId="0" sldId="328"/>
            <ac:spMk id="2" creationId="{00000000-0000-0000-0000-000000000000}"/>
          </ac:spMkLst>
        </pc:spChg>
      </pc:sldChg>
      <pc:sldChg chg="ord">
        <pc:chgData name="GERGES, Randa" userId="93e7f787-00a5-4983-80f6-ddc08cc39b32" providerId="ADAL" clId="{0DD739CC-28BD-444F-BF84-76E7C6F1377B}" dt="2024-10-14T18:29:02.720" v="85"/>
        <pc:sldMkLst>
          <pc:docMk/>
          <pc:sldMk cId="0" sldId="330"/>
        </pc:sldMkLst>
      </pc:sldChg>
      <pc:sldChg chg="ord">
        <pc:chgData name="GERGES, Randa" userId="93e7f787-00a5-4983-80f6-ddc08cc39b32" providerId="ADAL" clId="{0DD739CC-28BD-444F-BF84-76E7C6F1377B}" dt="2024-10-14T17:21:50.425" v="77"/>
        <pc:sldMkLst>
          <pc:docMk/>
          <pc:sldMk cId="0" sldId="331"/>
        </pc:sldMkLst>
      </pc:sldChg>
      <pc:sldChg chg="modSp">
        <pc:chgData name="GERGES, Randa" userId="93e7f787-00a5-4983-80f6-ddc08cc39b32" providerId="ADAL" clId="{0DD739CC-28BD-444F-BF84-76E7C6F1377B}" dt="2024-10-15T17:09:02.654" v="100" actId="20577"/>
        <pc:sldMkLst>
          <pc:docMk/>
          <pc:sldMk cId="0" sldId="349"/>
        </pc:sldMkLst>
        <pc:spChg chg="mod">
          <ac:chgData name="GERGES, Randa" userId="93e7f787-00a5-4983-80f6-ddc08cc39b32" providerId="ADAL" clId="{0DD739CC-28BD-444F-BF84-76E7C6F1377B}" dt="2024-10-15T17:09:02.654" v="100" actId="20577"/>
          <ac:spMkLst>
            <pc:docMk/>
            <pc:sldMk cId="0" sldId="349"/>
            <ac:spMk id="3" creationId="{00000000-0000-0000-0000-000000000000}"/>
          </ac:spMkLst>
        </pc:spChg>
      </pc:sldChg>
      <pc:sldChg chg="modSp">
        <pc:chgData name="GERGES, Randa" userId="93e7f787-00a5-4983-80f6-ddc08cc39b32" providerId="ADAL" clId="{0DD739CC-28BD-444F-BF84-76E7C6F1377B}" dt="2024-10-15T16:28:20.603" v="87" actId="255"/>
        <pc:sldMkLst>
          <pc:docMk/>
          <pc:sldMk cId="0" sldId="352"/>
        </pc:sldMkLst>
        <pc:spChg chg="mod">
          <ac:chgData name="GERGES, Randa" userId="93e7f787-00a5-4983-80f6-ddc08cc39b32" providerId="ADAL" clId="{0DD739CC-28BD-444F-BF84-76E7C6F1377B}" dt="2024-10-15T16:28:20.603" v="87" actId="255"/>
          <ac:spMkLst>
            <pc:docMk/>
            <pc:sldMk cId="0" sldId="352"/>
            <ac:spMk id="2" creationId="{00000000-0000-0000-0000-000000000000}"/>
          </ac:spMkLst>
        </pc:spChg>
      </pc:sldChg>
      <pc:sldChg chg="modSp">
        <pc:chgData name="GERGES, Randa" userId="93e7f787-00a5-4983-80f6-ddc08cc39b32" providerId="ADAL" clId="{0DD739CC-28BD-444F-BF84-76E7C6F1377B}" dt="2024-10-15T16:28:31.962" v="88" actId="255"/>
        <pc:sldMkLst>
          <pc:docMk/>
          <pc:sldMk cId="0" sldId="353"/>
        </pc:sldMkLst>
        <pc:spChg chg="mod">
          <ac:chgData name="GERGES, Randa" userId="93e7f787-00a5-4983-80f6-ddc08cc39b32" providerId="ADAL" clId="{0DD739CC-28BD-444F-BF84-76E7C6F1377B}" dt="2024-10-15T16:28:31.962" v="88" actId="255"/>
          <ac:spMkLst>
            <pc:docMk/>
            <pc:sldMk cId="0" sldId="353"/>
            <ac:spMk id="2" creationId="{00000000-0000-0000-0000-000000000000}"/>
          </ac:spMkLst>
        </pc:spChg>
      </pc:sldChg>
      <pc:sldChg chg="modSp">
        <pc:chgData name="GERGES, Randa" userId="93e7f787-00a5-4983-80f6-ddc08cc39b32" providerId="ADAL" clId="{0DD739CC-28BD-444F-BF84-76E7C6F1377B}" dt="2024-10-15T16:29:01.867" v="89" actId="255"/>
        <pc:sldMkLst>
          <pc:docMk/>
          <pc:sldMk cId="0" sldId="354"/>
        </pc:sldMkLst>
        <pc:spChg chg="mod">
          <ac:chgData name="GERGES, Randa" userId="93e7f787-00a5-4983-80f6-ddc08cc39b32" providerId="ADAL" clId="{0DD739CC-28BD-444F-BF84-76E7C6F1377B}" dt="2024-10-15T16:29:01.867" v="89" actId="255"/>
          <ac:spMkLst>
            <pc:docMk/>
            <pc:sldMk cId="0" sldId="354"/>
            <ac:spMk id="2" creationId="{00000000-0000-0000-0000-000000000000}"/>
          </ac:spMkLst>
        </pc:spChg>
      </pc:sldChg>
      <pc:sldChg chg="modSp">
        <pc:chgData name="GERGES, Randa" userId="93e7f787-00a5-4983-80f6-ddc08cc39b32" providerId="ADAL" clId="{0DD739CC-28BD-444F-BF84-76E7C6F1377B}" dt="2024-10-15T17:22:48.832" v="105" actId="20577"/>
        <pc:sldMkLst>
          <pc:docMk/>
          <pc:sldMk cId="0" sldId="355"/>
        </pc:sldMkLst>
        <pc:spChg chg="mod">
          <ac:chgData name="GERGES, Randa" userId="93e7f787-00a5-4983-80f6-ddc08cc39b32" providerId="ADAL" clId="{0DD739CC-28BD-444F-BF84-76E7C6F1377B}" dt="2024-10-15T16:29:12.101" v="90" actId="255"/>
          <ac:spMkLst>
            <pc:docMk/>
            <pc:sldMk cId="0" sldId="355"/>
            <ac:spMk id="2" creationId="{00000000-0000-0000-0000-000000000000}"/>
          </ac:spMkLst>
        </pc:spChg>
        <pc:spChg chg="mod">
          <ac:chgData name="GERGES, Randa" userId="93e7f787-00a5-4983-80f6-ddc08cc39b32" providerId="ADAL" clId="{0DD739CC-28BD-444F-BF84-76E7C6F1377B}" dt="2024-10-15T17:22:48.832" v="105" actId="20577"/>
          <ac:spMkLst>
            <pc:docMk/>
            <pc:sldMk cId="0" sldId="355"/>
            <ac:spMk id="3" creationId="{00000000-0000-0000-0000-000000000000}"/>
          </ac:spMkLst>
        </pc:spChg>
      </pc:sldChg>
      <pc:sldChg chg="modSp">
        <pc:chgData name="GERGES, Randa" userId="93e7f787-00a5-4983-80f6-ddc08cc39b32" providerId="ADAL" clId="{0DD739CC-28BD-444F-BF84-76E7C6F1377B}" dt="2024-10-15T16:29:26.351" v="92" actId="255"/>
        <pc:sldMkLst>
          <pc:docMk/>
          <pc:sldMk cId="0" sldId="356"/>
        </pc:sldMkLst>
        <pc:spChg chg="mod">
          <ac:chgData name="GERGES, Randa" userId="93e7f787-00a5-4983-80f6-ddc08cc39b32" providerId="ADAL" clId="{0DD739CC-28BD-444F-BF84-76E7C6F1377B}" dt="2024-10-15T16:29:26.351" v="92" actId="255"/>
          <ac:spMkLst>
            <pc:docMk/>
            <pc:sldMk cId="0" sldId="356"/>
            <ac:spMk id="2" creationId="{00000000-0000-0000-0000-000000000000}"/>
          </ac:spMkLst>
        </pc:spChg>
      </pc:sldChg>
      <pc:sldChg chg="modSp">
        <pc:chgData name="GERGES, Randa" userId="93e7f787-00a5-4983-80f6-ddc08cc39b32" providerId="ADAL" clId="{0DD739CC-28BD-444F-BF84-76E7C6F1377B}" dt="2024-10-15T18:18:39.586" v="107" actId="113"/>
        <pc:sldMkLst>
          <pc:docMk/>
          <pc:sldMk cId="0" sldId="359"/>
        </pc:sldMkLst>
        <pc:spChg chg="mod">
          <ac:chgData name="GERGES, Randa" userId="93e7f787-00a5-4983-80f6-ddc08cc39b32" providerId="ADAL" clId="{0DD739CC-28BD-444F-BF84-76E7C6F1377B}" dt="2024-10-15T18:18:39.586" v="107" actId="113"/>
          <ac:spMkLst>
            <pc:docMk/>
            <pc:sldMk cId="0" sldId="359"/>
            <ac:spMk id="2" creationId="{00000000-0000-0000-0000-000000000000}"/>
          </ac:spMkLst>
        </pc:spChg>
      </pc:sldChg>
      <pc:sldChg chg="modSp mod">
        <pc:chgData name="GERGES, Randa" userId="93e7f787-00a5-4983-80f6-ddc08cc39b32" providerId="ADAL" clId="{0DD739CC-28BD-444F-BF84-76E7C6F1377B}" dt="2024-10-15T16:30:33.470" v="99" actId="108"/>
        <pc:sldMkLst>
          <pc:docMk/>
          <pc:sldMk cId="0" sldId="360"/>
        </pc:sldMkLst>
        <pc:spChg chg="mod">
          <ac:chgData name="GERGES, Randa" userId="93e7f787-00a5-4983-80f6-ddc08cc39b32" providerId="ADAL" clId="{0DD739CC-28BD-444F-BF84-76E7C6F1377B}" dt="2024-10-15T16:29:56.491" v="93" actId="255"/>
          <ac:spMkLst>
            <pc:docMk/>
            <pc:sldMk cId="0" sldId="360"/>
            <ac:spMk id="2" creationId="{00000000-0000-0000-0000-000000000000}"/>
          </ac:spMkLst>
        </pc:spChg>
        <pc:spChg chg="mod">
          <ac:chgData name="GERGES, Randa" userId="93e7f787-00a5-4983-80f6-ddc08cc39b32" providerId="ADAL" clId="{0DD739CC-28BD-444F-BF84-76E7C6F1377B}" dt="2024-10-15T16:30:33.470" v="99" actId="108"/>
          <ac:spMkLst>
            <pc:docMk/>
            <pc:sldMk cId="0" sldId="360"/>
            <ac:spMk id="3" creationId="{00000000-0000-0000-0000-000000000000}"/>
          </ac:spMkLst>
        </pc:spChg>
      </pc:sldChg>
      <pc:sldChg chg="modSp mod">
        <pc:chgData name="GERGES, Randa" userId="93e7f787-00a5-4983-80f6-ddc08cc39b32" providerId="ADAL" clId="{0DD739CC-28BD-444F-BF84-76E7C6F1377B}" dt="2024-10-13T17:29:05.853" v="66" actId="14100"/>
        <pc:sldMkLst>
          <pc:docMk/>
          <pc:sldMk cId="0" sldId="367"/>
        </pc:sldMkLst>
        <pc:spChg chg="mod">
          <ac:chgData name="GERGES, Randa" userId="93e7f787-00a5-4983-80f6-ddc08cc39b32" providerId="ADAL" clId="{0DD739CC-28BD-444F-BF84-76E7C6F1377B}" dt="2024-10-13T17:29:05.853" v="66" actId="14100"/>
          <ac:spMkLst>
            <pc:docMk/>
            <pc:sldMk cId="0" sldId="367"/>
            <ac:spMk id="2" creationId="{00000000-0000-0000-0000-000000000000}"/>
          </ac:spMkLst>
        </pc:spChg>
        <pc:spChg chg="mod">
          <ac:chgData name="GERGES, Randa" userId="93e7f787-00a5-4983-80f6-ddc08cc39b32" providerId="ADAL" clId="{0DD739CC-28BD-444F-BF84-76E7C6F1377B}" dt="2024-10-13T17:29:02.028" v="65" actId="14100"/>
          <ac:spMkLst>
            <pc:docMk/>
            <pc:sldMk cId="0" sldId="367"/>
            <ac:spMk id="3" creationId="{00000000-0000-0000-0000-000000000000}"/>
          </ac:spMkLst>
        </pc:spChg>
      </pc:sldChg>
      <pc:sldChg chg="modSp mod">
        <pc:chgData name="GERGES, Randa" userId="93e7f787-00a5-4983-80f6-ddc08cc39b32" providerId="ADAL" clId="{0DD739CC-28BD-444F-BF84-76E7C6F1377B}" dt="2024-10-16T17:05:38.425" v="108" actId="20577"/>
        <pc:sldMkLst>
          <pc:docMk/>
          <pc:sldMk cId="0" sldId="373"/>
        </pc:sldMkLst>
        <pc:spChg chg="mod">
          <ac:chgData name="GERGES, Randa" userId="93e7f787-00a5-4983-80f6-ddc08cc39b32" providerId="ADAL" clId="{0DD739CC-28BD-444F-BF84-76E7C6F1377B}" dt="2024-10-16T17:05:38.425" v="108" actId="20577"/>
          <ac:spMkLst>
            <pc:docMk/>
            <pc:sldMk cId="0" sldId="373"/>
            <ac:spMk id="6" creationId="{00000000-0000-0000-0000-000000000000}"/>
          </ac:spMkLst>
        </pc:spChg>
      </pc:sldChg>
      <pc:sldChg chg="modSp">
        <pc:chgData name="GERGES, Randa" userId="93e7f787-00a5-4983-80f6-ddc08cc39b32" providerId="ADAL" clId="{0DD739CC-28BD-444F-BF84-76E7C6F1377B}" dt="2024-10-16T17:10:26.345" v="111" actId="20577"/>
        <pc:sldMkLst>
          <pc:docMk/>
          <pc:sldMk cId="0" sldId="374"/>
        </pc:sldMkLst>
        <pc:spChg chg="mod">
          <ac:chgData name="GERGES, Randa" userId="93e7f787-00a5-4983-80f6-ddc08cc39b32" providerId="ADAL" clId="{0DD739CC-28BD-444F-BF84-76E7C6F1377B}" dt="2024-10-16T17:10:01.987" v="109" actId="20577"/>
          <ac:spMkLst>
            <pc:docMk/>
            <pc:sldMk cId="0" sldId="374"/>
            <ac:spMk id="2" creationId="{00000000-0000-0000-0000-000000000000}"/>
          </ac:spMkLst>
        </pc:spChg>
        <pc:spChg chg="mod">
          <ac:chgData name="GERGES, Randa" userId="93e7f787-00a5-4983-80f6-ddc08cc39b32" providerId="ADAL" clId="{0DD739CC-28BD-444F-BF84-76E7C6F1377B}" dt="2024-10-16T17:10:26.345" v="111" actId="20577"/>
          <ac:spMkLst>
            <pc:docMk/>
            <pc:sldMk cId="0" sldId="374"/>
            <ac:spMk id="3" creationId="{00000000-0000-0000-0000-000000000000}"/>
          </ac:spMkLst>
        </pc:spChg>
      </pc:sldChg>
      <pc:sldChg chg="modSp mod">
        <pc:chgData name="GERGES, Randa" userId="93e7f787-00a5-4983-80f6-ddc08cc39b32" providerId="ADAL" clId="{0DD739CC-28BD-444F-BF84-76E7C6F1377B}" dt="2024-10-11T11:58:51.224" v="61" actId="20577"/>
        <pc:sldMkLst>
          <pc:docMk/>
          <pc:sldMk cId="2672063646" sldId="389"/>
        </pc:sldMkLst>
        <pc:spChg chg="mod">
          <ac:chgData name="GERGES, Randa" userId="93e7f787-00a5-4983-80f6-ddc08cc39b32" providerId="ADAL" clId="{0DD739CC-28BD-444F-BF84-76E7C6F1377B}" dt="2024-10-11T11:58:51.224" v="61" actId="20577"/>
          <ac:spMkLst>
            <pc:docMk/>
            <pc:sldMk cId="2672063646" sldId="389"/>
            <ac:spMk id="2" creationId="{29F9D649-EC05-4127-B2A4-F7E50C28BC88}"/>
          </ac:spMkLst>
        </pc:spChg>
      </pc:sldChg>
    </pc:docChg>
  </pc:docChgLst>
</pc:chgInfo>
</file>

<file path=ppt/comments/comment1.xml><?xml version="1.0" encoding="utf-8"?>
<p:cmLst xmlns:a="http://schemas.openxmlformats.org/drawingml/2006/main" xmlns:r="http://schemas.openxmlformats.org/officeDocument/2006/relationships" xmlns:p="http://schemas.openxmlformats.org/presentationml/2006/main">
  <p:cm authorId="1" dt="2023-08-05T16:21:25.942" idx="1">
    <p:pos x="6528" y="2187"/>
    <p:text/>
  </p:cm>
</p:cmLst>
</file>

<file path=ppt/diagrams/_rels/data2.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image" Target="../media/image23.svg"/><Relationship Id="rId1" Type="http://schemas.openxmlformats.org/officeDocument/2006/relationships/image" Target="../media/image22.png"/><Relationship Id="rId6" Type="http://schemas.openxmlformats.org/officeDocument/2006/relationships/image" Target="../media/image27.svg"/><Relationship Id="rId5" Type="http://schemas.openxmlformats.org/officeDocument/2006/relationships/image" Target="../media/image26.png"/><Relationship Id="rId10" Type="http://schemas.openxmlformats.org/officeDocument/2006/relationships/image" Target="../media/image31.svg"/><Relationship Id="rId4" Type="http://schemas.openxmlformats.org/officeDocument/2006/relationships/image" Target="../media/image25.svg"/><Relationship Id="rId9" Type="http://schemas.openxmlformats.org/officeDocument/2006/relationships/image" Target="../media/image30.png"/></Relationships>
</file>

<file path=ppt/diagrams/_rels/data4.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image" Target="../media/image41.png"/><Relationship Id="rId7" Type="http://schemas.openxmlformats.org/officeDocument/2006/relationships/image" Target="../media/image45.png"/><Relationship Id="rId2" Type="http://schemas.openxmlformats.org/officeDocument/2006/relationships/image" Target="../media/image40.svg"/><Relationship Id="rId1" Type="http://schemas.openxmlformats.org/officeDocument/2006/relationships/image" Target="../media/image39.png"/><Relationship Id="rId6" Type="http://schemas.openxmlformats.org/officeDocument/2006/relationships/image" Target="../media/image44.svg"/><Relationship Id="rId5" Type="http://schemas.openxmlformats.org/officeDocument/2006/relationships/image" Target="../media/image43.png"/><Relationship Id="rId4" Type="http://schemas.openxmlformats.org/officeDocument/2006/relationships/image" Target="../media/image42.svg"/></Relationships>
</file>

<file path=ppt/diagrams/_rels/drawing2.xml.rels><?xml version="1.0" encoding="UTF-8" standalone="yes"?>
<Relationships xmlns="http://schemas.openxmlformats.org/package/2006/relationships"><Relationship Id="rId8" Type="http://schemas.openxmlformats.org/officeDocument/2006/relationships/image" Target="../media/image29.sv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image" Target="../media/image23.svg"/><Relationship Id="rId1" Type="http://schemas.openxmlformats.org/officeDocument/2006/relationships/image" Target="../media/image22.png"/><Relationship Id="rId6" Type="http://schemas.openxmlformats.org/officeDocument/2006/relationships/image" Target="../media/image27.svg"/><Relationship Id="rId5" Type="http://schemas.openxmlformats.org/officeDocument/2006/relationships/image" Target="../media/image26.png"/><Relationship Id="rId10" Type="http://schemas.openxmlformats.org/officeDocument/2006/relationships/image" Target="../media/image31.svg"/><Relationship Id="rId4" Type="http://schemas.openxmlformats.org/officeDocument/2006/relationships/image" Target="../media/image25.svg"/><Relationship Id="rId9" Type="http://schemas.openxmlformats.org/officeDocument/2006/relationships/image" Target="../media/image30.png"/></Relationships>
</file>

<file path=ppt/diagrams/_rels/drawing4.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image" Target="../media/image41.png"/><Relationship Id="rId7" Type="http://schemas.openxmlformats.org/officeDocument/2006/relationships/image" Target="../media/image45.png"/><Relationship Id="rId2" Type="http://schemas.openxmlformats.org/officeDocument/2006/relationships/image" Target="../media/image40.svg"/><Relationship Id="rId1" Type="http://schemas.openxmlformats.org/officeDocument/2006/relationships/image" Target="../media/image39.png"/><Relationship Id="rId6" Type="http://schemas.openxmlformats.org/officeDocument/2006/relationships/image" Target="../media/image44.svg"/><Relationship Id="rId5" Type="http://schemas.openxmlformats.org/officeDocument/2006/relationships/image" Target="../media/image43.png"/><Relationship Id="rId4" Type="http://schemas.openxmlformats.org/officeDocument/2006/relationships/image" Target="../media/image42.svg"/></Relationships>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0534D83-7911-4D8B-A01B-BE6025BF5699}" type="doc">
      <dgm:prSet loTypeId="urn:microsoft.com/office/officeart/2005/8/layout/radial1#1" loCatId="cycle" qsTypeId="urn:microsoft.com/office/officeart/2005/8/quickstyle/simple1#1" qsCatId="simple" csTypeId="urn:microsoft.com/office/officeart/2005/8/colors/accent1_2#1" csCatId="accent1" phldr="0"/>
      <dgm:spPr/>
      <dgm:t>
        <a:bodyPr/>
        <a:lstStyle/>
        <a:p>
          <a:endParaRPr lang="en-US"/>
        </a:p>
      </dgm:t>
    </dgm:pt>
    <dgm:pt modelId="{40B0580C-DA89-451E-BFED-2A4A7BA106ED}" type="pres">
      <dgm:prSet presAssocID="{A0534D83-7911-4D8B-A01B-BE6025BF5699}" presName="cycle" presStyleCnt="0">
        <dgm:presLayoutVars>
          <dgm:chMax val="1"/>
          <dgm:dir/>
          <dgm:animLvl val="ctr"/>
          <dgm:resizeHandles val="exact"/>
        </dgm:presLayoutVars>
      </dgm:prSet>
      <dgm:spPr/>
    </dgm:pt>
  </dgm:ptLst>
  <dgm:cxnLst>
    <dgm:cxn modelId="{36E5E32B-AA2F-4D87-927E-DD34D0ED46D1}" type="presOf" srcId="{A0534D83-7911-4D8B-A01B-BE6025BF5699}" destId="{40B0580C-DA89-451E-BFED-2A4A7BA106ED}" srcOrd="0" destOrd="0" presId="urn:microsoft.com/office/officeart/2005/8/layout/radial1#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D1CE748-CA9B-4D3A-B57F-D6B1B41ABEBF}" type="doc">
      <dgm:prSet loTypeId="urn:microsoft.com/office/officeart/2018/5/layout/IconCircleLabelList" loCatId="icon" qsTypeId="urn:microsoft.com/office/officeart/2005/8/quickstyle/simple1" qsCatId="simple" csTypeId="urn:microsoft.com/office/officeart/2018/5/colors/Iconchunking_neutralbg_colorful1" csCatId="colorful" phldr="1"/>
      <dgm:spPr/>
      <dgm:t>
        <a:bodyPr/>
        <a:lstStyle/>
        <a:p>
          <a:endParaRPr lang="en-US"/>
        </a:p>
      </dgm:t>
    </dgm:pt>
    <dgm:pt modelId="{4FD23A58-15E7-4290-BA0D-1E7436F0EBF6}">
      <dgm:prSet/>
      <dgm:spPr/>
      <dgm:t>
        <a:bodyPr/>
        <a:lstStyle/>
        <a:p>
          <a:pPr>
            <a:lnSpc>
              <a:spcPct val="100000"/>
            </a:lnSpc>
            <a:defRPr cap="all"/>
          </a:pPr>
          <a:r>
            <a:rPr lang="en-US" b="1"/>
            <a:t>2. Risk Assessment:</a:t>
          </a:r>
          <a:endParaRPr lang="en-US"/>
        </a:p>
      </dgm:t>
    </dgm:pt>
    <dgm:pt modelId="{37F8E863-2F63-4063-8AB7-AF258EDC0F91}" type="parTrans" cxnId="{3A844CDE-9C33-4140-85EA-1695982C20B8}">
      <dgm:prSet/>
      <dgm:spPr/>
      <dgm:t>
        <a:bodyPr/>
        <a:lstStyle/>
        <a:p>
          <a:endParaRPr lang="en-US"/>
        </a:p>
      </dgm:t>
    </dgm:pt>
    <dgm:pt modelId="{05C68D51-BC1C-4994-A88F-68BEB117F0FE}" type="sibTrans" cxnId="{3A844CDE-9C33-4140-85EA-1695982C20B8}">
      <dgm:prSet/>
      <dgm:spPr/>
      <dgm:t>
        <a:bodyPr/>
        <a:lstStyle/>
        <a:p>
          <a:endParaRPr lang="en-US"/>
        </a:p>
      </dgm:t>
    </dgm:pt>
    <dgm:pt modelId="{96AA415D-24DF-458E-A4DF-A0A5C293ACD9}">
      <dgm:prSet custT="1"/>
      <dgm:spPr/>
      <dgm:t>
        <a:bodyPr/>
        <a:lstStyle/>
        <a:p>
          <a:pPr>
            <a:lnSpc>
              <a:spcPct val="100000"/>
            </a:lnSpc>
            <a:defRPr cap="all"/>
          </a:pPr>
          <a:r>
            <a:rPr lang="en-US" sz="1400" dirty="0"/>
            <a:t>2.1- The Org specifies objectives with sufficient clarity to enable the identification and assessment of risks relating to objectives.</a:t>
          </a:r>
        </a:p>
      </dgm:t>
    </dgm:pt>
    <dgm:pt modelId="{815A16A9-29BD-439D-9698-874FB1434169}" type="parTrans" cxnId="{32B250E7-0005-4CA5-AE0F-06957758B3D0}">
      <dgm:prSet/>
      <dgm:spPr/>
      <dgm:t>
        <a:bodyPr/>
        <a:lstStyle/>
        <a:p>
          <a:endParaRPr lang="en-US"/>
        </a:p>
      </dgm:t>
    </dgm:pt>
    <dgm:pt modelId="{49F052CA-D6B0-48FB-BD5C-0ECC1CB1C942}" type="sibTrans" cxnId="{32B250E7-0005-4CA5-AE0F-06957758B3D0}">
      <dgm:prSet/>
      <dgm:spPr/>
      <dgm:t>
        <a:bodyPr/>
        <a:lstStyle/>
        <a:p>
          <a:endParaRPr lang="en-US"/>
        </a:p>
      </dgm:t>
    </dgm:pt>
    <dgm:pt modelId="{F0305300-AB18-4720-8F72-4E3C33648767}">
      <dgm:prSet custT="1"/>
      <dgm:spPr/>
      <dgm:t>
        <a:bodyPr/>
        <a:lstStyle/>
        <a:p>
          <a:pPr>
            <a:lnSpc>
              <a:spcPct val="100000"/>
            </a:lnSpc>
            <a:defRPr cap="all"/>
          </a:pPr>
          <a:r>
            <a:rPr lang="en-US" sz="1200" dirty="0"/>
            <a:t>2.2- The Org. identifies risks to the achievement of its objectives across the entity and analyzes risks as a basis for determining how the risks should be managed</a:t>
          </a:r>
        </a:p>
      </dgm:t>
    </dgm:pt>
    <dgm:pt modelId="{89A3BD90-B38E-41AF-8461-6C19C50685FB}" type="parTrans" cxnId="{0560A3FE-0DB5-43F4-8047-EDCE1CC9EB0C}">
      <dgm:prSet/>
      <dgm:spPr/>
      <dgm:t>
        <a:bodyPr/>
        <a:lstStyle/>
        <a:p>
          <a:endParaRPr lang="en-US"/>
        </a:p>
      </dgm:t>
    </dgm:pt>
    <dgm:pt modelId="{4BB5189B-0180-46E2-811D-01DF95AE9613}" type="sibTrans" cxnId="{0560A3FE-0DB5-43F4-8047-EDCE1CC9EB0C}">
      <dgm:prSet/>
      <dgm:spPr/>
      <dgm:t>
        <a:bodyPr/>
        <a:lstStyle/>
        <a:p>
          <a:endParaRPr lang="en-US"/>
        </a:p>
      </dgm:t>
    </dgm:pt>
    <dgm:pt modelId="{5AB75BDC-45B7-4F66-A49A-822E1B2E4B5C}">
      <dgm:prSet custT="1"/>
      <dgm:spPr/>
      <dgm:t>
        <a:bodyPr/>
        <a:lstStyle/>
        <a:p>
          <a:pPr>
            <a:lnSpc>
              <a:spcPct val="100000"/>
            </a:lnSpc>
            <a:defRPr cap="all"/>
          </a:pPr>
          <a:r>
            <a:rPr lang="en-US" sz="1400" dirty="0"/>
            <a:t>2.3- The Org. considers the potential for fraud in assessing risks to the achievement of objectives.</a:t>
          </a:r>
        </a:p>
      </dgm:t>
    </dgm:pt>
    <dgm:pt modelId="{70757C08-DF7E-4980-BC65-BAAFCDC4B293}" type="parTrans" cxnId="{E8C97D3D-C796-45D2-AB11-2B423837C949}">
      <dgm:prSet/>
      <dgm:spPr/>
      <dgm:t>
        <a:bodyPr/>
        <a:lstStyle/>
        <a:p>
          <a:endParaRPr lang="en-US"/>
        </a:p>
      </dgm:t>
    </dgm:pt>
    <dgm:pt modelId="{45D45147-71E3-42CF-9CC8-907FEF4A0C6E}" type="sibTrans" cxnId="{E8C97D3D-C796-45D2-AB11-2B423837C949}">
      <dgm:prSet/>
      <dgm:spPr/>
      <dgm:t>
        <a:bodyPr/>
        <a:lstStyle/>
        <a:p>
          <a:endParaRPr lang="en-US"/>
        </a:p>
      </dgm:t>
    </dgm:pt>
    <dgm:pt modelId="{3B2AE75D-E63A-424C-9B71-1372F5069756}">
      <dgm:prSet custT="1"/>
      <dgm:spPr/>
      <dgm:t>
        <a:bodyPr/>
        <a:lstStyle/>
        <a:p>
          <a:pPr>
            <a:lnSpc>
              <a:spcPct val="100000"/>
            </a:lnSpc>
            <a:defRPr cap="all"/>
          </a:pPr>
          <a:r>
            <a:rPr lang="en-US" sz="1400" dirty="0"/>
            <a:t>2.4- The Org. identifies and assesses changes that could significantly affect the system of internal control.</a:t>
          </a:r>
        </a:p>
      </dgm:t>
    </dgm:pt>
    <dgm:pt modelId="{859A8A41-34BB-4ADE-A000-B5566CB97850}" type="parTrans" cxnId="{5A295FCF-5269-4F10-83E1-B9F9C7E10D8C}">
      <dgm:prSet/>
      <dgm:spPr/>
      <dgm:t>
        <a:bodyPr/>
        <a:lstStyle/>
        <a:p>
          <a:endParaRPr lang="en-US"/>
        </a:p>
      </dgm:t>
    </dgm:pt>
    <dgm:pt modelId="{9A5E70A0-D560-428F-BB96-B2B2DC8F5E27}" type="sibTrans" cxnId="{5A295FCF-5269-4F10-83E1-B9F9C7E10D8C}">
      <dgm:prSet/>
      <dgm:spPr/>
      <dgm:t>
        <a:bodyPr/>
        <a:lstStyle/>
        <a:p>
          <a:endParaRPr lang="en-US"/>
        </a:p>
      </dgm:t>
    </dgm:pt>
    <dgm:pt modelId="{CDD76FF3-D034-41F1-8D06-6131CCD59091}" type="pres">
      <dgm:prSet presAssocID="{4D1CE748-CA9B-4D3A-B57F-D6B1B41ABEBF}" presName="root" presStyleCnt="0">
        <dgm:presLayoutVars>
          <dgm:dir/>
          <dgm:resizeHandles val="exact"/>
        </dgm:presLayoutVars>
      </dgm:prSet>
      <dgm:spPr/>
    </dgm:pt>
    <dgm:pt modelId="{582DE741-45A9-4965-8B3F-0E0322593B83}" type="pres">
      <dgm:prSet presAssocID="{4FD23A58-15E7-4290-BA0D-1E7436F0EBF6}" presName="compNode" presStyleCnt="0"/>
      <dgm:spPr/>
    </dgm:pt>
    <dgm:pt modelId="{152E568C-2E47-49C5-A840-B745018DEC8A}" type="pres">
      <dgm:prSet presAssocID="{4FD23A58-15E7-4290-BA0D-1E7436F0EBF6}" presName="iconBgRect" presStyleLbl="bgShp" presStyleIdx="0" presStyleCnt="5"/>
      <dgm:spPr/>
    </dgm:pt>
    <dgm:pt modelId="{F6296258-A9CF-4601-BEC8-D635FA2871DA}" type="pres">
      <dgm:prSet presAssocID="{4FD23A58-15E7-4290-BA0D-1E7436F0EBF6}"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Warning"/>
        </a:ext>
      </dgm:extLst>
    </dgm:pt>
    <dgm:pt modelId="{40826BD1-4207-420C-BB67-B3F3A9C1600A}" type="pres">
      <dgm:prSet presAssocID="{4FD23A58-15E7-4290-BA0D-1E7436F0EBF6}" presName="spaceRect" presStyleCnt="0"/>
      <dgm:spPr/>
    </dgm:pt>
    <dgm:pt modelId="{0594F278-61E3-457F-855C-3BAB6C5AEE74}" type="pres">
      <dgm:prSet presAssocID="{4FD23A58-15E7-4290-BA0D-1E7436F0EBF6}" presName="textRect" presStyleLbl="revTx" presStyleIdx="0" presStyleCnt="5">
        <dgm:presLayoutVars>
          <dgm:chMax val="1"/>
          <dgm:chPref val="1"/>
        </dgm:presLayoutVars>
      </dgm:prSet>
      <dgm:spPr/>
    </dgm:pt>
    <dgm:pt modelId="{962C2FD0-F821-4BD3-A584-89C269F7D4FB}" type="pres">
      <dgm:prSet presAssocID="{05C68D51-BC1C-4994-A88F-68BEB117F0FE}" presName="sibTrans" presStyleCnt="0"/>
      <dgm:spPr/>
    </dgm:pt>
    <dgm:pt modelId="{FFAD8FC0-59D8-4103-86DF-97E485FB8BD7}" type="pres">
      <dgm:prSet presAssocID="{96AA415D-24DF-458E-A4DF-A0A5C293ACD9}" presName="compNode" presStyleCnt="0"/>
      <dgm:spPr/>
    </dgm:pt>
    <dgm:pt modelId="{E9C4F450-0C71-4946-B032-E78EFC44CEE1}" type="pres">
      <dgm:prSet presAssocID="{96AA415D-24DF-458E-A4DF-A0A5C293ACD9}" presName="iconBgRect" presStyleLbl="bgShp" presStyleIdx="1" presStyleCnt="5"/>
      <dgm:spPr/>
    </dgm:pt>
    <dgm:pt modelId="{0C32D75E-F7A8-4C44-A92C-6D38CF383F46}" type="pres">
      <dgm:prSet presAssocID="{96AA415D-24DF-458E-A4DF-A0A5C293ACD9}"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Magnifying glass"/>
        </a:ext>
      </dgm:extLst>
    </dgm:pt>
    <dgm:pt modelId="{394B3A01-7A94-4493-A092-B477C1747994}" type="pres">
      <dgm:prSet presAssocID="{96AA415D-24DF-458E-A4DF-A0A5C293ACD9}" presName="spaceRect" presStyleCnt="0"/>
      <dgm:spPr/>
    </dgm:pt>
    <dgm:pt modelId="{7DB64660-AF56-4388-8737-B989B487F1F0}" type="pres">
      <dgm:prSet presAssocID="{96AA415D-24DF-458E-A4DF-A0A5C293ACD9}" presName="textRect" presStyleLbl="revTx" presStyleIdx="1" presStyleCnt="5">
        <dgm:presLayoutVars>
          <dgm:chMax val="1"/>
          <dgm:chPref val="1"/>
        </dgm:presLayoutVars>
      </dgm:prSet>
      <dgm:spPr/>
    </dgm:pt>
    <dgm:pt modelId="{DBC04864-F466-4CB8-A1E0-E29578DBE06F}" type="pres">
      <dgm:prSet presAssocID="{49F052CA-D6B0-48FB-BD5C-0ECC1CB1C942}" presName="sibTrans" presStyleCnt="0"/>
      <dgm:spPr/>
    </dgm:pt>
    <dgm:pt modelId="{BC77CE68-9792-4307-9081-D943A001559E}" type="pres">
      <dgm:prSet presAssocID="{F0305300-AB18-4720-8F72-4E3C33648767}" presName="compNode" presStyleCnt="0"/>
      <dgm:spPr/>
    </dgm:pt>
    <dgm:pt modelId="{4F27AC8E-A17F-4690-92A8-64979E923854}" type="pres">
      <dgm:prSet presAssocID="{F0305300-AB18-4720-8F72-4E3C33648767}" presName="iconBgRect" presStyleLbl="bgShp" presStyleIdx="2" presStyleCnt="5"/>
      <dgm:spPr/>
    </dgm:pt>
    <dgm:pt modelId="{3615ED9E-8B4C-4514-8DDB-D47A40D9AABF}" type="pres">
      <dgm:prSet presAssocID="{F0305300-AB18-4720-8F72-4E3C33648767}"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Hierarchy"/>
        </a:ext>
      </dgm:extLst>
    </dgm:pt>
    <dgm:pt modelId="{84455F7F-43B0-41E8-8DDD-858C907575A4}" type="pres">
      <dgm:prSet presAssocID="{F0305300-AB18-4720-8F72-4E3C33648767}" presName="spaceRect" presStyleCnt="0"/>
      <dgm:spPr/>
    </dgm:pt>
    <dgm:pt modelId="{A0BB2496-2EB9-4651-ADBE-1C8F4BAD708C}" type="pres">
      <dgm:prSet presAssocID="{F0305300-AB18-4720-8F72-4E3C33648767}" presName="textRect" presStyleLbl="revTx" presStyleIdx="2" presStyleCnt="5">
        <dgm:presLayoutVars>
          <dgm:chMax val="1"/>
          <dgm:chPref val="1"/>
        </dgm:presLayoutVars>
      </dgm:prSet>
      <dgm:spPr/>
    </dgm:pt>
    <dgm:pt modelId="{3229EF69-3CD3-48F1-AA25-21BD6F6539AB}" type="pres">
      <dgm:prSet presAssocID="{4BB5189B-0180-46E2-811D-01DF95AE9613}" presName="sibTrans" presStyleCnt="0"/>
      <dgm:spPr/>
    </dgm:pt>
    <dgm:pt modelId="{B134598F-E4F3-49EB-9585-1A8559734171}" type="pres">
      <dgm:prSet presAssocID="{5AB75BDC-45B7-4F66-A49A-822E1B2E4B5C}" presName="compNode" presStyleCnt="0"/>
      <dgm:spPr/>
    </dgm:pt>
    <dgm:pt modelId="{3E6C4C65-C10C-42FE-8ACB-E8549C5AE722}" type="pres">
      <dgm:prSet presAssocID="{5AB75BDC-45B7-4F66-A49A-822E1B2E4B5C}" presName="iconBgRect" presStyleLbl="bgShp" presStyleIdx="3" presStyleCnt="5"/>
      <dgm:spPr/>
    </dgm:pt>
    <dgm:pt modelId="{4806E9AE-F5D2-4BCA-BF08-9ACA2F7F3C48}" type="pres">
      <dgm:prSet presAssocID="{5AB75BDC-45B7-4F66-A49A-822E1B2E4B5C}"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Robber"/>
        </a:ext>
      </dgm:extLst>
    </dgm:pt>
    <dgm:pt modelId="{24BBB145-06DC-445F-B7E6-DF8E4FC365C2}" type="pres">
      <dgm:prSet presAssocID="{5AB75BDC-45B7-4F66-A49A-822E1B2E4B5C}" presName="spaceRect" presStyleCnt="0"/>
      <dgm:spPr/>
    </dgm:pt>
    <dgm:pt modelId="{531EC56D-8D49-4C3A-AC3A-7B1AA6778F2F}" type="pres">
      <dgm:prSet presAssocID="{5AB75BDC-45B7-4F66-A49A-822E1B2E4B5C}" presName="textRect" presStyleLbl="revTx" presStyleIdx="3" presStyleCnt="5">
        <dgm:presLayoutVars>
          <dgm:chMax val="1"/>
          <dgm:chPref val="1"/>
        </dgm:presLayoutVars>
      </dgm:prSet>
      <dgm:spPr/>
    </dgm:pt>
    <dgm:pt modelId="{B6CBCD9A-CB34-4AB5-9E6A-D2705F7C8CA2}" type="pres">
      <dgm:prSet presAssocID="{45D45147-71E3-42CF-9CC8-907FEF4A0C6E}" presName="sibTrans" presStyleCnt="0"/>
      <dgm:spPr/>
    </dgm:pt>
    <dgm:pt modelId="{7507F4A0-3BCD-4759-BC79-B697F81EDD76}" type="pres">
      <dgm:prSet presAssocID="{3B2AE75D-E63A-424C-9B71-1372F5069756}" presName="compNode" presStyleCnt="0"/>
      <dgm:spPr/>
    </dgm:pt>
    <dgm:pt modelId="{BC3FEB21-7CD5-4415-83EF-548FF448ADAC}" type="pres">
      <dgm:prSet presAssocID="{3B2AE75D-E63A-424C-9B71-1372F5069756}" presName="iconBgRect" presStyleLbl="bgShp" presStyleIdx="4" presStyleCnt="5"/>
      <dgm:spPr/>
    </dgm:pt>
    <dgm:pt modelId="{535B333D-EF07-4480-9594-1C26D3060E03}" type="pres">
      <dgm:prSet presAssocID="{3B2AE75D-E63A-424C-9B71-1372F5069756}"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Branching Diagram"/>
        </a:ext>
      </dgm:extLst>
    </dgm:pt>
    <dgm:pt modelId="{50A59241-4CF0-4DCE-A034-F6C8D88B5372}" type="pres">
      <dgm:prSet presAssocID="{3B2AE75D-E63A-424C-9B71-1372F5069756}" presName="spaceRect" presStyleCnt="0"/>
      <dgm:spPr/>
    </dgm:pt>
    <dgm:pt modelId="{FE7E64D0-5DB6-4147-9101-F0E376E31B17}" type="pres">
      <dgm:prSet presAssocID="{3B2AE75D-E63A-424C-9B71-1372F5069756}" presName="textRect" presStyleLbl="revTx" presStyleIdx="4" presStyleCnt="5">
        <dgm:presLayoutVars>
          <dgm:chMax val="1"/>
          <dgm:chPref val="1"/>
        </dgm:presLayoutVars>
      </dgm:prSet>
      <dgm:spPr/>
    </dgm:pt>
  </dgm:ptLst>
  <dgm:cxnLst>
    <dgm:cxn modelId="{E8C97D3D-C796-45D2-AB11-2B423837C949}" srcId="{4D1CE748-CA9B-4D3A-B57F-D6B1B41ABEBF}" destId="{5AB75BDC-45B7-4F66-A49A-822E1B2E4B5C}" srcOrd="3" destOrd="0" parTransId="{70757C08-DF7E-4980-BC65-BAAFCDC4B293}" sibTransId="{45D45147-71E3-42CF-9CC8-907FEF4A0C6E}"/>
    <dgm:cxn modelId="{6A252F68-856C-4335-841C-B766302C6228}" type="presOf" srcId="{F0305300-AB18-4720-8F72-4E3C33648767}" destId="{A0BB2496-2EB9-4651-ADBE-1C8F4BAD708C}" srcOrd="0" destOrd="0" presId="urn:microsoft.com/office/officeart/2018/5/layout/IconCircleLabelList"/>
    <dgm:cxn modelId="{6E419C51-D206-4D8A-9DBC-CB941257C30B}" type="presOf" srcId="{4FD23A58-15E7-4290-BA0D-1E7436F0EBF6}" destId="{0594F278-61E3-457F-855C-3BAB6C5AEE74}" srcOrd="0" destOrd="0" presId="urn:microsoft.com/office/officeart/2018/5/layout/IconCircleLabelList"/>
    <dgm:cxn modelId="{00431953-A540-4C84-9AB4-C5B7E3C5A743}" type="presOf" srcId="{5AB75BDC-45B7-4F66-A49A-822E1B2E4B5C}" destId="{531EC56D-8D49-4C3A-AC3A-7B1AA6778F2F}" srcOrd="0" destOrd="0" presId="urn:microsoft.com/office/officeart/2018/5/layout/IconCircleLabelList"/>
    <dgm:cxn modelId="{AF1FC886-F97B-41F8-A949-BA91EA0C4FC1}" type="presOf" srcId="{3B2AE75D-E63A-424C-9B71-1372F5069756}" destId="{FE7E64D0-5DB6-4147-9101-F0E376E31B17}" srcOrd="0" destOrd="0" presId="urn:microsoft.com/office/officeart/2018/5/layout/IconCircleLabelList"/>
    <dgm:cxn modelId="{23111395-6A79-4EEA-9EE1-B7A7AECE5495}" type="presOf" srcId="{96AA415D-24DF-458E-A4DF-A0A5C293ACD9}" destId="{7DB64660-AF56-4388-8737-B989B487F1F0}" srcOrd="0" destOrd="0" presId="urn:microsoft.com/office/officeart/2018/5/layout/IconCircleLabelList"/>
    <dgm:cxn modelId="{9627129F-3407-47A3-AA12-9BD9C7E04366}" type="presOf" srcId="{4D1CE748-CA9B-4D3A-B57F-D6B1B41ABEBF}" destId="{CDD76FF3-D034-41F1-8D06-6131CCD59091}" srcOrd="0" destOrd="0" presId="urn:microsoft.com/office/officeart/2018/5/layout/IconCircleLabelList"/>
    <dgm:cxn modelId="{5A295FCF-5269-4F10-83E1-B9F9C7E10D8C}" srcId="{4D1CE748-CA9B-4D3A-B57F-D6B1B41ABEBF}" destId="{3B2AE75D-E63A-424C-9B71-1372F5069756}" srcOrd="4" destOrd="0" parTransId="{859A8A41-34BB-4ADE-A000-B5566CB97850}" sibTransId="{9A5E70A0-D560-428F-BB96-B2B2DC8F5E27}"/>
    <dgm:cxn modelId="{3A844CDE-9C33-4140-85EA-1695982C20B8}" srcId="{4D1CE748-CA9B-4D3A-B57F-D6B1B41ABEBF}" destId="{4FD23A58-15E7-4290-BA0D-1E7436F0EBF6}" srcOrd="0" destOrd="0" parTransId="{37F8E863-2F63-4063-8AB7-AF258EDC0F91}" sibTransId="{05C68D51-BC1C-4994-A88F-68BEB117F0FE}"/>
    <dgm:cxn modelId="{32B250E7-0005-4CA5-AE0F-06957758B3D0}" srcId="{4D1CE748-CA9B-4D3A-B57F-D6B1B41ABEBF}" destId="{96AA415D-24DF-458E-A4DF-A0A5C293ACD9}" srcOrd="1" destOrd="0" parTransId="{815A16A9-29BD-439D-9698-874FB1434169}" sibTransId="{49F052CA-D6B0-48FB-BD5C-0ECC1CB1C942}"/>
    <dgm:cxn modelId="{0560A3FE-0DB5-43F4-8047-EDCE1CC9EB0C}" srcId="{4D1CE748-CA9B-4D3A-B57F-D6B1B41ABEBF}" destId="{F0305300-AB18-4720-8F72-4E3C33648767}" srcOrd="2" destOrd="0" parTransId="{89A3BD90-B38E-41AF-8461-6C19C50685FB}" sibTransId="{4BB5189B-0180-46E2-811D-01DF95AE9613}"/>
    <dgm:cxn modelId="{38DD4DD3-B822-488B-BC20-4335794721A6}" type="presParOf" srcId="{CDD76FF3-D034-41F1-8D06-6131CCD59091}" destId="{582DE741-45A9-4965-8B3F-0E0322593B83}" srcOrd="0" destOrd="0" presId="urn:microsoft.com/office/officeart/2018/5/layout/IconCircleLabelList"/>
    <dgm:cxn modelId="{5D619F94-F88D-4B41-A310-5094785E3724}" type="presParOf" srcId="{582DE741-45A9-4965-8B3F-0E0322593B83}" destId="{152E568C-2E47-49C5-A840-B745018DEC8A}" srcOrd="0" destOrd="0" presId="urn:microsoft.com/office/officeart/2018/5/layout/IconCircleLabelList"/>
    <dgm:cxn modelId="{D288054C-7F09-4F1A-95C4-5DDF1B23C4DA}" type="presParOf" srcId="{582DE741-45A9-4965-8B3F-0E0322593B83}" destId="{F6296258-A9CF-4601-BEC8-D635FA2871DA}" srcOrd="1" destOrd="0" presId="urn:microsoft.com/office/officeart/2018/5/layout/IconCircleLabelList"/>
    <dgm:cxn modelId="{1A342070-0367-4A24-9E79-A83DF9DC67A9}" type="presParOf" srcId="{582DE741-45A9-4965-8B3F-0E0322593B83}" destId="{40826BD1-4207-420C-BB67-B3F3A9C1600A}" srcOrd="2" destOrd="0" presId="urn:microsoft.com/office/officeart/2018/5/layout/IconCircleLabelList"/>
    <dgm:cxn modelId="{10F4C808-B2B7-44AB-BAA9-BC378D3C5B0F}" type="presParOf" srcId="{582DE741-45A9-4965-8B3F-0E0322593B83}" destId="{0594F278-61E3-457F-855C-3BAB6C5AEE74}" srcOrd="3" destOrd="0" presId="urn:microsoft.com/office/officeart/2018/5/layout/IconCircleLabelList"/>
    <dgm:cxn modelId="{CA43A8DA-545F-4DC1-8F74-C97FE8B36E78}" type="presParOf" srcId="{CDD76FF3-D034-41F1-8D06-6131CCD59091}" destId="{962C2FD0-F821-4BD3-A584-89C269F7D4FB}" srcOrd="1" destOrd="0" presId="urn:microsoft.com/office/officeart/2018/5/layout/IconCircleLabelList"/>
    <dgm:cxn modelId="{3773B8F7-B928-4E90-8457-D26F93F5250E}" type="presParOf" srcId="{CDD76FF3-D034-41F1-8D06-6131CCD59091}" destId="{FFAD8FC0-59D8-4103-86DF-97E485FB8BD7}" srcOrd="2" destOrd="0" presId="urn:microsoft.com/office/officeart/2018/5/layout/IconCircleLabelList"/>
    <dgm:cxn modelId="{16E5639B-9959-42F5-B954-1BEA10683342}" type="presParOf" srcId="{FFAD8FC0-59D8-4103-86DF-97E485FB8BD7}" destId="{E9C4F450-0C71-4946-B032-E78EFC44CEE1}" srcOrd="0" destOrd="0" presId="urn:microsoft.com/office/officeart/2018/5/layout/IconCircleLabelList"/>
    <dgm:cxn modelId="{D2C40D3D-5D64-48C2-9731-09CB330FD09D}" type="presParOf" srcId="{FFAD8FC0-59D8-4103-86DF-97E485FB8BD7}" destId="{0C32D75E-F7A8-4C44-A92C-6D38CF383F46}" srcOrd="1" destOrd="0" presId="urn:microsoft.com/office/officeart/2018/5/layout/IconCircleLabelList"/>
    <dgm:cxn modelId="{6D4C8BEE-E80C-4344-9F38-29734D01A774}" type="presParOf" srcId="{FFAD8FC0-59D8-4103-86DF-97E485FB8BD7}" destId="{394B3A01-7A94-4493-A092-B477C1747994}" srcOrd="2" destOrd="0" presId="urn:microsoft.com/office/officeart/2018/5/layout/IconCircleLabelList"/>
    <dgm:cxn modelId="{71795D00-E089-47B8-95C9-4566D8E67889}" type="presParOf" srcId="{FFAD8FC0-59D8-4103-86DF-97E485FB8BD7}" destId="{7DB64660-AF56-4388-8737-B989B487F1F0}" srcOrd="3" destOrd="0" presId="urn:microsoft.com/office/officeart/2018/5/layout/IconCircleLabelList"/>
    <dgm:cxn modelId="{5F11137C-05B6-45AE-A0EB-918FDF38FA63}" type="presParOf" srcId="{CDD76FF3-D034-41F1-8D06-6131CCD59091}" destId="{DBC04864-F466-4CB8-A1E0-E29578DBE06F}" srcOrd="3" destOrd="0" presId="urn:microsoft.com/office/officeart/2018/5/layout/IconCircleLabelList"/>
    <dgm:cxn modelId="{6A01B09C-7923-4086-9EAB-115817131D79}" type="presParOf" srcId="{CDD76FF3-D034-41F1-8D06-6131CCD59091}" destId="{BC77CE68-9792-4307-9081-D943A001559E}" srcOrd="4" destOrd="0" presId="urn:microsoft.com/office/officeart/2018/5/layout/IconCircleLabelList"/>
    <dgm:cxn modelId="{C95DC247-1ED8-440E-83A2-79C977F8F0F8}" type="presParOf" srcId="{BC77CE68-9792-4307-9081-D943A001559E}" destId="{4F27AC8E-A17F-4690-92A8-64979E923854}" srcOrd="0" destOrd="0" presId="urn:microsoft.com/office/officeart/2018/5/layout/IconCircleLabelList"/>
    <dgm:cxn modelId="{98D06AF8-3E9F-4074-B038-72CD0C038B17}" type="presParOf" srcId="{BC77CE68-9792-4307-9081-D943A001559E}" destId="{3615ED9E-8B4C-4514-8DDB-D47A40D9AABF}" srcOrd="1" destOrd="0" presId="urn:microsoft.com/office/officeart/2018/5/layout/IconCircleLabelList"/>
    <dgm:cxn modelId="{2E4CCB43-6F2F-4AF6-98B6-C97436783753}" type="presParOf" srcId="{BC77CE68-9792-4307-9081-D943A001559E}" destId="{84455F7F-43B0-41E8-8DDD-858C907575A4}" srcOrd="2" destOrd="0" presId="urn:microsoft.com/office/officeart/2018/5/layout/IconCircleLabelList"/>
    <dgm:cxn modelId="{FD2B1DB7-20B3-4976-B471-44F760B50119}" type="presParOf" srcId="{BC77CE68-9792-4307-9081-D943A001559E}" destId="{A0BB2496-2EB9-4651-ADBE-1C8F4BAD708C}" srcOrd="3" destOrd="0" presId="urn:microsoft.com/office/officeart/2018/5/layout/IconCircleLabelList"/>
    <dgm:cxn modelId="{223941CE-FA82-4512-BC44-88085F94DD87}" type="presParOf" srcId="{CDD76FF3-D034-41F1-8D06-6131CCD59091}" destId="{3229EF69-3CD3-48F1-AA25-21BD6F6539AB}" srcOrd="5" destOrd="0" presId="urn:microsoft.com/office/officeart/2018/5/layout/IconCircleLabelList"/>
    <dgm:cxn modelId="{9AB9002E-DE62-43B7-8EEE-683CB1045BBB}" type="presParOf" srcId="{CDD76FF3-D034-41F1-8D06-6131CCD59091}" destId="{B134598F-E4F3-49EB-9585-1A8559734171}" srcOrd="6" destOrd="0" presId="urn:microsoft.com/office/officeart/2018/5/layout/IconCircleLabelList"/>
    <dgm:cxn modelId="{674F7396-5413-4403-A508-B2B42584F271}" type="presParOf" srcId="{B134598F-E4F3-49EB-9585-1A8559734171}" destId="{3E6C4C65-C10C-42FE-8ACB-E8549C5AE722}" srcOrd="0" destOrd="0" presId="urn:microsoft.com/office/officeart/2018/5/layout/IconCircleLabelList"/>
    <dgm:cxn modelId="{90DB6BE1-3BC7-4D4D-80FC-E8302151D1CD}" type="presParOf" srcId="{B134598F-E4F3-49EB-9585-1A8559734171}" destId="{4806E9AE-F5D2-4BCA-BF08-9ACA2F7F3C48}" srcOrd="1" destOrd="0" presId="urn:microsoft.com/office/officeart/2018/5/layout/IconCircleLabelList"/>
    <dgm:cxn modelId="{D7331CF1-6FE3-44F2-A546-AF10100C8F6D}" type="presParOf" srcId="{B134598F-E4F3-49EB-9585-1A8559734171}" destId="{24BBB145-06DC-445F-B7E6-DF8E4FC365C2}" srcOrd="2" destOrd="0" presId="urn:microsoft.com/office/officeart/2018/5/layout/IconCircleLabelList"/>
    <dgm:cxn modelId="{33E008EA-CAA5-4C6B-88F8-14F41582FE8B}" type="presParOf" srcId="{B134598F-E4F3-49EB-9585-1A8559734171}" destId="{531EC56D-8D49-4C3A-AC3A-7B1AA6778F2F}" srcOrd="3" destOrd="0" presId="urn:microsoft.com/office/officeart/2018/5/layout/IconCircleLabelList"/>
    <dgm:cxn modelId="{A5607F70-9048-4044-A115-04318EC9A0CD}" type="presParOf" srcId="{CDD76FF3-D034-41F1-8D06-6131CCD59091}" destId="{B6CBCD9A-CB34-4AB5-9E6A-D2705F7C8CA2}" srcOrd="7" destOrd="0" presId="urn:microsoft.com/office/officeart/2018/5/layout/IconCircleLabelList"/>
    <dgm:cxn modelId="{19082D48-517B-498A-AEE6-E69A4115EC38}" type="presParOf" srcId="{CDD76FF3-D034-41F1-8D06-6131CCD59091}" destId="{7507F4A0-3BCD-4759-BC79-B697F81EDD76}" srcOrd="8" destOrd="0" presId="urn:microsoft.com/office/officeart/2018/5/layout/IconCircleLabelList"/>
    <dgm:cxn modelId="{F54AE9DB-6DD4-4704-9E44-C576FA7C59F6}" type="presParOf" srcId="{7507F4A0-3BCD-4759-BC79-B697F81EDD76}" destId="{BC3FEB21-7CD5-4415-83EF-548FF448ADAC}" srcOrd="0" destOrd="0" presId="urn:microsoft.com/office/officeart/2018/5/layout/IconCircleLabelList"/>
    <dgm:cxn modelId="{444B091E-30A4-4263-8A6E-BF424E0E4A13}" type="presParOf" srcId="{7507F4A0-3BCD-4759-BC79-B697F81EDD76}" destId="{535B333D-EF07-4480-9594-1C26D3060E03}" srcOrd="1" destOrd="0" presId="urn:microsoft.com/office/officeart/2018/5/layout/IconCircleLabelList"/>
    <dgm:cxn modelId="{2DD04D23-B133-4B9B-B47B-A38E58159D74}" type="presParOf" srcId="{7507F4A0-3BCD-4759-BC79-B697F81EDD76}" destId="{50A59241-4CF0-4DCE-A034-F6C8D88B5372}" srcOrd="2" destOrd="0" presId="urn:microsoft.com/office/officeart/2018/5/layout/IconCircleLabelList"/>
    <dgm:cxn modelId="{EAA4BE40-55A0-4308-995D-BD8E23D72238}" type="presParOf" srcId="{7507F4A0-3BCD-4759-BC79-B697F81EDD76}" destId="{FE7E64D0-5DB6-4147-9101-F0E376E31B17}"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62FF609-D122-4D53-9F26-25C066FCA480}"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1E3A0B2F-1DC0-4671-95EC-945A3D830783}">
      <dgm:prSet custT="1"/>
      <dgm:spPr/>
      <dgm:t>
        <a:bodyPr/>
        <a:lstStyle/>
        <a:p>
          <a:r>
            <a:rPr lang="en-US" sz="2000" b="1" dirty="0"/>
            <a:t>4. Information &amp; communication:</a:t>
          </a:r>
          <a:endParaRPr lang="en-US" sz="2000" dirty="0"/>
        </a:p>
      </dgm:t>
    </dgm:pt>
    <dgm:pt modelId="{2B7BEEF9-0F62-465B-9249-E94D1AB86B36}" type="parTrans" cxnId="{C31A0231-3477-48FC-831C-E0870EFC869D}">
      <dgm:prSet/>
      <dgm:spPr/>
      <dgm:t>
        <a:bodyPr/>
        <a:lstStyle/>
        <a:p>
          <a:endParaRPr lang="en-US"/>
        </a:p>
      </dgm:t>
    </dgm:pt>
    <dgm:pt modelId="{9118BDD3-DE96-47FF-B66B-F8B604546D4A}" type="sibTrans" cxnId="{C31A0231-3477-48FC-831C-E0870EFC869D}">
      <dgm:prSet/>
      <dgm:spPr/>
      <dgm:t>
        <a:bodyPr/>
        <a:lstStyle/>
        <a:p>
          <a:endParaRPr lang="en-US"/>
        </a:p>
      </dgm:t>
    </dgm:pt>
    <dgm:pt modelId="{C451E5B6-1CFC-4C92-9E0F-B7CF2D2DE69A}">
      <dgm:prSet custT="1"/>
      <dgm:spPr/>
      <dgm:t>
        <a:bodyPr/>
        <a:lstStyle/>
        <a:p>
          <a:r>
            <a:rPr lang="en-US" sz="2000" dirty="0"/>
            <a:t>4.1- The Org. obtains or generates and uses relevant quality information to support the functioning of internal control.</a:t>
          </a:r>
        </a:p>
      </dgm:t>
    </dgm:pt>
    <dgm:pt modelId="{0DA34A67-980D-4367-931F-47A476CED793}" type="parTrans" cxnId="{05CD267F-5930-4505-A7AB-7BF340953353}">
      <dgm:prSet/>
      <dgm:spPr/>
      <dgm:t>
        <a:bodyPr/>
        <a:lstStyle/>
        <a:p>
          <a:endParaRPr lang="en-US"/>
        </a:p>
      </dgm:t>
    </dgm:pt>
    <dgm:pt modelId="{6835CFBA-B978-4D8F-9ACF-F99172A8A730}" type="sibTrans" cxnId="{05CD267F-5930-4505-A7AB-7BF340953353}">
      <dgm:prSet/>
      <dgm:spPr/>
      <dgm:t>
        <a:bodyPr/>
        <a:lstStyle/>
        <a:p>
          <a:endParaRPr lang="en-US"/>
        </a:p>
      </dgm:t>
    </dgm:pt>
    <dgm:pt modelId="{6B94D7F6-DC13-4DBF-8838-E8DAB726CB26}">
      <dgm:prSet custT="1"/>
      <dgm:spPr/>
      <dgm:t>
        <a:bodyPr/>
        <a:lstStyle/>
        <a:p>
          <a:r>
            <a:rPr lang="en-US" sz="2000" dirty="0"/>
            <a:t>4.2- The Org. internally communicates </a:t>
          </a:r>
          <a:r>
            <a:rPr lang="en-US" sz="2000" dirty="0" err="1"/>
            <a:t>information,including</a:t>
          </a:r>
          <a:r>
            <a:rPr lang="en-US" sz="2000" dirty="0"/>
            <a:t> objectives and responsibilities for internal control, necessary to support the functioning of internal control.</a:t>
          </a:r>
        </a:p>
      </dgm:t>
    </dgm:pt>
    <dgm:pt modelId="{706A9142-B8C6-4E45-B3CB-3B9B577F6FA5}" type="parTrans" cxnId="{ACD83056-51D9-41E5-9508-4AB859ECDC1E}">
      <dgm:prSet/>
      <dgm:spPr/>
      <dgm:t>
        <a:bodyPr/>
        <a:lstStyle/>
        <a:p>
          <a:endParaRPr lang="en-US"/>
        </a:p>
      </dgm:t>
    </dgm:pt>
    <dgm:pt modelId="{3CB12022-54AF-4A33-87B3-07F8386C13D9}" type="sibTrans" cxnId="{ACD83056-51D9-41E5-9508-4AB859ECDC1E}">
      <dgm:prSet/>
      <dgm:spPr/>
      <dgm:t>
        <a:bodyPr/>
        <a:lstStyle/>
        <a:p>
          <a:endParaRPr lang="en-US"/>
        </a:p>
      </dgm:t>
    </dgm:pt>
    <dgm:pt modelId="{F15FFCBC-58E0-4110-8353-49B9D2282A65}">
      <dgm:prSet custT="1"/>
      <dgm:spPr/>
      <dgm:t>
        <a:bodyPr/>
        <a:lstStyle/>
        <a:p>
          <a:r>
            <a:rPr lang="en-US" sz="2000" dirty="0"/>
            <a:t>4.3- The Org. communicates with external parties regarding matters affecting the function of internal control.</a:t>
          </a:r>
        </a:p>
      </dgm:t>
    </dgm:pt>
    <dgm:pt modelId="{EBB08071-4806-4BC1-817F-7CAE03013E07}" type="parTrans" cxnId="{18E5A2CC-C911-46E6-A905-ABA94A4C740D}">
      <dgm:prSet/>
      <dgm:spPr/>
      <dgm:t>
        <a:bodyPr/>
        <a:lstStyle/>
        <a:p>
          <a:endParaRPr lang="en-US"/>
        </a:p>
      </dgm:t>
    </dgm:pt>
    <dgm:pt modelId="{F18DF87C-8C19-4949-860B-A739B14CDD74}" type="sibTrans" cxnId="{18E5A2CC-C911-46E6-A905-ABA94A4C740D}">
      <dgm:prSet/>
      <dgm:spPr/>
      <dgm:t>
        <a:bodyPr/>
        <a:lstStyle/>
        <a:p>
          <a:endParaRPr lang="en-US"/>
        </a:p>
      </dgm:t>
    </dgm:pt>
    <dgm:pt modelId="{9003C21F-E836-41D9-BCAC-1C4DC66D6CE6}" type="pres">
      <dgm:prSet presAssocID="{E62FF609-D122-4D53-9F26-25C066FCA480}" presName="linear" presStyleCnt="0">
        <dgm:presLayoutVars>
          <dgm:animLvl val="lvl"/>
          <dgm:resizeHandles val="exact"/>
        </dgm:presLayoutVars>
      </dgm:prSet>
      <dgm:spPr/>
    </dgm:pt>
    <dgm:pt modelId="{5A511188-6DAC-4072-B639-6FB37B224B13}" type="pres">
      <dgm:prSet presAssocID="{1E3A0B2F-1DC0-4671-95EC-945A3D830783}" presName="parentText" presStyleLbl="node1" presStyleIdx="0" presStyleCnt="4">
        <dgm:presLayoutVars>
          <dgm:chMax val="0"/>
          <dgm:bulletEnabled val="1"/>
        </dgm:presLayoutVars>
      </dgm:prSet>
      <dgm:spPr/>
    </dgm:pt>
    <dgm:pt modelId="{9FB01C9B-FBC1-435A-9A82-953D1DF1914F}" type="pres">
      <dgm:prSet presAssocID="{9118BDD3-DE96-47FF-B66B-F8B604546D4A}" presName="spacer" presStyleCnt="0"/>
      <dgm:spPr/>
    </dgm:pt>
    <dgm:pt modelId="{4A1F7556-9089-46ED-B29C-83CECF00A4F1}" type="pres">
      <dgm:prSet presAssocID="{C451E5B6-1CFC-4C92-9E0F-B7CF2D2DE69A}" presName="parentText" presStyleLbl="node1" presStyleIdx="1" presStyleCnt="4">
        <dgm:presLayoutVars>
          <dgm:chMax val="0"/>
          <dgm:bulletEnabled val="1"/>
        </dgm:presLayoutVars>
      </dgm:prSet>
      <dgm:spPr/>
    </dgm:pt>
    <dgm:pt modelId="{0855D4EE-E20F-402C-9958-9559DA7E56EB}" type="pres">
      <dgm:prSet presAssocID="{6835CFBA-B978-4D8F-9ACF-F99172A8A730}" presName="spacer" presStyleCnt="0"/>
      <dgm:spPr/>
    </dgm:pt>
    <dgm:pt modelId="{7FB3BFE0-C66A-488A-B28A-037FB69D01FA}" type="pres">
      <dgm:prSet presAssocID="{6B94D7F6-DC13-4DBF-8838-E8DAB726CB26}" presName="parentText" presStyleLbl="node1" presStyleIdx="2" presStyleCnt="4">
        <dgm:presLayoutVars>
          <dgm:chMax val="0"/>
          <dgm:bulletEnabled val="1"/>
        </dgm:presLayoutVars>
      </dgm:prSet>
      <dgm:spPr/>
    </dgm:pt>
    <dgm:pt modelId="{C9A825E5-BDFD-4498-914A-4CAA7281B584}" type="pres">
      <dgm:prSet presAssocID="{3CB12022-54AF-4A33-87B3-07F8386C13D9}" presName="spacer" presStyleCnt="0"/>
      <dgm:spPr/>
    </dgm:pt>
    <dgm:pt modelId="{F0177028-7CFD-453E-8A6A-EF2849198498}" type="pres">
      <dgm:prSet presAssocID="{F15FFCBC-58E0-4110-8353-49B9D2282A65}" presName="parentText" presStyleLbl="node1" presStyleIdx="3" presStyleCnt="4">
        <dgm:presLayoutVars>
          <dgm:chMax val="0"/>
          <dgm:bulletEnabled val="1"/>
        </dgm:presLayoutVars>
      </dgm:prSet>
      <dgm:spPr/>
    </dgm:pt>
  </dgm:ptLst>
  <dgm:cxnLst>
    <dgm:cxn modelId="{532F3B09-AB5B-4836-80FA-5960420CFD10}" type="presOf" srcId="{F15FFCBC-58E0-4110-8353-49B9D2282A65}" destId="{F0177028-7CFD-453E-8A6A-EF2849198498}" srcOrd="0" destOrd="0" presId="urn:microsoft.com/office/officeart/2005/8/layout/vList2"/>
    <dgm:cxn modelId="{5ACB090C-BB4A-4378-BC17-03ECABAA4513}" type="presOf" srcId="{1E3A0B2F-1DC0-4671-95EC-945A3D830783}" destId="{5A511188-6DAC-4072-B639-6FB37B224B13}" srcOrd="0" destOrd="0" presId="urn:microsoft.com/office/officeart/2005/8/layout/vList2"/>
    <dgm:cxn modelId="{B3D57F16-E6D8-4016-8F26-815C21418BD3}" type="presOf" srcId="{E62FF609-D122-4D53-9F26-25C066FCA480}" destId="{9003C21F-E836-41D9-BCAC-1C4DC66D6CE6}" srcOrd="0" destOrd="0" presId="urn:microsoft.com/office/officeart/2005/8/layout/vList2"/>
    <dgm:cxn modelId="{C31A0231-3477-48FC-831C-E0870EFC869D}" srcId="{E62FF609-D122-4D53-9F26-25C066FCA480}" destId="{1E3A0B2F-1DC0-4671-95EC-945A3D830783}" srcOrd="0" destOrd="0" parTransId="{2B7BEEF9-0F62-465B-9249-E94D1AB86B36}" sibTransId="{9118BDD3-DE96-47FF-B66B-F8B604546D4A}"/>
    <dgm:cxn modelId="{10332B51-58E3-45C3-9B8C-44BFACC57DEB}" type="presOf" srcId="{6B94D7F6-DC13-4DBF-8838-E8DAB726CB26}" destId="{7FB3BFE0-C66A-488A-B28A-037FB69D01FA}" srcOrd="0" destOrd="0" presId="urn:microsoft.com/office/officeart/2005/8/layout/vList2"/>
    <dgm:cxn modelId="{ACD83056-51D9-41E5-9508-4AB859ECDC1E}" srcId="{E62FF609-D122-4D53-9F26-25C066FCA480}" destId="{6B94D7F6-DC13-4DBF-8838-E8DAB726CB26}" srcOrd="2" destOrd="0" parTransId="{706A9142-B8C6-4E45-B3CB-3B9B577F6FA5}" sibTransId="{3CB12022-54AF-4A33-87B3-07F8386C13D9}"/>
    <dgm:cxn modelId="{05CD267F-5930-4505-A7AB-7BF340953353}" srcId="{E62FF609-D122-4D53-9F26-25C066FCA480}" destId="{C451E5B6-1CFC-4C92-9E0F-B7CF2D2DE69A}" srcOrd="1" destOrd="0" parTransId="{0DA34A67-980D-4367-931F-47A476CED793}" sibTransId="{6835CFBA-B978-4D8F-9ACF-F99172A8A730}"/>
    <dgm:cxn modelId="{18E5A2CC-C911-46E6-A905-ABA94A4C740D}" srcId="{E62FF609-D122-4D53-9F26-25C066FCA480}" destId="{F15FFCBC-58E0-4110-8353-49B9D2282A65}" srcOrd="3" destOrd="0" parTransId="{EBB08071-4806-4BC1-817F-7CAE03013E07}" sibTransId="{F18DF87C-8C19-4949-860B-A739B14CDD74}"/>
    <dgm:cxn modelId="{238DFCE8-85A4-448D-A295-5AD5A4657673}" type="presOf" srcId="{C451E5B6-1CFC-4C92-9E0F-B7CF2D2DE69A}" destId="{4A1F7556-9089-46ED-B29C-83CECF00A4F1}" srcOrd="0" destOrd="0" presId="urn:microsoft.com/office/officeart/2005/8/layout/vList2"/>
    <dgm:cxn modelId="{78D00128-73A7-4248-945B-24549F467E1A}" type="presParOf" srcId="{9003C21F-E836-41D9-BCAC-1C4DC66D6CE6}" destId="{5A511188-6DAC-4072-B639-6FB37B224B13}" srcOrd="0" destOrd="0" presId="urn:microsoft.com/office/officeart/2005/8/layout/vList2"/>
    <dgm:cxn modelId="{DB45C0B7-567F-4CBA-B1C4-89990C853C72}" type="presParOf" srcId="{9003C21F-E836-41D9-BCAC-1C4DC66D6CE6}" destId="{9FB01C9B-FBC1-435A-9A82-953D1DF1914F}" srcOrd="1" destOrd="0" presId="urn:microsoft.com/office/officeart/2005/8/layout/vList2"/>
    <dgm:cxn modelId="{0FF447C2-ABED-4915-B12C-ACA8FF602DE4}" type="presParOf" srcId="{9003C21F-E836-41D9-BCAC-1C4DC66D6CE6}" destId="{4A1F7556-9089-46ED-B29C-83CECF00A4F1}" srcOrd="2" destOrd="0" presId="urn:microsoft.com/office/officeart/2005/8/layout/vList2"/>
    <dgm:cxn modelId="{5D3C16F0-636A-4E93-9FD6-6D42CAA997CB}" type="presParOf" srcId="{9003C21F-E836-41D9-BCAC-1C4DC66D6CE6}" destId="{0855D4EE-E20F-402C-9958-9559DA7E56EB}" srcOrd="3" destOrd="0" presId="urn:microsoft.com/office/officeart/2005/8/layout/vList2"/>
    <dgm:cxn modelId="{3957E857-EC93-4BE6-B745-E3BADB883551}" type="presParOf" srcId="{9003C21F-E836-41D9-BCAC-1C4DC66D6CE6}" destId="{7FB3BFE0-C66A-488A-B28A-037FB69D01FA}" srcOrd="4" destOrd="0" presId="urn:microsoft.com/office/officeart/2005/8/layout/vList2"/>
    <dgm:cxn modelId="{82753948-CC33-4832-B725-74BA79A7F23C}" type="presParOf" srcId="{9003C21F-E836-41D9-BCAC-1C4DC66D6CE6}" destId="{C9A825E5-BDFD-4498-914A-4CAA7281B584}" srcOrd="5" destOrd="0" presId="urn:microsoft.com/office/officeart/2005/8/layout/vList2"/>
    <dgm:cxn modelId="{094858FD-74A0-496D-B850-39F34E6C4024}" type="presParOf" srcId="{9003C21F-E836-41D9-BCAC-1C4DC66D6CE6}" destId="{F0177028-7CFD-453E-8A6A-EF2849198498}"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EDAD1A0C-C496-4880-83D2-E1CF83E29810}"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66D259AE-4D64-4862-9F48-4E25F8999623}">
      <dgm:prSet/>
      <dgm:spPr/>
      <dgm:t>
        <a:bodyPr/>
        <a:lstStyle/>
        <a:p>
          <a:r>
            <a:rPr lang="en-US" dirty="0"/>
            <a:t>• Education requires consistent, repeated messaging </a:t>
          </a:r>
        </a:p>
      </dgm:t>
    </dgm:pt>
    <dgm:pt modelId="{94B9F7F6-139B-45DD-AA14-A1AE48258DC0}" type="parTrans" cxnId="{2CA04DC9-04E6-49F2-BAFC-B8F09FCF723C}">
      <dgm:prSet/>
      <dgm:spPr/>
      <dgm:t>
        <a:bodyPr/>
        <a:lstStyle/>
        <a:p>
          <a:endParaRPr lang="en-US"/>
        </a:p>
      </dgm:t>
    </dgm:pt>
    <dgm:pt modelId="{DE63FA21-7EB9-4FED-B330-69AA592CF906}" type="sibTrans" cxnId="{2CA04DC9-04E6-49F2-BAFC-B8F09FCF723C}">
      <dgm:prSet/>
      <dgm:spPr/>
      <dgm:t>
        <a:bodyPr/>
        <a:lstStyle/>
        <a:p>
          <a:endParaRPr lang="en-US"/>
        </a:p>
      </dgm:t>
    </dgm:pt>
    <dgm:pt modelId="{4C0E091E-6656-4D6A-BF5A-456C1A4C7732}">
      <dgm:prSet/>
      <dgm:spPr/>
      <dgm:t>
        <a:bodyPr/>
        <a:lstStyle/>
        <a:p>
          <a:r>
            <a:rPr lang="en-US" dirty="0"/>
            <a:t>• Rigor of the messaging should match the significance of the underlying objective</a:t>
          </a:r>
        </a:p>
      </dgm:t>
    </dgm:pt>
    <dgm:pt modelId="{C042E827-1238-4BD7-B88B-D1A2237D9354}" type="parTrans" cxnId="{C2880658-0EBA-47CD-8D9C-31317E415D96}">
      <dgm:prSet/>
      <dgm:spPr/>
      <dgm:t>
        <a:bodyPr/>
        <a:lstStyle/>
        <a:p>
          <a:endParaRPr lang="en-US"/>
        </a:p>
      </dgm:t>
    </dgm:pt>
    <dgm:pt modelId="{5E3FBD5E-53BB-4FC9-B7EB-EF804740BDFC}" type="sibTrans" cxnId="{C2880658-0EBA-47CD-8D9C-31317E415D96}">
      <dgm:prSet/>
      <dgm:spPr/>
      <dgm:t>
        <a:bodyPr/>
        <a:lstStyle/>
        <a:p>
          <a:endParaRPr lang="en-US"/>
        </a:p>
      </dgm:t>
    </dgm:pt>
    <dgm:pt modelId="{2BC92E73-E66D-40A7-AF81-A3B50B810AAE}">
      <dgm:prSet/>
      <dgm:spPr/>
      <dgm:t>
        <a:bodyPr/>
        <a:lstStyle/>
        <a:p>
          <a:r>
            <a:rPr lang="en-US"/>
            <a:t>• Evidence of completion and an assessment of the curriculum understanding provides assurance that the knowledge is gained</a:t>
          </a:r>
        </a:p>
      </dgm:t>
    </dgm:pt>
    <dgm:pt modelId="{8C6971DE-590E-4AE5-B6E5-5817BC56DA5A}" type="parTrans" cxnId="{B75F0E3E-FCA9-4205-A813-ED323176E939}">
      <dgm:prSet/>
      <dgm:spPr/>
      <dgm:t>
        <a:bodyPr/>
        <a:lstStyle/>
        <a:p>
          <a:endParaRPr lang="en-US"/>
        </a:p>
      </dgm:t>
    </dgm:pt>
    <dgm:pt modelId="{41D30F76-AAD1-4635-8B38-86A5158106D3}" type="sibTrans" cxnId="{B75F0E3E-FCA9-4205-A813-ED323176E939}">
      <dgm:prSet/>
      <dgm:spPr/>
      <dgm:t>
        <a:bodyPr/>
        <a:lstStyle/>
        <a:p>
          <a:endParaRPr lang="en-US"/>
        </a:p>
      </dgm:t>
    </dgm:pt>
    <dgm:pt modelId="{3D8BA995-8698-401B-81E6-4B2F4353C00D}">
      <dgm:prSet/>
      <dgm:spPr/>
      <dgm:t>
        <a:bodyPr/>
        <a:lstStyle/>
        <a:p>
          <a:r>
            <a:rPr lang="en-US"/>
            <a:t>• Education is designedand delivered more effectively by qualified professionals at relevant time.</a:t>
          </a:r>
        </a:p>
      </dgm:t>
    </dgm:pt>
    <dgm:pt modelId="{0D05FA8A-B0F9-4046-9E24-5A0066AAC3E3}" type="parTrans" cxnId="{4CB6FADB-990C-4302-8029-3B3AEBED2A2E}">
      <dgm:prSet/>
      <dgm:spPr/>
      <dgm:t>
        <a:bodyPr/>
        <a:lstStyle/>
        <a:p>
          <a:endParaRPr lang="en-US"/>
        </a:p>
      </dgm:t>
    </dgm:pt>
    <dgm:pt modelId="{9C7173AB-9D8B-41EA-8C26-611C196897E5}" type="sibTrans" cxnId="{4CB6FADB-990C-4302-8029-3B3AEBED2A2E}">
      <dgm:prSet/>
      <dgm:spPr/>
      <dgm:t>
        <a:bodyPr/>
        <a:lstStyle/>
        <a:p>
          <a:endParaRPr lang="en-US"/>
        </a:p>
      </dgm:t>
    </dgm:pt>
    <dgm:pt modelId="{99DFC264-19CE-43A9-B923-0B8EC6AC5222}" type="pres">
      <dgm:prSet presAssocID="{EDAD1A0C-C496-4880-83D2-E1CF83E29810}" presName="root" presStyleCnt="0">
        <dgm:presLayoutVars>
          <dgm:dir/>
          <dgm:resizeHandles val="exact"/>
        </dgm:presLayoutVars>
      </dgm:prSet>
      <dgm:spPr/>
    </dgm:pt>
    <dgm:pt modelId="{5A0EDA98-6EC1-45A2-9038-84CEE8F07BC9}" type="pres">
      <dgm:prSet presAssocID="{66D259AE-4D64-4862-9F48-4E25F8999623}" presName="compNode" presStyleCnt="0"/>
      <dgm:spPr/>
    </dgm:pt>
    <dgm:pt modelId="{F32973D3-559F-4261-85EF-6B8202AD3D31}" type="pres">
      <dgm:prSet presAssocID="{66D259AE-4D64-4862-9F48-4E25F8999623}" presName="bgRect" presStyleLbl="bgShp" presStyleIdx="0" presStyleCnt="4"/>
      <dgm:spPr/>
    </dgm:pt>
    <dgm:pt modelId="{3B47BCE0-89C6-49DF-A21C-303F75E3DB67}" type="pres">
      <dgm:prSet presAssocID="{66D259AE-4D64-4862-9F48-4E25F8999623}"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Books"/>
        </a:ext>
      </dgm:extLst>
    </dgm:pt>
    <dgm:pt modelId="{F4479C27-1DB0-46B4-BCE4-9E91A7F22D54}" type="pres">
      <dgm:prSet presAssocID="{66D259AE-4D64-4862-9F48-4E25F8999623}" presName="spaceRect" presStyleCnt="0"/>
      <dgm:spPr/>
    </dgm:pt>
    <dgm:pt modelId="{EC6EFAD4-52E6-4697-8CA0-79ECFADBD12A}" type="pres">
      <dgm:prSet presAssocID="{66D259AE-4D64-4862-9F48-4E25F8999623}" presName="parTx" presStyleLbl="revTx" presStyleIdx="0" presStyleCnt="4">
        <dgm:presLayoutVars>
          <dgm:chMax val="0"/>
          <dgm:chPref val="0"/>
        </dgm:presLayoutVars>
      </dgm:prSet>
      <dgm:spPr/>
    </dgm:pt>
    <dgm:pt modelId="{3B06847F-9F34-4EB1-8CC1-150691C43554}" type="pres">
      <dgm:prSet presAssocID="{DE63FA21-7EB9-4FED-B330-69AA592CF906}" presName="sibTrans" presStyleCnt="0"/>
      <dgm:spPr/>
    </dgm:pt>
    <dgm:pt modelId="{930CDBB2-0A59-437E-B4CF-D68742649E6D}" type="pres">
      <dgm:prSet presAssocID="{4C0E091E-6656-4D6A-BF5A-456C1A4C7732}" presName="compNode" presStyleCnt="0"/>
      <dgm:spPr/>
    </dgm:pt>
    <dgm:pt modelId="{C302CF3F-1563-4724-8F8C-59E6E1DA54BC}" type="pres">
      <dgm:prSet presAssocID="{4C0E091E-6656-4D6A-BF5A-456C1A4C7732}" presName="bgRect" presStyleLbl="bgShp" presStyleIdx="1" presStyleCnt="4"/>
      <dgm:spPr/>
    </dgm:pt>
    <dgm:pt modelId="{0E051501-3866-455C-8C86-5DB526BA69C6}" type="pres">
      <dgm:prSet presAssocID="{4C0E091E-6656-4D6A-BF5A-456C1A4C7732}"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Bullseye"/>
        </a:ext>
      </dgm:extLst>
    </dgm:pt>
    <dgm:pt modelId="{7B939585-DC1E-4C06-8065-45E4DB54D8BD}" type="pres">
      <dgm:prSet presAssocID="{4C0E091E-6656-4D6A-BF5A-456C1A4C7732}" presName="spaceRect" presStyleCnt="0"/>
      <dgm:spPr/>
    </dgm:pt>
    <dgm:pt modelId="{7321BE0A-45A1-4523-A2B2-C8510DFA91CA}" type="pres">
      <dgm:prSet presAssocID="{4C0E091E-6656-4D6A-BF5A-456C1A4C7732}" presName="parTx" presStyleLbl="revTx" presStyleIdx="1" presStyleCnt="4">
        <dgm:presLayoutVars>
          <dgm:chMax val="0"/>
          <dgm:chPref val="0"/>
        </dgm:presLayoutVars>
      </dgm:prSet>
      <dgm:spPr/>
    </dgm:pt>
    <dgm:pt modelId="{DADABA32-51CB-4C0C-86D8-F4554E23B1AB}" type="pres">
      <dgm:prSet presAssocID="{5E3FBD5E-53BB-4FC9-B7EB-EF804740BDFC}" presName="sibTrans" presStyleCnt="0"/>
      <dgm:spPr/>
    </dgm:pt>
    <dgm:pt modelId="{F1959161-C02E-45DE-A4CA-A9C177E1CB95}" type="pres">
      <dgm:prSet presAssocID="{2BC92E73-E66D-40A7-AF81-A3B50B810AAE}" presName="compNode" presStyleCnt="0"/>
      <dgm:spPr/>
    </dgm:pt>
    <dgm:pt modelId="{FC936926-0E77-4CBF-A9A0-A83245A513B5}" type="pres">
      <dgm:prSet presAssocID="{2BC92E73-E66D-40A7-AF81-A3B50B810AAE}" presName="bgRect" presStyleLbl="bgShp" presStyleIdx="2" presStyleCnt="4"/>
      <dgm:spPr/>
    </dgm:pt>
    <dgm:pt modelId="{56BFA5DB-BC4A-480D-AE65-198680C49AE2}" type="pres">
      <dgm:prSet presAssocID="{2BC92E73-E66D-40A7-AF81-A3B50B810AAE}"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lassroom"/>
        </a:ext>
      </dgm:extLst>
    </dgm:pt>
    <dgm:pt modelId="{E7839530-39D6-4AEA-B9AE-9916B0F444CE}" type="pres">
      <dgm:prSet presAssocID="{2BC92E73-E66D-40A7-AF81-A3B50B810AAE}" presName="spaceRect" presStyleCnt="0"/>
      <dgm:spPr/>
    </dgm:pt>
    <dgm:pt modelId="{6E4B0479-FC60-4DBF-B8E6-0016B93416E3}" type="pres">
      <dgm:prSet presAssocID="{2BC92E73-E66D-40A7-AF81-A3B50B810AAE}" presName="parTx" presStyleLbl="revTx" presStyleIdx="2" presStyleCnt="4">
        <dgm:presLayoutVars>
          <dgm:chMax val="0"/>
          <dgm:chPref val="0"/>
        </dgm:presLayoutVars>
      </dgm:prSet>
      <dgm:spPr/>
    </dgm:pt>
    <dgm:pt modelId="{6B679B0B-223B-4494-BAA3-42D396C9CB82}" type="pres">
      <dgm:prSet presAssocID="{41D30F76-AAD1-4635-8B38-86A5158106D3}" presName="sibTrans" presStyleCnt="0"/>
      <dgm:spPr/>
    </dgm:pt>
    <dgm:pt modelId="{F6908692-5FE4-408D-9CA3-66AF745977EA}" type="pres">
      <dgm:prSet presAssocID="{3D8BA995-8698-401B-81E6-4B2F4353C00D}" presName="compNode" presStyleCnt="0"/>
      <dgm:spPr/>
    </dgm:pt>
    <dgm:pt modelId="{9491C53F-68CF-4C18-A327-BECE1E3B8F8F}" type="pres">
      <dgm:prSet presAssocID="{3D8BA995-8698-401B-81E6-4B2F4353C00D}" presName="bgRect" presStyleLbl="bgShp" presStyleIdx="3" presStyleCnt="4"/>
      <dgm:spPr/>
    </dgm:pt>
    <dgm:pt modelId="{DABA896A-F794-4699-8559-3E469974C30C}" type="pres">
      <dgm:prSet presAssocID="{3D8BA995-8698-401B-81E6-4B2F4353C00D}"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Diploma Roll"/>
        </a:ext>
      </dgm:extLst>
    </dgm:pt>
    <dgm:pt modelId="{821CFF4E-734F-4BAE-B1D6-185EC6961082}" type="pres">
      <dgm:prSet presAssocID="{3D8BA995-8698-401B-81E6-4B2F4353C00D}" presName="spaceRect" presStyleCnt="0"/>
      <dgm:spPr/>
    </dgm:pt>
    <dgm:pt modelId="{E3A083C6-3AE6-4146-9AEB-A4E00AA384A9}" type="pres">
      <dgm:prSet presAssocID="{3D8BA995-8698-401B-81E6-4B2F4353C00D}" presName="parTx" presStyleLbl="revTx" presStyleIdx="3" presStyleCnt="4">
        <dgm:presLayoutVars>
          <dgm:chMax val="0"/>
          <dgm:chPref val="0"/>
        </dgm:presLayoutVars>
      </dgm:prSet>
      <dgm:spPr/>
    </dgm:pt>
  </dgm:ptLst>
  <dgm:cxnLst>
    <dgm:cxn modelId="{BE9D0D0B-CE5F-4C37-83A6-4C77D60F799C}" type="presOf" srcId="{66D259AE-4D64-4862-9F48-4E25F8999623}" destId="{EC6EFAD4-52E6-4697-8CA0-79ECFADBD12A}" srcOrd="0" destOrd="0" presId="urn:microsoft.com/office/officeart/2018/2/layout/IconVerticalSolidList"/>
    <dgm:cxn modelId="{B75F0E3E-FCA9-4205-A813-ED323176E939}" srcId="{EDAD1A0C-C496-4880-83D2-E1CF83E29810}" destId="{2BC92E73-E66D-40A7-AF81-A3B50B810AAE}" srcOrd="2" destOrd="0" parTransId="{8C6971DE-590E-4AE5-B6E5-5817BC56DA5A}" sibTransId="{41D30F76-AAD1-4635-8B38-86A5158106D3}"/>
    <dgm:cxn modelId="{61AC6447-055D-4E85-868A-397D54A033CE}" type="presOf" srcId="{4C0E091E-6656-4D6A-BF5A-456C1A4C7732}" destId="{7321BE0A-45A1-4523-A2B2-C8510DFA91CA}" srcOrd="0" destOrd="0" presId="urn:microsoft.com/office/officeart/2018/2/layout/IconVerticalSolidList"/>
    <dgm:cxn modelId="{7213FC47-B879-426C-9E87-A6324059624F}" type="presOf" srcId="{3D8BA995-8698-401B-81E6-4B2F4353C00D}" destId="{E3A083C6-3AE6-4146-9AEB-A4E00AA384A9}" srcOrd="0" destOrd="0" presId="urn:microsoft.com/office/officeart/2018/2/layout/IconVerticalSolidList"/>
    <dgm:cxn modelId="{2E095176-8731-474E-AB4C-33F19D999668}" type="presOf" srcId="{EDAD1A0C-C496-4880-83D2-E1CF83E29810}" destId="{99DFC264-19CE-43A9-B923-0B8EC6AC5222}" srcOrd="0" destOrd="0" presId="urn:microsoft.com/office/officeart/2018/2/layout/IconVerticalSolidList"/>
    <dgm:cxn modelId="{C2880658-0EBA-47CD-8D9C-31317E415D96}" srcId="{EDAD1A0C-C496-4880-83D2-E1CF83E29810}" destId="{4C0E091E-6656-4D6A-BF5A-456C1A4C7732}" srcOrd="1" destOrd="0" parTransId="{C042E827-1238-4BD7-B88B-D1A2237D9354}" sibTransId="{5E3FBD5E-53BB-4FC9-B7EB-EF804740BDFC}"/>
    <dgm:cxn modelId="{F586C87B-D7E2-487A-850B-02D7DBAFBC93}" type="presOf" srcId="{2BC92E73-E66D-40A7-AF81-A3B50B810AAE}" destId="{6E4B0479-FC60-4DBF-B8E6-0016B93416E3}" srcOrd="0" destOrd="0" presId="urn:microsoft.com/office/officeart/2018/2/layout/IconVerticalSolidList"/>
    <dgm:cxn modelId="{2CA04DC9-04E6-49F2-BAFC-B8F09FCF723C}" srcId="{EDAD1A0C-C496-4880-83D2-E1CF83E29810}" destId="{66D259AE-4D64-4862-9F48-4E25F8999623}" srcOrd="0" destOrd="0" parTransId="{94B9F7F6-139B-45DD-AA14-A1AE48258DC0}" sibTransId="{DE63FA21-7EB9-4FED-B330-69AA592CF906}"/>
    <dgm:cxn modelId="{4CB6FADB-990C-4302-8029-3B3AEBED2A2E}" srcId="{EDAD1A0C-C496-4880-83D2-E1CF83E29810}" destId="{3D8BA995-8698-401B-81E6-4B2F4353C00D}" srcOrd="3" destOrd="0" parTransId="{0D05FA8A-B0F9-4046-9E24-5A0066AAC3E3}" sibTransId="{9C7173AB-9D8B-41EA-8C26-611C196897E5}"/>
    <dgm:cxn modelId="{4602F5E2-D1BF-4803-9171-F2C71093EC26}" type="presParOf" srcId="{99DFC264-19CE-43A9-B923-0B8EC6AC5222}" destId="{5A0EDA98-6EC1-45A2-9038-84CEE8F07BC9}" srcOrd="0" destOrd="0" presId="urn:microsoft.com/office/officeart/2018/2/layout/IconVerticalSolidList"/>
    <dgm:cxn modelId="{74ED79E2-74B6-4FD8-859A-1126B6BBC551}" type="presParOf" srcId="{5A0EDA98-6EC1-45A2-9038-84CEE8F07BC9}" destId="{F32973D3-559F-4261-85EF-6B8202AD3D31}" srcOrd="0" destOrd="0" presId="urn:microsoft.com/office/officeart/2018/2/layout/IconVerticalSolidList"/>
    <dgm:cxn modelId="{3A0289B9-7BE3-47CF-9337-0C20441CD0A7}" type="presParOf" srcId="{5A0EDA98-6EC1-45A2-9038-84CEE8F07BC9}" destId="{3B47BCE0-89C6-49DF-A21C-303F75E3DB67}" srcOrd="1" destOrd="0" presId="urn:microsoft.com/office/officeart/2018/2/layout/IconVerticalSolidList"/>
    <dgm:cxn modelId="{1CFA973E-708C-4B73-917C-1680837CE2F0}" type="presParOf" srcId="{5A0EDA98-6EC1-45A2-9038-84CEE8F07BC9}" destId="{F4479C27-1DB0-46B4-BCE4-9E91A7F22D54}" srcOrd="2" destOrd="0" presId="urn:microsoft.com/office/officeart/2018/2/layout/IconVerticalSolidList"/>
    <dgm:cxn modelId="{551CE42B-F997-4730-BB7F-92956E73DA74}" type="presParOf" srcId="{5A0EDA98-6EC1-45A2-9038-84CEE8F07BC9}" destId="{EC6EFAD4-52E6-4697-8CA0-79ECFADBD12A}" srcOrd="3" destOrd="0" presId="urn:microsoft.com/office/officeart/2018/2/layout/IconVerticalSolidList"/>
    <dgm:cxn modelId="{23F18094-5CFC-44A2-90D9-2E16CB29DEF2}" type="presParOf" srcId="{99DFC264-19CE-43A9-B923-0B8EC6AC5222}" destId="{3B06847F-9F34-4EB1-8CC1-150691C43554}" srcOrd="1" destOrd="0" presId="urn:microsoft.com/office/officeart/2018/2/layout/IconVerticalSolidList"/>
    <dgm:cxn modelId="{60971604-6455-4867-B1FF-365C5CF13B37}" type="presParOf" srcId="{99DFC264-19CE-43A9-B923-0B8EC6AC5222}" destId="{930CDBB2-0A59-437E-B4CF-D68742649E6D}" srcOrd="2" destOrd="0" presId="urn:microsoft.com/office/officeart/2018/2/layout/IconVerticalSolidList"/>
    <dgm:cxn modelId="{B70CEC00-83FE-47F2-A499-F717D4527F93}" type="presParOf" srcId="{930CDBB2-0A59-437E-B4CF-D68742649E6D}" destId="{C302CF3F-1563-4724-8F8C-59E6E1DA54BC}" srcOrd="0" destOrd="0" presId="urn:microsoft.com/office/officeart/2018/2/layout/IconVerticalSolidList"/>
    <dgm:cxn modelId="{2F524C3E-693A-4A48-A16C-BD2AC32F8D11}" type="presParOf" srcId="{930CDBB2-0A59-437E-B4CF-D68742649E6D}" destId="{0E051501-3866-455C-8C86-5DB526BA69C6}" srcOrd="1" destOrd="0" presId="urn:microsoft.com/office/officeart/2018/2/layout/IconVerticalSolidList"/>
    <dgm:cxn modelId="{AD264C99-6045-4445-80B7-D615B36A37F9}" type="presParOf" srcId="{930CDBB2-0A59-437E-B4CF-D68742649E6D}" destId="{7B939585-DC1E-4C06-8065-45E4DB54D8BD}" srcOrd="2" destOrd="0" presId="urn:microsoft.com/office/officeart/2018/2/layout/IconVerticalSolidList"/>
    <dgm:cxn modelId="{1DC5544D-8461-4D0D-9333-91B16BB989E4}" type="presParOf" srcId="{930CDBB2-0A59-437E-B4CF-D68742649E6D}" destId="{7321BE0A-45A1-4523-A2B2-C8510DFA91CA}" srcOrd="3" destOrd="0" presId="urn:microsoft.com/office/officeart/2018/2/layout/IconVerticalSolidList"/>
    <dgm:cxn modelId="{D8D696BF-1B35-4010-BF9D-2E06F4E6138F}" type="presParOf" srcId="{99DFC264-19CE-43A9-B923-0B8EC6AC5222}" destId="{DADABA32-51CB-4C0C-86D8-F4554E23B1AB}" srcOrd="3" destOrd="0" presId="urn:microsoft.com/office/officeart/2018/2/layout/IconVerticalSolidList"/>
    <dgm:cxn modelId="{F73D6E34-2ED8-49A2-A7D3-0EACF51ECFCF}" type="presParOf" srcId="{99DFC264-19CE-43A9-B923-0B8EC6AC5222}" destId="{F1959161-C02E-45DE-A4CA-A9C177E1CB95}" srcOrd="4" destOrd="0" presId="urn:microsoft.com/office/officeart/2018/2/layout/IconVerticalSolidList"/>
    <dgm:cxn modelId="{2C9E87B0-A671-4911-848C-4983C0EB5CDF}" type="presParOf" srcId="{F1959161-C02E-45DE-A4CA-A9C177E1CB95}" destId="{FC936926-0E77-4CBF-A9A0-A83245A513B5}" srcOrd="0" destOrd="0" presId="urn:microsoft.com/office/officeart/2018/2/layout/IconVerticalSolidList"/>
    <dgm:cxn modelId="{9A6A63E5-4C57-4AE9-AC3A-5092465229C8}" type="presParOf" srcId="{F1959161-C02E-45DE-A4CA-A9C177E1CB95}" destId="{56BFA5DB-BC4A-480D-AE65-198680C49AE2}" srcOrd="1" destOrd="0" presId="urn:microsoft.com/office/officeart/2018/2/layout/IconVerticalSolidList"/>
    <dgm:cxn modelId="{B57B43F0-C976-4679-9C1E-AA6D65AEF4BC}" type="presParOf" srcId="{F1959161-C02E-45DE-A4CA-A9C177E1CB95}" destId="{E7839530-39D6-4AEA-B9AE-9916B0F444CE}" srcOrd="2" destOrd="0" presId="urn:microsoft.com/office/officeart/2018/2/layout/IconVerticalSolidList"/>
    <dgm:cxn modelId="{FDAF9C82-1334-4AEE-93CE-06A5CF5789B4}" type="presParOf" srcId="{F1959161-C02E-45DE-A4CA-A9C177E1CB95}" destId="{6E4B0479-FC60-4DBF-B8E6-0016B93416E3}" srcOrd="3" destOrd="0" presId="urn:microsoft.com/office/officeart/2018/2/layout/IconVerticalSolidList"/>
    <dgm:cxn modelId="{ACB94120-3BDB-4973-A03F-08D953E0ABFA}" type="presParOf" srcId="{99DFC264-19CE-43A9-B923-0B8EC6AC5222}" destId="{6B679B0B-223B-4494-BAA3-42D396C9CB82}" srcOrd="5" destOrd="0" presId="urn:microsoft.com/office/officeart/2018/2/layout/IconVerticalSolidList"/>
    <dgm:cxn modelId="{C9B85413-EAEC-4687-A53C-6DC7556615C6}" type="presParOf" srcId="{99DFC264-19CE-43A9-B923-0B8EC6AC5222}" destId="{F6908692-5FE4-408D-9CA3-66AF745977EA}" srcOrd="6" destOrd="0" presId="urn:microsoft.com/office/officeart/2018/2/layout/IconVerticalSolidList"/>
    <dgm:cxn modelId="{BFB7F66B-7AE1-4FC0-8335-F1E1E98BB91F}" type="presParOf" srcId="{F6908692-5FE4-408D-9CA3-66AF745977EA}" destId="{9491C53F-68CF-4C18-A327-BECE1E3B8F8F}" srcOrd="0" destOrd="0" presId="urn:microsoft.com/office/officeart/2018/2/layout/IconVerticalSolidList"/>
    <dgm:cxn modelId="{CE515717-87D4-49B5-A56C-9B7C5289F13F}" type="presParOf" srcId="{F6908692-5FE4-408D-9CA3-66AF745977EA}" destId="{DABA896A-F794-4699-8559-3E469974C30C}" srcOrd="1" destOrd="0" presId="urn:microsoft.com/office/officeart/2018/2/layout/IconVerticalSolidList"/>
    <dgm:cxn modelId="{7151ED85-6154-4085-9CAF-B8EF0E23E17D}" type="presParOf" srcId="{F6908692-5FE4-408D-9CA3-66AF745977EA}" destId="{821CFF4E-734F-4BAE-B1D6-185EC6961082}" srcOrd="2" destOrd="0" presId="urn:microsoft.com/office/officeart/2018/2/layout/IconVerticalSolidList"/>
    <dgm:cxn modelId="{98B4CC69-0655-4D44-8CD3-0DEF146F1119}" type="presParOf" srcId="{F6908692-5FE4-408D-9CA3-66AF745977EA}" destId="{E3A083C6-3AE6-4146-9AEB-A4E00AA384A9}"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2271B3C-5F39-4C8F-845B-C6B1C8CF194C}"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en-US"/>
        </a:p>
      </dgm:t>
    </dgm:pt>
    <dgm:pt modelId="{F2FCB9CE-A9F1-4238-9E79-F8E64D666FBC}">
      <dgm:prSet/>
      <dgm:spPr/>
      <dgm:t>
        <a:bodyPr/>
        <a:lstStyle/>
        <a:p>
          <a:r>
            <a:rPr lang="en-US"/>
            <a:t>1. Create a Free OCEG Account:</a:t>
          </a:r>
        </a:p>
      </dgm:t>
    </dgm:pt>
    <dgm:pt modelId="{E35E2607-8681-4752-BD97-41BC53916273}" type="parTrans" cxnId="{0987F09F-953C-4EB1-991B-F509B6366272}">
      <dgm:prSet/>
      <dgm:spPr/>
      <dgm:t>
        <a:bodyPr/>
        <a:lstStyle/>
        <a:p>
          <a:endParaRPr lang="en-US"/>
        </a:p>
      </dgm:t>
    </dgm:pt>
    <dgm:pt modelId="{D7C49B74-BE96-4058-8AB4-158AF2B40BD9}" type="sibTrans" cxnId="{0987F09F-953C-4EB1-991B-F509B6366272}">
      <dgm:prSet/>
      <dgm:spPr/>
      <dgm:t>
        <a:bodyPr/>
        <a:lstStyle/>
        <a:p>
          <a:endParaRPr lang="en-US"/>
        </a:p>
      </dgm:t>
    </dgm:pt>
    <dgm:pt modelId="{A3CB3F97-2ABB-4535-B72C-DC968742AC3C}">
      <dgm:prSet/>
      <dgm:spPr/>
      <dgm:t>
        <a:bodyPr/>
        <a:lstStyle/>
        <a:p>
          <a:r>
            <a:rPr lang="en-US"/>
            <a:t>Go to </a:t>
          </a:r>
          <a:r>
            <a:rPr lang="en-US" b="1" u="sng">
              <a:uFillTx/>
            </a:rPr>
            <a:t>www.oceg.org</a:t>
          </a:r>
          <a:endParaRPr lang="en-US"/>
        </a:p>
      </dgm:t>
    </dgm:pt>
    <dgm:pt modelId="{115DA37D-01D9-4D69-8487-94E23C9293F0}" type="parTrans" cxnId="{94F3E833-36BC-4797-BD6D-CBBC317086D5}">
      <dgm:prSet/>
      <dgm:spPr/>
      <dgm:t>
        <a:bodyPr/>
        <a:lstStyle/>
        <a:p>
          <a:endParaRPr lang="en-US"/>
        </a:p>
      </dgm:t>
    </dgm:pt>
    <dgm:pt modelId="{A9A4BDFC-2701-416B-8250-71DA6E181D02}" type="sibTrans" cxnId="{94F3E833-36BC-4797-BD6D-CBBC317086D5}">
      <dgm:prSet/>
      <dgm:spPr/>
      <dgm:t>
        <a:bodyPr/>
        <a:lstStyle/>
        <a:p>
          <a:endParaRPr lang="en-US"/>
        </a:p>
      </dgm:t>
    </dgm:pt>
    <dgm:pt modelId="{B4DBBD47-0671-43FB-9954-E55FF5B4505F}">
      <dgm:prSet/>
      <dgm:spPr/>
      <dgm:t>
        <a:bodyPr/>
        <a:lstStyle/>
        <a:p>
          <a:r>
            <a:rPr lang="en-US"/>
            <a:t>Sign-up for a Free Account.</a:t>
          </a:r>
        </a:p>
      </dgm:t>
    </dgm:pt>
    <dgm:pt modelId="{19600447-04B0-49AC-A331-CEBD33432763}" type="parTrans" cxnId="{7E102DB8-1AA7-4DBC-B125-AE157F436FEB}">
      <dgm:prSet/>
      <dgm:spPr/>
      <dgm:t>
        <a:bodyPr/>
        <a:lstStyle/>
        <a:p>
          <a:endParaRPr lang="en-US"/>
        </a:p>
      </dgm:t>
    </dgm:pt>
    <dgm:pt modelId="{F5C7D1F0-FDE7-426F-9833-0976720DEB5A}" type="sibTrans" cxnId="{7E102DB8-1AA7-4DBC-B125-AE157F436FEB}">
      <dgm:prSet/>
      <dgm:spPr/>
      <dgm:t>
        <a:bodyPr/>
        <a:lstStyle/>
        <a:p>
          <a:endParaRPr lang="en-US"/>
        </a:p>
      </dgm:t>
    </dgm:pt>
    <dgm:pt modelId="{CF9EFC9E-50FF-4D9A-AEC7-371B34D06D1D}">
      <dgm:prSet/>
      <dgm:spPr/>
      <dgm:t>
        <a:bodyPr/>
        <a:lstStyle/>
        <a:p>
          <a:r>
            <a:rPr lang="en-US" dirty="0"/>
            <a:t>2. Go to Certification and Click on “Learn How to Get Certified”.</a:t>
          </a:r>
        </a:p>
      </dgm:t>
    </dgm:pt>
    <dgm:pt modelId="{7EB22CD1-41F5-4413-B04E-1884909E3DDB}" type="parTrans" cxnId="{2B5B6932-E833-4C0C-A270-D840C78FDFA1}">
      <dgm:prSet/>
      <dgm:spPr/>
      <dgm:t>
        <a:bodyPr/>
        <a:lstStyle/>
        <a:p>
          <a:endParaRPr lang="en-US"/>
        </a:p>
      </dgm:t>
    </dgm:pt>
    <dgm:pt modelId="{840A13C5-B1C6-4647-B7F0-AAA20B46AD4C}" type="sibTrans" cxnId="{2B5B6932-E833-4C0C-A270-D840C78FDFA1}">
      <dgm:prSet/>
      <dgm:spPr/>
      <dgm:t>
        <a:bodyPr/>
        <a:lstStyle/>
        <a:p>
          <a:endParaRPr lang="en-US"/>
        </a:p>
      </dgm:t>
    </dgm:pt>
    <dgm:pt modelId="{4381B5CD-92CB-436D-A2C2-A97A690314BE}">
      <dgm:prSet/>
      <dgm:spPr/>
      <dgm:t>
        <a:bodyPr/>
        <a:lstStyle/>
        <a:p>
          <a:r>
            <a:rPr lang="en-US"/>
            <a:t>3.Click on All-Access Pass and Then on “Buy All-Access Pass Now”.</a:t>
          </a:r>
        </a:p>
      </dgm:t>
    </dgm:pt>
    <dgm:pt modelId="{A3E9AFDF-D694-41F2-9B37-6CD4338A7CB4}" type="parTrans" cxnId="{026A9CB8-891D-4ED5-95AE-80C768666225}">
      <dgm:prSet/>
      <dgm:spPr/>
      <dgm:t>
        <a:bodyPr/>
        <a:lstStyle/>
        <a:p>
          <a:endParaRPr lang="en-US"/>
        </a:p>
      </dgm:t>
    </dgm:pt>
    <dgm:pt modelId="{120FB554-7A45-491A-B608-56C8A305F2FC}" type="sibTrans" cxnId="{026A9CB8-891D-4ED5-95AE-80C768666225}">
      <dgm:prSet/>
      <dgm:spPr/>
      <dgm:t>
        <a:bodyPr/>
        <a:lstStyle/>
        <a:p>
          <a:endParaRPr lang="en-US"/>
        </a:p>
      </dgm:t>
    </dgm:pt>
    <dgm:pt modelId="{B890E41F-A665-47CE-8CAF-EA8E4AE12EC6}">
      <dgm:prSet/>
      <dgm:spPr/>
      <dgm:t>
        <a:bodyPr/>
        <a:lstStyle/>
        <a:p>
          <a:r>
            <a:rPr lang="en-US"/>
            <a:t>Access to hundreds of premium online resources;</a:t>
          </a:r>
        </a:p>
      </dgm:t>
    </dgm:pt>
    <dgm:pt modelId="{F6C906A7-2C9D-4696-BA6C-39706E6C2300}" type="parTrans" cxnId="{72326511-9D77-43C8-B868-065FA0CDDFC3}">
      <dgm:prSet/>
      <dgm:spPr/>
      <dgm:t>
        <a:bodyPr/>
        <a:lstStyle/>
        <a:p>
          <a:endParaRPr lang="en-US"/>
        </a:p>
      </dgm:t>
    </dgm:pt>
    <dgm:pt modelId="{E84A9BEA-D4B8-40D1-8135-4348F5492EA5}" type="sibTrans" cxnId="{72326511-9D77-43C8-B868-065FA0CDDFC3}">
      <dgm:prSet/>
      <dgm:spPr/>
      <dgm:t>
        <a:bodyPr/>
        <a:lstStyle/>
        <a:p>
          <a:endParaRPr lang="en-US"/>
        </a:p>
      </dgm:t>
    </dgm:pt>
    <dgm:pt modelId="{1B5161FA-0B31-4BE1-A2BC-7153A7C2DDC7}">
      <dgm:prSet/>
      <dgm:spPr/>
      <dgm:t>
        <a:bodyPr/>
        <a:lstStyle/>
        <a:p>
          <a:r>
            <a:rPr lang="en-US"/>
            <a:t>All preparation materials you need to get GRC certified;</a:t>
          </a:r>
        </a:p>
      </dgm:t>
    </dgm:pt>
    <dgm:pt modelId="{84E1819C-C3D4-41F0-A26D-AE3B29C271D8}" type="parTrans" cxnId="{8532C1EB-18CC-429A-B8E2-B459E01563E0}">
      <dgm:prSet/>
      <dgm:spPr/>
      <dgm:t>
        <a:bodyPr/>
        <a:lstStyle/>
        <a:p>
          <a:endParaRPr lang="en-US"/>
        </a:p>
      </dgm:t>
    </dgm:pt>
    <dgm:pt modelId="{1ED1AAB4-E992-45BD-93D1-EC576E952AF8}" type="sibTrans" cxnId="{8532C1EB-18CC-429A-B8E2-B459E01563E0}">
      <dgm:prSet/>
      <dgm:spPr/>
      <dgm:t>
        <a:bodyPr/>
        <a:lstStyle/>
        <a:p>
          <a:endParaRPr lang="en-US"/>
        </a:p>
      </dgm:t>
    </dgm:pt>
    <dgm:pt modelId="{6C15924D-3F20-4598-A007-F7B717E6CF88}">
      <dgm:prSet/>
      <dgm:spPr/>
      <dgm:t>
        <a:bodyPr/>
        <a:lstStyle/>
        <a:p>
          <a:r>
            <a:rPr lang="en-US"/>
            <a:t>GRC Professional Certification Exam;</a:t>
          </a:r>
        </a:p>
      </dgm:t>
    </dgm:pt>
    <dgm:pt modelId="{3B76BCD3-55B9-4096-AACD-3575C1158AA0}" type="parTrans" cxnId="{91D017BA-AB16-4ED7-B350-56A3D076555A}">
      <dgm:prSet/>
      <dgm:spPr/>
      <dgm:t>
        <a:bodyPr/>
        <a:lstStyle/>
        <a:p>
          <a:endParaRPr lang="en-US"/>
        </a:p>
      </dgm:t>
    </dgm:pt>
    <dgm:pt modelId="{8E5247A9-820F-474A-B3EE-BF0FF62FE8F2}" type="sibTrans" cxnId="{91D017BA-AB16-4ED7-B350-56A3D076555A}">
      <dgm:prSet/>
      <dgm:spPr/>
      <dgm:t>
        <a:bodyPr/>
        <a:lstStyle/>
        <a:p>
          <a:endParaRPr lang="en-US"/>
        </a:p>
      </dgm:t>
    </dgm:pt>
    <dgm:pt modelId="{8AE11F78-D296-4AB0-960C-BE9F3D80EECE}">
      <dgm:prSet/>
      <dgm:spPr/>
      <dgm:t>
        <a:bodyPr/>
        <a:lstStyle/>
        <a:p>
          <a:r>
            <a:rPr lang="en-US"/>
            <a:t>All CPE credits for maintaining your GRC certifications.</a:t>
          </a:r>
        </a:p>
      </dgm:t>
    </dgm:pt>
    <dgm:pt modelId="{5A8C4767-0852-47E8-B5F4-9371BBDF2906}" type="parTrans" cxnId="{9C2FA018-CA30-4C9E-9F4A-53E33EA39AC4}">
      <dgm:prSet/>
      <dgm:spPr/>
      <dgm:t>
        <a:bodyPr/>
        <a:lstStyle/>
        <a:p>
          <a:endParaRPr lang="en-US"/>
        </a:p>
      </dgm:t>
    </dgm:pt>
    <dgm:pt modelId="{9684ACF3-BDF6-4031-9789-845132C8624A}" type="sibTrans" cxnId="{9C2FA018-CA30-4C9E-9F4A-53E33EA39AC4}">
      <dgm:prSet/>
      <dgm:spPr/>
      <dgm:t>
        <a:bodyPr/>
        <a:lstStyle/>
        <a:p>
          <a:endParaRPr lang="en-US"/>
        </a:p>
      </dgm:t>
    </dgm:pt>
    <dgm:pt modelId="{CD72877B-B0BC-49C5-8EA2-6FB4B0D2C08D}">
      <dgm:prSet/>
      <dgm:spPr/>
      <dgm:t>
        <a:bodyPr/>
        <a:lstStyle/>
        <a:p>
          <a:r>
            <a:rPr lang="en-US"/>
            <a:t>4. Insert the AAP Code in the Coupons Code Section and Share Your Billing Information. The AAP Code Will Expire in 7 Days.</a:t>
          </a:r>
        </a:p>
      </dgm:t>
    </dgm:pt>
    <dgm:pt modelId="{CF987334-1147-4855-B9C6-821F36940501}" type="parTrans" cxnId="{7950481E-4F6C-4DB0-AC55-0ED9EC22F637}">
      <dgm:prSet/>
      <dgm:spPr/>
      <dgm:t>
        <a:bodyPr/>
        <a:lstStyle/>
        <a:p>
          <a:endParaRPr lang="en-US"/>
        </a:p>
      </dgm:t>
    </dgm:pt>
    <dgm:pt modelId="{E1B3B0C8-52EE-4006-80E3-006923E52D15}" type="sibTrans" cxnId="{7950481E-4F6C-4DB0-AC55-0ED9EC22F637}">
      <dgm:prSet/>
      <dgm:spPr/>
      <dgm:t>
        <a:bodyPr/>
        <a:lstStyle/>
        <a:p>
          <a:endParaRPr lang="en-US"/>
        </a:p>
      </dgm:t>
    </dgm:pt>
    <dgm:pt modelId="{B96FFEE7-0A5D-4D95-A5D7-0BFFBBF2B8DA}" type="pres">
      <dgm:prSet presAssocID="{82271B3C-5F39-4C8F-845B-C6B1C8CF194C}" presName="linear" presStyleCnt="0">
        <dgm:presLayoutVars>
          <dgm:animLvl val="lvl"/>
          <dgm:resizeHandles val="exact"/>
        </dgm:presLayoutVars>
      </dgm:prSet>
      <dgm:spPr/>
    </dgm:pt>
    <dgm:pt modelId="{753230A1-88ED-4E28-9C93-AD8FB81A64C8}" type="pres">
      <dgm:prSet presAssocID="{F2FCB9CE-A9F1-4238-9E79-F8E64D666FBC}" presName="parentText" presStyleLbl="node1" presStyleIdx="0" presStyleCnt="4">
        <dgm:presLayoutVars>
          <dgm:chMax val="0"/>
          <dgm:bulletEnabled val="1"/>
        </dgm:presLayoutVars>
      </dgm:prSet>
      <dgm:spPr/>
    </dgm:pt>
    <dgm:pt modelId="{27ABAAD7-7F0B-4956-857F-BBC7DAD25A02}" type="pres">
      <dgm:prSet presAssocID="{F2FCB9CE-A9F1-4238-9E79-F8E64D666FBC}" presName="childText" presStyleLbl="revTx" presStyleIdx="0" presStyleCnt="2">
        <dgm:presLayoutVars>
          <dgm:bulletEnabled val="1"/>
        </dgm:presLayoutVars>
      </dgm:prSet>
      <dgm:spPr/>
    </dgm:pt>
    <dgm:pt modelId="{A8941FBB-584F-4365-A63B-EDC665AF79B8}" type="pres">
      <dgm:prSet presAssocID="{CF9EFC9E-50FF-4D9A-AEC7-371B34D06D1D}" presName="parentText" presStyleLbl="node1" presStyleIdx="1" presStyleCnt="4">
        <dgm:presLayoutVars>
          <dgm:chMax val="0"/>
          <dgm:bulletEnabled val="1"/>
        </dgm:presLayoutVars>
      </dgm:prSet>
      <dgm:spPr/>
    </dgm:pt>
    <dgm:pt modelId="{1A4CC754-C61E-46E7-B004-2B0C4628F358}" type="pres">
      <dgm:prSet presAssocID="{840A13C5-B1C6-4647-B7F0-AAA20B46AD4C}" presName="spacer" presStyleCnt="0"/>
      <dgm:spPr/>
    </dgm:pt>
    <dgm:pt modelId="{BA7E5C5D-53AD-4D97-A6B0-76A267D33220}" type="pres">
      <dgm:prSet presAssocID="{4381B5CD-92CB-436D-A2C2-A97A690314BE}" presName="parentText" presStyleLbl="node1" presStyleIdx="2" presStyleCnt="4">
        <dgm:presLayoutVars>
          <dgm:chMax val="0"/>
          <dgm:bulletEnabled val="1"/>
        </dgm:presLayoutVars>
      </dgm:prSet>
      <dgm:spPr/>
    </dgm:pt>
    <dgm:pt modelId="{6E10AF4C-1929-4402-A3E4-36CDD56EE621}" type="pres">
      <dgm:prSet presAssocID="{4381B5CD-92CB-436D-A2C2-A97A690314BE}" presName="childText" presStyleLbl="revTx" presStyleIdx="1" presStyleCnt="2">
        <dgm:presLayoutVars>
          <dgm:bulletEnabled val="1"/>
        </dgm:presLayoutVars>
      </dgm:prSet>
      <dgm:spPr/>
    </dgm:pt>
    <dgm:pt modelId="{CEDA2909-BFCB-4E98-920D-DFB1D9E3F2BD}" type="pres">
      <dgm:prSet presAssocID="{CD72877B-B0BC-49C5-8EA2-6FB4B0D2C08D}" presName="parentText" presStyleLbl="node1" presStyleIdx="3" presStyleCnt="4">
        <dgm:presLayoutVars>
          <dgm:chMax val="0"/>
          <dgm:bulletEnabled val="1"/>
        </dgm:presLayoutVars>
      </dgm:prSet>
      <dgm:spPr/>
    </dgm:pt>
  </dgm:ptLst>
  <dgm:cxnLst>
    <dgm:cxn modelId="{D0C7C900-34F7-438F-9249-AF1AD3507B0E}" type="presOf" srcId="{A3CB3F97-2ABB-4535-B72C-DC968742AC3C}" destId="{27ABAAD7-7F0B-4956-857F-BBC7DAD25A02}" srcOrd="0" destOrd="0" presId="urn:microsoft.com/office/officeart/2005/8/layout/vList2"/>
    <dgm:cxn modelId="{72326511-9D77-43C8-B868-065FA0CDDFC3}" srcId="{4381B5CD-92CB-436D-A2C2-A97A690314BE}" destId="{B890E41F-A665-47CE-8CAF-EA8E4AE12EC6}" srcOrd="0" destOrd="0" parTransId="{F6C906A7-2C9D-4696-BA6C-39706E6C2300}" sibTransId="{E84A9BEA-D4B8-40D1-8135-4348F5492EA5}"/>
    <dgm:cxn modelId="{38928615-80E2-4583-8C57-4938BC09995E}" type="presOf" srcId="{6C15924D-3F20-4598-A007-F7B717E6CF88}" destId="{6E10AF4C-1929-4402-A3E4-36CDD56EE621}" srcOrd="0" destOrd="2" presId="urn:microsoft.com/office/officeart/2005/8/layout/vList2"/>
    <dgm:cxn modelId="{9C2FA018-CA30-4C9E-9F4A-53E33EA39AC4}" srcId="{4381B5CD-92CB-436D-A2C2-A97A690314BE}" destId="{8AE11F78-D296-4AB0-960C-BE9F3D80EECE}" srcOrd="3" destOrd="0" parTransId="{5A8C4767-0852-47E8-B5F4-9371BBDF2906}" sibTransId="{9684ACF3-BDF6-4031-9789-845132C8624A}"/>
    <dgm:cxn modelId="{7950481E-4F6C-4DB0-AC55-0ED9EC22F637}" srcId="{82271B3C-5F39-4C8F-845B-C6B1C8CF194C}" destId="{CD72877B-B0BC-49C5-8EA2-6FB4B0D2C08D}" srcOrd="3" destOrd="0" parTransId="{CF987334-1147-4855-B9C6-821F36940501}" sibTransId="{E1B3B0C8-52EE-4006-80E3-006923E52D15}"/>
    <dgm:cxn modelId="{C3C8A625-E918-424D-B1A1-7BBE8CC06ACB}" type="presOf" srcId="{B890E41F-A665-47CE-8CAF-EA8E4AE12EC6}" destId="{6E10AF4C-1929-4402-A3E4-36CDD56EE621}" srcOrd="0" destOrd="0" presId="urn:microsoft.com/office/officeart/2005/8/layout/vList2"/>
    <dgm:cxn modelId="{2B5B6932-E833-4C0C-A270-D840C78FDFA1}" srcId="{82271B3C-5F39-4C8F-845B-C6B1C8CF194C}" destId="{CF9EFC9E-50FF-4D9A-AEC7-371B34D06D1D}" srcOrd="1" destOrd="0" parTransId="{7EB22CD1-41F5-4413-B04E-1884909E3DDB}" sibTransId="{840A13C5-B1C6-4647-B7F0-AAA20B46AD4C}"/>
    <dgm:cxn modelId="{94F3E833-36BC-4797-BD6D-CBBC317086D5}" srcId="{F2FCB9CE-A9F1-4238-9E79-F8E64D666FBC}" destId="{A3CB3F97-2ABB-4535-B72C-DC968742AC3C}" srcOrd="0" destOrd="0" parTransId="{115DA37D-01D9-4D69-8487-94E23C9293F0}" sibTransId="{A9A4BDFC-2701-416B-8250-71DA6E181D02}"/>
    <dgm:cxn modelId="{607B3866-8CD2-4255-A886-3C297DF81DB5}" type="presOf" srcId="{B4DBBD47-0671-43FB-9954-E55FF5B4505F}" destId="{27ABAAD7-7F0B-4956-857F-BBC7DAD25A02}" srcOrd="0" destOrd="1" presId="urn:microsoft.com/office/officeart/2005/8/layout/vList2"/>
    <dgm:cxn modelId="{7A063078-0A39-4D38-A7F3-6E609DEE784E}" type="presOf" srcId="{CF9EFC9E-50FF-4D9A-AEC7-371B34D06D1D}" destId="{A8941FBB-584F-4365-A63B-EDC665AF79B8}" srcOrd="0" destOrd="0" presId="urn:microsoft.com/office/officeart/2005/8/layout/vList2"/>
    <dgm:cxn modelId="{0987F09F-953C-4EB1-991B-F509B6366272}" srcId="{82271B3C-5F39-4C8F-845B-C6B1C8CF194C}" destId="{F2FCB9CE-A9F1-4238-9E79-F8E64D666FBC}" srcOrd="0" destOrd="0" parTransId="{E35E2607-8681-4752-BD97-41BC53916273}" sibTransId="{D7C49B74-BE96-4058-8AB4-158AF2B40BD9}"/>
    <dgm:cxn modelId="{F4D0F9A3-A906-4578-81E1-F8CE16075DD7}" type="presOf" srcId="{8AE11F78-D296-4AB0-960C-BE9F3D80EECE}" destId="{6E10AF4C-1929-4402-A3E4-36CDD56EE621}" srcOrd="0" destOrd="3" presId="urn:microsoft.com/office/officeart/2005/8/layout/vList2"/>
    <dgm:cxn modelId="{7E102DB8-1AA7-4DBC-B125-AE157F436FEB}" srcId="{F2FCB9CE-A9F1-4238-9E79-F8E64D666FBC}" destId="{B4DBBD47-0671-43FB-9954-E55FF5B4505F}" srcOrd="1" destOrd="0" parTransId="{19600447-04B0-49AC-A331-CEBD33432763}" sibTransId="{F5C7D1F0-FDE7-426F-9833-0976720DEB5A}"/>
    <dgm:cxn modelId="{026A9CB8-891D-4ED5-95AE-80C768666225}" srcId="{82271B3C-5F39-4C8F-845B-C6B1C8CF194C}" destId="{4381B5CD-92CB-436D-A2C2-A97A690314BE}" srcOrd="2" destOrd="0" parTransId="{A3E9AFDF-D694-41F2-9B37-6CD4338A7CB4}" sibTransId="{120FB554-7A45-491A-B608-56C8A305F2FC}"/>
    <dgm:cxn modelId="{91D017BA-AB16-4ED7-B350-56A3D076555A}" srcId="{4381B5CD-92CB-436D-A2C2-A97A690314BE}" destId="{6C15924D-3F20-4598-A007-F7B717E6CF88}" srcOrd="2" destOrd="0" parTransId="{3B76BCD3-55B9-4096-AACD-3575C1158AA0}" sibTransId="{8E5247A9-820F-474A-B3EE-BF0FF62FE8F2}"/>
    <dgm:cxn modelId="{B5B375BA-3125-4D40-AAB4-2C9C83FFAC02}" type="presOf" srcId="{CD72877B-B0BC-49C5-8EA2-6FB4B0D2C08D}" destId="{CEDA2909-BFCB-4E98-920D-DFB1D9E3F2BD}" srcOrd="0" destOrd="0" presId="urn:microsoft.com/office/officeart/2005/8/layout/vList2"/>
    <dgm:cxn modelId="{772248BE-3128-4DEF-A21C-78EB9B8C6B06}" type="presOf" srcId="{1B5161FA-0B31-4BE1-A2BC-7153A7C2DDC7}" destId="{6E10AF4C-1929-4402-A3E4-36CDD56EE621}" srcOrd="0" destOrd="1" presId="urn:microsoft.com/office/officeart/2005/8/layout/vList2"/>
    <dgm:cxn modelId="{BB2CC5C6-28EA-43D5-8B1A-649A9964ADFC}" type="presOf" srcId="{F2FCB9CE-A9F1-4238-9E79-F8E64D666FBC}" destId="{753230A1-88ED-4E28-9C93-AD8FB81A64C8}" srcOrd="0" destOrd="0" presId="urn:microsoft.com/office/officeart/2005/8/layout/vList2"/>
    <dgm:cxn modelId="{AACF6DD3-5821-415F-BFB7-C8754686EC2A}" type="presOf" srcId="{4381B5CD-92CB-436D-A2C2-A97A690314BE}" destId="{BA7E5C5D-53AD-4D97-A6B0-76A267D33220}" srcOrd="0" destOrd="0" presId="urn:microsoft.com/office/officeart/2005/8/layout/vList2"/>
    <dgm:cxn modelId="{8532C1EB-18CC-429A-B8E2-B459E01563E0}" srcId="{4381B5CD-92CB-436D-A2C2-A97A690314BE}" destId="{1B5161FA-0B31-4BE1-A2BC-7153A7C2DDC7}" srcOrd="1" destOrd="0" parTransId="{84E1819C-C3D4-41F0-A26D-AE3B29C271D8}" sibTransId="{1ED1AAB4-E992-45BD-93D1-EC576E952AF8}"/>
    <dgm:cxn modelId="{50F431F8-C418-43D2-8B52-83C4377BAF1D}" type="presOf" srcId="{82271B3C-5F39-4C8F-845B-C6B1C8CF194C}" destId="{B96FFEE7-0A5D-4D95-A5D7-0BFFBBF2B8DA}" srcOrd="0" destOrd="0" presId="urn:microsoft.com/office/officeart/2005/8/layout/vList2"/>
    <dgm:cxn modelId="{05ED57DB-25EE-4F41-8B5E-3E6F34C76586}" type="presParOf" srcId="{B96FFEE7-0A5D-4D95-A5D7-0BFFBBF2B8DA}" destId="{753230A1-88ED-4E28-9C93-AD8FB81A64C8}" srcOrd="0" destOrd="0" presId="urn:microsoft.com/office/officeart/2005/8/layout/vList2"/>
    <dgm:cxn modelId="{1222DA20-2D90-4682-8CA1-A6438956D070}" type="presParOf" srcId="{B96FFEE7-0A5D-4D95-A5D7-0BFFBBF2B8DA}" destId="{27ABAAD7-7F0B-4956-857F-BBC7DAD25A02}" srcOrd="1" destOrd="0" presId="urn:microsoft.com/office/officeart/2005/8/layout/vList2"/>
    <dgm:cxn modelId="{DFC8540E-C44E-47A3-B54D-478B5438A843}" type="presParOf" srcId="{B96FFEE7-0A5D-4D95-A5D7-0BFFBBF2B8DA}" destId="{A8941FBB-584F-4365-A63B-EDC665AF79B8}" srcOrd="2" destOrd="0" presId="urn:microsoft.com/office/officeart/2005/8/layout/vList2"/>
    <dgm:cxn modelId="{985EA57E-DE83-4244-9CC3-8AA87F1C6D08}" type="presParOf" srcId="{B96FFEE7-0A5D-4D95-A5D7-0BFFBBF2B8DA}" destId="{1A4CC754-C61E-46E7-B004-2B0C4628F358}" srcOrd="3" destOrd="0" presId="urn:microsoft.com/office/officeart/2005/8/layout/vList2"/>
    <dgm:cxn modelId="{2B03ABCC-EE23-49B0-947B-4B9DAD07AECA}" type="presParOf" srcId="{B96FFEE7-0A5D-4D95-A5D7-0BFFBBF2B8DA}" destId="{BA7E5C5D-53AD-4D97-A6B0-76A267D33220}" srcOrd="4" destOrd="0" presId="urn:microsoft.com/office/officeart/2005/8/layout/vList2"/>
    <dgm:cxn modelId="{DB47228F-759D-48C0-9844-B2B76486A95A}" type="presParOf" srcId="{B96FFEE7-0A5D-4D95-A5D7-0BFFBBF2B8DA}" destId="{6E10AF4C-1929-4402-A3E4-36CDD56EE621}" srcOrd="5" destOrd="0" presId="urn:microsoft.com/office/officeart/2005/8/layout/vList2"/>
    <dgm:cxn modelId="{24542900-71D0-4E49-8B0F-3AA96D325DF1}" type="presParOf" srcId="{B96FFEE7-0A5D-4D95-A5D7-0BFFBBF2B8DA}" destId="{CEDA2909-BFCB-4E98-920D-DFB1D9E3F2BD}"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D25D7C3E-1B70-49A4-9C53-0BE0CC4C32BD}"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B0AAF699-7CE6-4644-A0D5-D38A9445BF15}">
      <dgm:prSet/>
      <dgm:spPr/>
      <dgm:t>
        <a:bodyPr/>
        <a:lstStyle/>
        <a:p>
          <a:r>
            <a:rPr lang="en-US"/>
            <a:t>• To Access the Exam:</a:t>
          </a:r>
        </a:p>
      </dgm:t>
    </dgm:pt>
    <dgm:pt modelId="{FDBBAB31-EC0D-46E3-AB2C-CBF5ADCF155B}" type="parTrans" cxnId="{95A5C4F5-73CB-4372-B179-E786CA7D7858}">
      <dgm:prSet/>
      <dgm:spPr/>
      <dgm:t>
        <a:bodyPr/>
        <a:lstStyle/>
        <a:p>
          <a:endParaRPr lang="en-US"/>
        </a:p>
      </dgm:t>
    </dgm:pt>
    <dgm:pt modelId="{C15BA578-C32E-4737-96D8-403E9C8A681B}" type="sibTrans" cxnId="{95A5C4F5-73CB-4372-B179-E786CA7D7858}">
      <dgm:prSet/>
      <dgm:spPr/>
      <dgm:t>
        <a:bodyPr/>
        <a:lstStyle/>
        <a:p>
          <a:endParaRPr lang="en-US"/>
        </a:p>
      </dgm:t>
    </dgm:pt>
    <dgm:pt modelId="{F8A8D521-2586-4450-A3DE-0A34AAAAF9D0}">
      <dgm:prSet/>
      <dgm:spPr/>
      <dgm:t>
        <a:bodyPr/>
        <a:lstStyle/>
        <a:p>
          <a:r>
            <a:rPr lang="en-US"/>
            <a:t>Go to My Courses;</a:t>
          </a:r>
        </a:p>
      </dgm:t>
    </dgm:pt>
    <dgm:pt modelId="{46E0315C-2D1E-4958-BC78-892B1B560DDA}" type="parTrans" cxnId="{9A35D929-560D-46BB-8255-561149C8284D}">
      <dgm:prSet/>
      <dgm:spPr/>
      <dgm:t>
        <a:bodyPr/>
        <a:lstStyle/>
        <a:p>
          <a:endParaRPr lang="en-US"/>
        </a:p>
      </dgm:t>
    </dgm:pt>
    <dgm:pt modelId="{E7C55077-78DD-4261-886E-818F6D3B48DF}" type="sibTrans" cxnId="{9A35D929-560D-46BB-8255-561149C8284D}">
      <dgm:prSet/>
      <dgm:spPr/>
      <dgm:t>
        <a:bodyPr/>
        <a:lstStyle/>
        <a:p>
          <a:endParaRPr lang="en-US"/>
        </a:p>
      </dgm:t>
    </dgm:pt>
    <dgm:pt modelId="{9CA27110-79F7-4C24-A965-62846FEC775E}">
      <dgm:prSet/>
      <dgm:spPr/>
      <dgm:t>
        <a:bodyPr/>
        <a:lstStyle/>
        <a:p>
          <a:r>
            <a:rPr lang="en-US"/>
            <a:t>Then Go to “GRC Fundamentals &amp; GRCP Exam” and Press Enroll.</a:t>
          </a:r>
        </a:p>
      </dgm:t>
    </dgm:pt>
    <dgm:pt modelId="{0D51783D-6CBA-4177-A59D-475D41BC4F82}" type="parTrans" cxnId="{4FEF45ED-9087-4E43-A0B7-5F1D74498771}">
      <dgm:prSet/>
      <dgm:spPr/>
      <dgm:t>
        <a:bodyPr/>
        <a:lstStyle/>
        <a:p>
          <a:endParaRPr lang="en-US"/>
        </a:p>
      </dgm:t>
    </dgm:pt>
    <dgm:pt modelId="{0D609845-D36D-4C95-B704-82F1A381ABAF}" type="sibTrans" cxnId="{4FEF45ED-9087-4E43-A0B7-5F1D74498771}">
      <dgm:prSet/>
      <dgm:spPr/>
      <dgm:t>
        <a:bodyPr/>
        <a:lstStyle/>
        <a:p>
          <a:endParaRPr lang="en-US"/>
        </a:p>
      </dgm:t>
    </dgm:pt>
    <dgm:pt modelId="{B8D8457D-1D8C-43BD-9E81-751002036FB8}">
      <dgm:prSet/>
      <dgm:spPr/>
      <dgm:t>
        <a:bodyPr/>
        <a:lstStyle/>
        <a:p>
          <a:r>
            <a:rPr lang="en-US"/>
            <a:t>Scroll to the bottom</a:t>
          </a:r>
        </a:p>
      </dgm:t>
    </dgm:pt>
    <dgm:pt modelId="{5C65A8B5-9306-48E6-B638-964C8A2C3AF8}" type="parTrans" cxnId="{385DFCD0-1D80-49EC-B190-9C454A5610B5}">
      <dgm:prSet/>
      <dgm:spPr/>
      <dgm:t>
        <a:bodyPr/>
        <a:lstStyle/>
        <a:p>
          <a:endParaRPr lang="en-US"/>
        </a:p>
      </dgm:t>
    </dgm:pt>
    <dgm:pt modelId="{EE3699E8-B885-43C5-B99E-626EF99A40A5}" type="sibTrans" cxnId="{385DFCD0-1D80-49EC-B190-9C454A5610B5}">
      <dgm:prSet/>
      <dgm:spPr/>
      <dgm:t>
        <a:bodyPr/>
        <a:lstStyle/>
        <a:p>
          <a:endParaRPr lang="en-US"/>
        </a:p>
      </dgm:t>
    </dgm:pt>
    <dgm:pt modelId="{5F98DF68-A6D1-44C2-B24E-8A8AD2C182F6}">
      <dgm:prSet/>
      <dgm:spPr/>
      <dgm:t>
        <a:bodyPr/>
        <a:lstStyle/>
        <a:p>
          <a:r>
            <a:rPr lang="en-US"/>
            <a:t>On the left-hand side of the screen under “Next steps”</a:t>
          </a:r>
        </a:p>
      </dgm:t>
    </dgm:pt>
    <dgm:pt modelId="{AFD2E589-B590-4575-9A1F-5D7E72D21AC6}" type="parTrans" cxnId="{4F14CC6C-0B01-417E-8864-5BFF898F65EA}">
      <dgm:prSet/>
      <dgm:spPr/>
      <dgm:t>
        <a:bodyPr/>
        <a:lstStyle/>
        <a:p>
          <a:endParaRPr lang="en-US"/>
        </a:p>
      </dgm:t>
    </dgm:pt>
    <dgm:pt modelId="{717FC68D-DC97-491C-8828-1C814C2DF773}" type="sibTrans" cxnId="{4F14CC6C-0B01-417E-8864-5BFF898F65EA}">
      <dgm:prSet/>
      <dgm:spPr/>
      <dgm:t>
        <a:bodyPr/>
        <a:lstStyle/>
        <a:p>
          <a:endParaRPr lang="en-US"/>
        </a:p>
      </dgm:t>
    </dgm:pt>
    <dgm:pt modelId="{9F7885E7-7CAA-4C4E-8437-4FA5AC37D189}">
      <dgm:prSet/>
      <dgm:spPr/>
      <dgm:t>
        <a:bodyPr/>
        <a:lstStyle/>
        <a:p>
          <a:r>
            <a:rPr lang="en-US"/>
            <a:t>Click on GRCP Exam.</a:t>
          </a:r>
        </a:p>
      </dgm:t>
    </dgm:pt>
    <dgm:pt modelId="{23B2B2CE-2F7A-4ED6-AFA8-B95DBB0B49F4}" type="parTrans" cxnId="{4223C4BF-9B3C-4B92-950B-63CDF0D62071}">
      <dgm:prSet/>
      <dgm:spPr/>
      <dgm:t>
        <a:bodyPr/>
        <a:lstStyle/>
        <a:p>
          <a:endParaRPr lang="en-US"/>
        </a:p>
      </dgm:t>
    </dgm:pt>
    <dgm:pt modelId="{2C1C05F4-5848-4AD5-BD1A-883FADEE42F5}" type="sibTrans" cxnId="{4223C4BF-9B3C-4B92-950B-63CDF0D62071}">
      <dgm:prSet/>
      <dgm:spPr/>
      <dgm:t>
        <a:bodyPr/>
        <a:lstStyle/>
        <a:p>
          <a:endParaRPr lang="en-US"/>
        </a:p>
      </dgm:t>
    </dgm:pt>
    <dgm:pt modelId="{A7BED6A2-3705-4DAD-A346-89B73AD93ECB}">
      <dgm:prSet/>
      <dgm:spPr/>
      <dgm:t>
        <a:bodyPr/>
        <a:lstStyle/>
        <a:p>
          <a:r>
            <a:rPr lang="en-US"/>
            <a:t>The Exam Has 100 Questions, and You Have 2.5 Hours to Complete the Exam</a:t>
          </a:r>
        </a:p>
      </dgm:t>
    </dgm:pt>
    <dgm:pt modelId="{4E12E17B-3476-46CF-A29B-79AEB0FA666D}" type="parTrans" cxnId="{DB50C5D6-3E4F-4F10-AC7B-842A53EA3548}">
      <dgm:prSet/>
      <dgm:spPr/>
      <dgm:t>
        <a:bodyPr/>
        <a:lstStyle/>
        <a:p>
          <a:endParaRPr lang="en-US"/>
        </a:p>
      </dgm:t>
    </dgm:pt>
    <dgm:pt modelId="{CF1B9821-5C7B-4299-9465-9998F2FD42A4}" type="sibTrans" cxnId="{DB50C5D6-3E4F-4F10-AC7B-842A53EA3548}">
      <dgm:prSet/>
      <dgm:spPr/>
      <dgm:t>
        <a:bodyPr/>
        <a:lstStyle/>
        <a:p>
          <a:endParaRPr lang="en-US"/>
        </a:p>
      </dgm:t>
    </dgm:pt>
    <dgm:pt modelId="{8911B534-C4AD-4650-BD4B-1E2D0B431713}">
      <dgm:prSet/>
      <dgm:spPr/>
      <dgm:t>
        <a:bodyPr/>
        <a:lstStyle/>
        <a:p>
          <a:r>
            <a:rPr lang="en-US"/>
            <a:t>The Passing Grade Is 70%.</a:t>
          </a:r>
        </a:p>
      </dgm:t>
    </dgm:pt>
    <dgm:pt modelId="{BB6F651C-343E-45F4-B5B1-07F139651413}" type="parTrans" cxnId="{0A001527-816F-4596-9F46-46B9190CAD9D}">
      <dgm:prSet/>
      <dgm:spPr/>
      <dgm:t>
        <a:bodyPr/>
        <a:lstStyle/>
        <a:p>
          <a:endParaRPr lang="en-US"/>
        </a:p>
      </dgm:t>
    </dgm:pt>
    <dgm:pt modelId="{1668F2B9-6CFF-4B05-B71D-8CD60CBEAED1}" type="sibTrans" cxnId="{0A001527-816F-4596-9F46-46B9190CAD9D}">
      <dgm:prSet/>
      <dgm:spPr/>
      <dgm:t>
        <a:bodyPr/>
        <a:lstStyle/>
        <a:p>
          <a:endParaRPr lang="en-US"/>
        </a:p>
      </dgm:t>
    </dgm:pt>
    <dgm:pt modelId="{F6F9C42C-B642-4A77-A376-91A662666831}" type="pres">
      <dgm:prSet presAssocID="{D25D7C3E-1B70-49A4-9C53-0BE0CC4C32BD}" presName="linear" presStyleCnt="0">
        <dgm:presLayoutVars>
          <dgm:animLvl val="lvl"/>
          <dgm:resizeHandles val="exact"/>
        </dgm:presLayoutVars>
      </dgm:prSet>
      <dgm:spPr/>
    </dgm:pt>
    <dgm:pt modelId="{A4AD397C-FEF5-4BEB-BB3D-3F77381FFAC6}" type="pres">
      <dgm:prSet presAssocID="{B0AAF699-7CE6-4644-A0D5-D38A9445BF15}" presName="parentText" presStyleLbl="node1" presStyleIdx="0" presStyleCnt="1">
        <dgm:presLayoutVars>
          <dgm:chMax val="0"/>
          <dgm:bulletEnabled val="1"/>
        </dgm:presLayoutVars>
      </dgm:prSet>
      <dgm:spPr/>
    </dgm:pt>
    <dgm:pt modelId="{03521113-CD09-4392-8B0F-B97BDAFA0732}" type="pres">
      <dgm:prSet presAssocID="{B0AAF699-7CE6-4644-A0D5-D38A9445BF15}" presName="childText" presStyleLbl="revTx" presStyleIdx="0" presStyleCnt="1">
        <dgm:presLayoutVars>
          <dgm:bulletEnabled val="1"/>
        </dgm:presLayoutVars>
      </dgm:prSet>
      <dgm:spPr/>
    </dgm:pt>
  </dgm:ptLst>
  <dgm:cxnLst>
    <dgm:cxn modelId="{EBE4D303-44D1-49D3-886E-010AF36465F7}" type="presOf" srcId="{5F98DF68-A6D1-44C2-B24E-8A8AD2C182F6}" destId="{03521113-CD09-4392-8B0F-B97BDAFA0732}" srcOrd="0" destOrd="3" presId="urn:microsoft.com/office/officeart/2005/8/layout/vList2"/>
    <dgm:cxn modelId="{0A001527-816F-4596-9F46-46B9190CAD9D}" srcId="{B0AAF699-7CE6-4644-A0D5-D38A9445BF15}" destId="{8911B534-C4AD-4650-BD4B-1E2D0B431713}" srcOrd="6" destOrd="0" parTransId="{BB6F651C-343E-45F4-B5B1-07F139651413}" sibTransId="{1668F2B9-6CFF-4B05-B71D-8CD60CBEAED1}"/>
    <dgm:cxn modelId="{9A35D929-560D-46BB-8255-561149C8284D}" srcId="{B0AAF699-7CE6-4644-A0D5-D38A9445BF15}" destId="{F8A8D521-2586-4450-A3DE-0A34AAAAF9D0}" srcOrd="0" destOrd="0" parTransId="{46E0315C-2D1E-4958-BC78-892B1B560DDA}" sibTransId="{E7C55077-78DD-4261-886E-818F6D3B48DF}"/>
    <dgm:cxn modelId="{C85A183D-F064-43EB-AB2E-FAA4C2D36BE2}" type="presOf" srcId="{A7BED6A2-3705-4DAD-A346-89B73AD93ECB}" destId="{03521113-CD09-4392-8B0F-B97BDAFA0732}" srcOrd="0" destOrd="5" presId="urn:microsoft.com/office/officeart/2005/8/layout/vList2"/>
    <dgm:cxn modelId="{5CD55143-0FBD-4B9E-93D3-995C3C4E6DB0}" type="presOf" srcId="{F8A8D521-2586-4450-A3DE-0A34AAAAF9D0}" destId="{03521113-CD09-4392-8B0F-B97BDAFA0732}" srcOrd="0" destOrd="0" presId="urn:microsoft.com/office/officeart/2005/8/layout/vList2"/>
    <dgm:cxn modelId="{34252464-EFD1-4E3E-BA89-0B87CB875FD9}" type="presOf" srcId="{8911B534-C4AD-4650-BD4B-1E2D0B431713}" destId="{03521113-CD09-4392-8B0F-B97BDAFA0732}" srcOrd="0" destOrd="6" presId="urn:microsoft.com/office/officeart/2005/8/layout/vList2"/>
    <dgm:cxn modelId="{4F14CC6C-0B01-417E-8864-5BFF898F65EA}" srcId="{B0AAF699-7CE6-4644-A0D5-D38A9445BF15}" destId="{5F98DF68-A6D1-44C2-B24E-8A8AD2C182F6}" srcOrd="3" destOrd="0" parTransId="{AFD2E589-B590-4575-9A1F-5D7E72D21AC6}" sibTransId="{717FC68D-DC97-491C-8828-1C814C2DF773}"/>
    <dgm:cxn modelId="{56049274-A3BA-46C2-B7B2-E1B8991AD9AA}" type="presOf" srcId="{D25D7C3E-1B70-49A4-9C53-0BE0CC4C32BD}" destId="{F6F9C42C-B642-4A77-A376-91A662666831}" srcOrd="0" destOrd="0" presId="urn:microsoft.com/office/officeart/2005/8/layout/vList2"/>
    <dgm:cxn modelId="{686D5FBD-3DBA-48AA-B76D-9B24AAA46BB3}" type="presOf" srcId="{B8D8457D-1D8C-43BD-9E81-751002036FB8}" destId="{03521113-CD09-4392-8B0F-B97BDAFA0732}" srcOrd="0" destOrd="2" presId="urn:microsoft.com/office/officeart/2005/8/layout/vList2"/>
    <dgm:cxn modelId="{4223C4BF-9B3C-4B92-950B-63CDF0D62071}" srcId="{B0AAF699-7CE6-4644-A0D5-D38A9445BF15}" destId="{9F7885E7-7CAA-4C4E-8437-4FA5AC37D189}" srcOrd="4" destOrd="0" parTransId="{23B2B2CE-2F7A-4ED6-AFA8-B95DBB0B49F4}" sibTransId="{2C1C05F4-5848-4AD5-BD1A-883FADEE42F5}"/>
    <dgm:cxn modelId="{E417E5C3-9B42-40F8-98A3-816E78D8C846}" type="presOf" srcId="{B0AAF699-7CE6-4644-A0D5-D38A9445BF15}" destId="{A4AD397C-FEF5-4BEB-BB3D-3F77381FFAC6}" srcOrd="0" destOrd="0" presId="urn:microsoft.com/office/officeart/2005/8/layout/vList2"/>
    <dgm:cxn modelId="{385DFCD0-1D80-49EC-B190-9C454A5610B5}" srcId="{B0AAF699-7CE6-4644-A0D5-D38A9445BF15}" destId="{B8D8457D-1D8C-43BD-9E81-751002036FB8}" srcOrd="2" destOrd="0" parTransId="{5C65A8B5-9306-48E6-B638-964C8A2C3AF8}" sibTransId="{EE3699E8-B885-43C5-B99E-626EF99A40A5}"/>
    <dgm:cxn modelId="{DB50C5D6-3E4F-4F10-AC7B-842A53EA3548}" srcId="{B0AAF699-7CE6-4644-A0D5-D38A9445BF15}" destId="{A7BED6A2-3705-4DAD-A346-89B73AD93ECB}" srcOrd="5" destOrd="0" parTransId="{4E12E17B-3476-46CF-A29B-79AEB0FA666D}" sibTransId="{CF1B9821-5C7B-4299-9465-9998F2FD42A4}"/>
    <dgm:cxn modelId="{078F4FE1-796E-4260-8C39-4CA677DC6967}" type="presOf" srcId="{9F7885E7-7CAA-4C4E-8437-4FA5AC37D189}" destId="{03521113-CD09-4392-8B0F-B97BDAFA0732}" srcOrd="0" destOrd="4" presId="urn:microsoft.com/office/officeart/2005/8/layout/vList2"/>
    <dgm:cxn modelId="{4FEF45ED-9087-4E43-A0B7-5F1D74498771}" srcId="{B0AAF699-7CE6-4644-A0D5-D38A9445BF15}" destId="{9CA27110-79F7-4C24-A965-62846FEC775E}" srcOrd="1" destOrd="0" parTransId="{0D51783D-6CBA-4177-A59D-475D41BC4F82}" sibTransId="{0D609845-D36D-4C95-B704-82F1A381ABAF}"/>
    <dgm:cxn modelId="{A9F2C0F5-17F6-46B0-A652-573524D68552}" type="presOf" srcId="{9CA27110-79F7-4C24-A965-62846FEC775E}" destId="{03521113-CD09-4392-8B0F-B97BDAFA0732}" srcOrd="0" destOrd="1" presId="urn:microsoft.com/office/officeart/2005/8/layout/vList2"/>
    <dgm:cxn modelId="{95A5C4F5-73CB-4372-B179-E786CA7D7858}" srcId="{D25D7C3E-1B70-49A4-9C53-0BE0CC4C32BD}" destId="{B0AAF699-7CE6-4644-A0D5-D38A9445BF15}" srcOrd="0" destOrd="0" parTransId="{FDBBAB31-EC0D-46E3-AB2C-CBF5ADCF155B}" sibTransId="{C15BA578-C32E-4737-96D8-403E9C8A681B}"/>
    <dgm:cxn modelId="{116C0AB2-C26F-43DF-9337-7D5CDF14FDCC}" type="presParOf" srcId="{F6F9C42C-B642-4A77-A376-91A662666831}" destId="{A4AD397C-FEF5-4BEB-BB3D-3F77381FFAC6}" srcOrd="0" destOrd="0" presId="urn:microsoft.com/office/officeart/2005/8/layout/vList2"/>
    <dgm:cxn modelId="{520D5949-B5B3-4072-BDA5-E10878CEB8F0}" type="presParOf" srcId="{F6F9C42C-B642-4A77-A376-91A662666831}" destId="{03521113-CD09-4392-8B0F-B97BDAFA0732}" srcOrd="1"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405B33F7-8266-4609-819E-D747F9E122D9}"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97AFB014-42EC-4E6F-8144-CA9AE044FC7F}">
      <dgm:prSet/>
      <dgm:spPr/>
      <dgm:t>
        <a:bodyPr/>
        <a:lstStyle/>
        <a:p>
          <a:r>
            <a:rPr lang="en-US"/>
            <a:t>• Maintain an OCEG All-Access Pass </a:t>
          </a:r>
        </a:p>
      </dgm:t>
    </dgm:pt>
    <dgm:pt modelId="{98F7E928-4FB2-4C47-9C51-3CB63C0AACED}" type="parTrans" cxnId="{904211E5-144B-4ACA-8A74-38C5CACE864A}">
      <dgm:prSet/>
      <dgm:spPr/>
      <dgm:t>
        <a:bodyPr/>
        <a:lstStyle/>
        <a:p>
          <a:endParaRPr lang="en-US"/>
        </a:p>
      </dgm:t>
    </dgm:pt>
    <dgm:pt modelId="{8A5CF929-BDFB-4C54-BCC9-11FBC1AF78C2}" type="sibTrans" cxnId="{904211E5-144B-4ACA-8A74-38C5CACE864A}">
      <dgm:prSet/>
      <dgm:spPr/>
      <dgm:t>
        <a:bodyPr/>
        <a:lstStyle/>
        <a:p>
          <a:endParaRPr lang="en-US"/>
        </a:p>
      </dgm:t>
    </dgm:pt>
    <dgm:pt modelId="{3E3DC100-11C5-48D4-89C0-B48735BDC30F}">
      <dgm:prSet/>
      <dgm:spPr/>
      <dgm:t>
        <a:bodyPr/>
        <a:lstStyle/>
        <a:p>
          <a:r>
            <a:rPr lang="en-US"/>
            <a:t>• Complete 8 hours of continuing professional education (CPE) every calendar year </a:t>
          </a:r>
        </a:p>
      </dgm:t>
    </dgm:pt>
    <dgm:pt modelId="{10D644C5-000C-4301-BA10-29D2F054E4E6}" type="parTrans" cxnId="{36A25C7F-341F-40EB-9DB9-6DCEC146AA7F}">
      <dgm:prSet/>
      <dgm:spPr/>
      <dgm:t>
        <a:bodyPr/>
        <a:lstStyle/>
        <a:p>
          <a:endParaRPr lang="en-US"/>
        </a:p>
      </dgm:t>
    </dgm:pt>
    <dgm:pt modelId="{801226EB-A311-4143-88E1-DCD396618489}" type="sibTrans" cxnId="{36A25C7F-341F-40EB-9DB9-6DCEC146AA7F}">
      <dgm:prSet/>
      <dgm:spPr/>
      <dgm:t>
        <a:bodyPr/>
        <a:lstStyle/>
        <a:p>
          <a:endParaRPr lang="en-US"/>
        </a:p>
      </dgm:t>
    </dgm:pt>
    <dgm:pt modelId="{6F77DA6B-D03A-4A91-B2B1-6F6B94500206}">
      <dgm:prSet/>
      <dgm:spPr/>
      <dgm:t>
        <a:bodyPr/>
        <a:lstStyle/>
        <a:p>
          <a:r>
            <a:rPr lang="en-US"/>
            <a:t>• The All-Access Pass includes all CPE credits for maintaining</a:t>
          </a:r>
        </a:p>
      </dgm:t>
    </dgm:pt>
    <dgm:pt modelId="{4A8659DA-AB10-4520-8FC1-B57659E08D6C}" type="parTrans" cxnId="{0FA375DB-166F-4FED-BFEF-778E2F5BC14B}">
      <dgm:prSet/>
      <dgm:spPr/>
      <dgm:t>
        <a:bodyPr/>
        <a:lstStyle/>
        <a:p>
          <a:endParaRPr lang="en-US"/>
        </a:p>
      </dgm:t>
    </dgm:pt>
    <dgm:pt modelId="{247575CA-3BF4-4215-BE1A-C96055CBF4B1}" type="sibTrans" cxnId="{0FA375DB-166F-4FED-BFEF-778E2F5BC14B}">
      <dgm:prSet/>
      <dgm:spPr/>
      <dgm:t>
        <a:bodyPr/>
        <a:lstStyle/>
        <a:p>
          <a:endParaRPr lang="en-US"/>
        </a:p>
      </dgm:t>
    </dgm:pt>
    <dgm:pt modelId="{315CC63C-1375-4AFF-B65C-056379656306}" type="pres">
      <dgm:prSet presAssocID="{405B33F7-8266-4609-819E-D747F9E122D9}" presName="linear" presStyleCnt="0">
        <dgm:presLayoutVars>
          <dgm:animLvl val="lvl"/>
          <dgm:resizeHandles val="exact"/>
        </dgm:presLayoutVars>
      </dgm:prSet>
      <dgm:spPr/>
    </dgm:pt>
    <dgm:pt modelId="{482F5131-B30A-409C-A68E-424D53ABE22F}" type="pres">
      <dgm:prSet presAssocID="{97AFB014-42EC-4E6F-8144-CA9AE044FC7F}" presName="parentText" presStyleLbl="node1" presStyleIdx="0" presStyleCnt="3">
        <dgm:presLayoutVars>
          <dgm:chMax val="0"/>
          <dgm:bulletEnabled val="1"/>
        </dgm:presLayoutVars>
      </dgm:prSet>
      <dgm:spPr/>
    </dgm:pt>
    <dgm:pt modelId="{E7C5C254-ED6C-4B4C-8573-E3CDDCB97CCB}" type="pres">
      <dgm:prSet presAssocID="{8A5CF929-BDFB-4C54-BCC9-11FBC1AF78C2}" presName="spacer" presStyleCnt="0"/>
      <dgm:spPr/>
    </dgm:pt>
    <dgm:pt modelId="{E2021105-E6F8-4498-B7C1-8FB4D2E440C6}" type="pres">
      <dgm:prSet presAssocID="{3E3DC100-11C5-48D4-89C0-B48735BDC30F}" presName="parentText" presStyleLbl="node1" presStyleIdx="1" presStyleCnt="3">
        <dgm:presLayoutVars>
          <dgm:chMax val="0"/>
          <dgm:bulletEnabled val="1"/>
        </dgm:presLayoutVars>
      </dgm:prSet>
      <dgm:spPr/>
    </dgm:pt>
    <dgm:pt modelId="{00F6FC49-3A8E-4293-9AC6-A06730292577}" type="pres">
      <dgm:prSet presAssocID="{801226EB-A311-4143-88E1-DCD396618489}" presName="spacer" presStyleCnt="0"/>
      <dgm:spPr/>
    </dgm:pt>
    <dgm:pt modelId="{DACC5A95-1BBD-481B-A82F-545231472313}" type="pres">
      <dgm:prSet presAssocID="{6F77DA6B-D03A-4A91-B2B1-6F6B94500206}" presName="parentText" presStyleLbl="node1" presStyleIdx="2" presStyleCnt="3">
        <dgm:presLayoutVars>
          <dgm:chMax val="0"/>
          <dgm:bulletEnabled val="1"/>
        </dgm:presLayoutVars>
      </dgm:prSet>
      <dgm:spPr/>
    </dgm:pt>
  </dgm:ptLst>
  <dgm:cxnLst>
    <dgm:cxn modelId="{AC6BA609-C379-4B2C-A78C-5F7B2265CF0B}" type="presOf" srcId="{97AFB014-42EC-4E6F-8144-CA9AE044FC7F}" destId="{482F5131-B30A-409C-A68E-424D53ABE22F}" srcOrd="0" destOrd="0" presId="urn:microsoft.com/office/officeart/2005/8/layout/vList2"/>
    <dgm:cxn modelId="{85758958-80C2-4187-A0BB-D1BA15C21ECD}" type="presOf" srcId="{3E3DC100-11C5-48D4-89C0-B48735BDC30F}" destId="{E2021105-E6F8-4498-B7C1-8FB4D2E440C6}" srcOrd="0" destOrd="0" presId="urn:microsoft.com/office/officeart/2005/8/layout/vList2"/>
    <dgm:cxn modelId="{36A25C7F-341F-40EB-9DB9-6DCEC146AA7F}" srcId="{405B33F7-8266-4609-819E-D747F9E122D9}" destId="{3E3DC100-11C5-48D4-89C0-B48735BDC30F}" srcOrd="1" destOrd="0" parTransId="{10D644C5-000C-4301-BA10-29D2F054E4E6}" sibTransId="{801226EB-A311-4143-88E1-DCD396618489}"/>
    <dgm:cxn modelId="{CAB568DB-BF32-479E-9732-B65D3DCF25B5}" type="presOf" srcId="{405B33F7-8266-4609-819E-D747F9E122D9}" destId="{315CC63C-1375-4AFF-B65C-056379656306}" srcOrd="0" destOrd="0" presId="urn:microsoft.com/office/officeart/2005/8/layout/vList2"/>
    <dgm:cxn modelId="{0FA375DB-166F-4FED-BFEF-778E2F5BC14B}" srcId="{405B33F7-8266-4609-819E-D747F9E122D9}" destId="{6F77DA6B-D03A-4A91-B2B1-6F6B94500206}" srcOrd="2" destOrd="0" parTransId="{4A8659DA-AB10-4520-8FC1-B57659E08D6C}" sibTransId="{247575CA-3BF4-4215-BE1A-C96055CBF4B1}"/>
    <dgm:cxn modelId="{904211E5-144B-4ACA-8A74-38C5CACE864A}" srcId="{405B33F7-8266-4609-819E-D747F9E122D9}" destId="{97AFB014-42EC-4E6F-8144-CA9AE044FC7F}" srcOrd="0" destOrd="0" parTransId="{98F7E928-4FB2-4C47-9C51-3CB63C0AACED}" sibTransId="{8A5CF929-BDFB-4C54-BCC9-11FBC1AF78C2}"/>
    <dgm:cxn modelId="{D164C8EB-26EA-43C3-9236-3745513E5743}" type="presOf" srcId="{6F77DA6B-D03A-4A91-B2B1-6F6B94500206}" destId="{DACC5A95-1BBD-481B-A82F-545231472313}" srcOrd="0" destOrd="0" presId="urn:microsoft.com/office/officeart/2005/8/layout/vList2"/>
    <dgm:cxn modelId="{2812AFA3-136E-464F-A5EC-A8464024070D}" type="presParOf" srcId="{315CC63C-1375-4AFF-B65C-056379656306}" destId="{482F5131-B30A-409C-A68E-424D53ABE22F}" srcOrd="0" destOrd="0" presId="urn:microsoft.com/office/officeart/2005/8/layout/vList2"/>
    <dgm:cxn modelId="{901255B0-A122-4498-B9ED-C04B82C667FD}" type="presParOf" srcId="{315CC63C-1375-4AFF-B65C-056379656306}" destId="{E7C5C254-ED6C-4B4C-8573-E3CDDCB97CCB}" srcOrd="1" destOrd="0" presId="urn:microsoft.com/office/officeart/2005/8/layout/vList2"/>
    <dgm:cxn modelId="{AFC8CB44-44AC-41B7-A6F1-34DFFCD05664}" type="presParOf" srcId="{315CC63C-1375-4AFF-B65C-056379656306}" destId="{E2021105-E6F8-4498-B7C1-8FB4D2E440C6}" srcOrd="2" destOrd="0" presId="urn:microsoft.com/office/officeart/2005/8/layout/vList2"/>
    <dgm:cxn modelId="{767F12DC-A72A-4439-9247-75A151AE9659}" type="presParOf" srcId="{315CC63C-1375-4AFF-B65C-056379656306}" destId="{00F6FC49-3A8E-4293-9AC6-A06730292577}" srcOrd="3" destOrd="0" presId="urn:microsoft.com/office/officeart/2005/8/layout/vList2"/>
    <dgm:cxn modelId="{F19B2A15-F830-441B-AB2C-A39AB16D1CA1}" type="presParOf" srcId="{315CC63C-1375-4AFF-B65C-056379656306}" destId="{DACC5A95-1BBD-481B-A82F-545231472313}"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52E568C-2E47-49C5-A840-B745018DEC8A}">
      <dsp:nvSpPr>
        <dsp:cNvPr id="0" name=""/>
        <dsp:cNvSpPr/>
      </dsp:nvSpPr>
      <dsp:spPr>
        <a:xfrm>
          <a:off x="1109234" y="3236"/>
          <a:ext cx="1027230" cy="1027230"/>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6296258-A9CF-4601-BEC8-D635FA2871DA}">
      <dsp:nvSpPr>
        <dsp:cNvPr id="0" name=""/>
        <dsp:cNvSpPr/>
      </dsp:nvSpPr>
      <dsp:spPr>
        <a:xfrm>
          <a:off x="1328152" y="222154"/>
          <a:ext cx="589394" cy="58939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594F278-61E3-457F-855C-3BAB6C5AEE74}">
      <dsp:nvSpPr>
        <dsp:cNvPr id="0" name=""/>
        <dsp:cNvSpPr/>
      </dsp:nvSpPr>
      <dsp:spPr>
        <a:xfrm>
          <a:off x="780857" y="1350423"/>
          <a:ext cx="1683984" cy="16418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022350">
            <a:lnSpc>
              <a:spcPct val="100000"/>
            </a:lnSpc>
            <a:spcBef>
              <a:spcPct val="0"/>
            </a:spcBef>
            <a:spcAft>
              <a:spcPct val="35000"/>
            </a:spcAft>
            <a:buNone/>
            <a:defRPr cap="all"/>
          </a:pPr>
          <a:r>
            <a:rPr lang="en-US" sz="2300" b="1" kern="1200"/>
            <a:t>2. Risk Assessment:</a:t>
          </a:r>
          <a:endParaRPr lang="en-US" sz="2300" kern="1200"/>
        </a:p>
      </dsp:txBody>
      <dsp:txXfrm>
        <a:off x="780857" y="1350423"/>
        <a:ext cx="1683984" cy="1641884"/>
      </dsp:txXfrm>
    </dsp:sp>
    <dsp:sp modelId="{E9C4F450-0C71-4946-B032-E78EFC44CEE1}">
      <dsp:nvSpPr>
        <dsp:cNvPr id="0" name=""/>
        <dsp:cNvSpPr/>
      </dsp:nvSpPr>
      <dsp:spPr>
        <a:xfrm>
          <a:off x="3087916" y="3236"/>
          <a:ext cx="1027230" cy="1027230"/>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C32D75E-F7A8-4C44-A92C-6D38CF383F46}">
      <dsp:nvSpPr>
        <dsp:cNvPr id="0" name=""/>
        <dsp:cNvSpPr/>
      </dsp:nvSpPr>
      <dsp:spPr>
        <a:xfrm>
          <a:off x="3306834" y="222154"/>
          <a:ext cx="589394" cy="58939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DB64660-AF56-4388-8737-B989B487F1F0}">
      <dsp:nvSpPr>
        <dsp:cNvPr id="0" name=""/>
        <dsp:cNvSpPr/>
      </dsp:nvSpPr>
      <dsp:spPr>
        <a:xfrm>
          <a:off x="2759539" y="1350423"/>
          <a:ext cx="1683984" cy="16418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defRPr cap="all"/>
          </a:pPr>
          <a:r>
            <a:rPr lang="en-US" sz="1400" kern="1200" dirty="0"/>
            <a:t>2.1- The Org specifies objectives with sufficient clarity to enable the identification and assessment of risks relating to objectives.</a:t>
          </a:r>
        </a:p>
      </dsp:txBody>
      <dsp:txXfrm>
        <a:off x="2759539" y="1350423"/>
        <a:ext cx="1683984" cy="1641884"/>
      </dsp:txXfrm>
    </dsp:sp>
    <dsp:sp modelId="{4F27AC8E-A17F-4690-92A8-64979E923854}">
      <dsp:nvSpPr>
        <dsp:cNvPr id="0" name=""/>
        <dsp:cNvSpPr/>
      </dsp:nvSpPr>
      <dsp:spPr>
        <a:xfrm>
          <a:off x="5066597" y="3236"/>
          <a:ext cx="1027230" cy="1027230"/>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615ED9E-8B4C-4514-8DDB-D47A40D9AABF}">
      <dsp:nvSpPr>
        <dsp:cNvPr id="0" name=""/>
        <dsp:cNvSpPr/>
      </dsp:nvSpPr>
      <dsp:spPr>
        <a:xfrm>
          <a:off x="5285515" y="222154"/>
          <a:ext cx="589394" cy="58939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0BB2496-2EB9-4651-ADBE-1C8F4BAD708C}">
      <dsp:nvSpPr>
        <dsp:cNvPr id="0" name=""/>
        <dsp:cNvSpPr/>
      </dsp:nvSpPr>
      <dsp:spPr>
        <a:xfrm>
          <a:off x="4738220" y="1350423"/>
          <a:ext cx="1683984" cy="16418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533400">
            <a:lnSpc>
              <a:spcPct val="100000"/>
            </a:lnSpc>
            <a:spcBef>
              <a:spcPct val="0"/>
            </a:spcBef>
            <a:spcAft>
              <a:spcPct val="35000"/>
            </a:spcAft>
            <a:buNone/>
            <a:defRPr cap="all"/>
          </a:pPr>
          <a:r>
            <a:rPr lang="en-US" sz="1200" kern="1200" dirty="0"/>
            <a:t>2.2- The Org. identifies risks to the achievement of its objectives across the entity and analyzes risks as a basis for determining how the risks should be managed</a:t>
          </a:r>
        </a:p>
      </dsp:txBody>
      <dsp:txXfrm>
        <a:off x="4738220" y="1350423"/>
        <a:ext cx="1683984" cy="1641884"/>
      </dsp:txXfrm>
    </dsp:sp>
    <dsp:sp modelId="{3E6C4C65-C10C-42FE-8ACB-E8549C5AE722}">
      <dsp:nvSpPr>
        <dsp:cNvPr id="0" name=""/>
        <dsp:cNvSpPr/>
      </dsp:nvSpPr>
      <dsp:spPr>
        <a:xfrm>
          <a:off x="2098575" y="3413304"/>
          <a:ext cx="1027230" cy="1027230"/>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806E9AE-F5D2-4BCA-BF08-9ACA2F7F3C48}">
      <dsp:nvSpPr>
        <dsp:cNvPr id="0" name=""/>
        <dsp:cNvSpPr/>
      </dsp:nvSpPr>
      <dsp:spPr>
        <a:xfrm>
          <a:off x="2317493" y="3632222"/>
          <a:ext cx="589394" cy="589394"/>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31EC56D-8D49-4C3A-AC3A-7B1AA6778F2F}">
      <dsp:nvSpPr>
        <dsp:cNvPr id="0" name=""/>
        <dsp:cNvSpPr/>
      </dsp:nvSpPr>
      <dsp:spPr>
        <a:xfrm>
          <a:off x="1770198" y="4760492"/>
          <a:ext cx="1683984" cy="16418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defRPr cap="all"/>
          </a:pPr>
          <a:r>
            <a:rPr lang="en-US" sz="1400" kern="1200" dirty="0"/>
            <a:t>2.3- The Org. considers the potential for fraud in assessing risks to the achievement of objectives.</a:t>
          </a:r>
        </a:p>
      </dsp:txBody>
      <dsp:txXfrm>
        <a:off x="1770198" y="4760492"/>
        <a:ext cx="1683984" cy="1641884"/>
      </dsp:txXfrm>
    </dsp:sp>
    <dsp:sp modelId="{BC3FEB21-7CD5-4415-83EF-548FF448ADAC}">
      <dsp:nvSpPr>
        <dsp:cNvPr id="0" name=""/>
        <dsp:cNvSpPr/>
      </dsp:nvSpPr>
      <dsp:spPr>
        <a:xfrm>
          <a:off x="4077257" y="3413304"/>
          <a:ext cx="1027230" cy="1027230"/>
        </a:xfrm>
        <a:prstGeom prst="ellipse">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35B333D-EF07-4480-9594-1C26D3060E03}">
      <dsp:nvSpPr>
        <dsp:cNvPr id="0" name=""/>
        <dsp:cNvSpPr/>
      </dsp:nvSpPr>
      <dsp:spPr>
        <a:xfrm>
          <a:off x="4296175" y="3632222"/>
          <a:ext cx="589394" cy="589394"/>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E7E64D0-5DB6-4147-9101-F0E376E31B17}">
      <dsp:nvSpPr>
        <dsp:cNvPr id="0" name=""/>
        <dsp:cNvSpPr/>
      </dsp:nvSpPr>
      <dsp:spPr>
        <a:xfrm>
          <a:off x="3748880" y="4760492"/>
          <a:ext cx="1683984" cy="16418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defRPr cap="all"/>
          </a:pPr>
          <a:r>
            <a:rPr lang="en-US" sz="1400" kern="1200" dirty="0"/>
            <a:t>2.4- The Org. identifies and assesses changes that could significantly affect the system of internal control.</a:t>
          </a:r>
        </a:p>
      </dsp:txBody>
      <dsp:txXfrm>
        <a:off x="3748880" y="4760492"/>
        <a:ext cx="1683984" cy="164188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A511188-6DAC-4072-B639-6FB37B224B13}">
      <dsp:nvSpPr>
        <dsp:cNvPr id="0" name=""/>
        <dsp:cNvSpPr/>
      </dsp:nvSpPr>
      <dsp:spPr>
        <a:xfrm>
          <a:off x="0" y="1301"/>
          <a:ext cx="5115491" cy="122698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dirty="0"/>
            <a:t>4. Information &amp; communication:</a:t>
          </a:r>
          <a:endParaRPr lang="en-US" sz="2000" kern="1200" dirty="0"/>
        </a:p>
      </dsp:txBody>
      <dsp:txXfrm>
        <a:off x="59896" y="61197"/>
        <a:ext cx="4995699" cy="1107188"/>
      </dsp:txXfrm>
    </dsp:sp>
    <dsp:sp modelId="{4A1F7556-9089-46ED-B29C-83CECF00A4F1}">
      <dsp:nvSpPr>
        <dsp:cNvPr id="0" name=""/>
        <dsp:cNvSpPr/>
      </dsp:nvSpPr>
      <dsp:spPr>
        <a:xfrm>
          <a:off x="0" y="1240712"/>
          <a:ext cx="5115491" cy="1226980"/>
        </a:xfrm>
        <a:prstGeom prst="roundRect">
          <a:avLst/>
        </a:prstGeom>
        <a:solidFill>
          <a:schemeClr val="accent2">
            <a:hueOff val="-485121"/>
            <a:satOff val="-27976"/>
            <a:lumOff val="287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4.1- The Org. obtains or generates and uses relevant quality information to support the functioning of internal control.</a:t>
          </a:r>
        </a:p>
      </dsp:txBody>
      <dsp:txXfrm>
        <a:off x="59896" y="1300608"/>
        <a:ext cx="4995699" cy="1107188"/>
      </dsp:txXfrm>
    </dsp:sp>
    <dsp:sp modelId="{7FB3BFE0-C66A-488A-B28A-037FB69D01FA}">
      <dsp:nvSpPr>
        <dsp:cNvPr id="0" name=""/>
        <dsp:cNvSpPr/>
      </dsp:nvSpPr>
      <dsp:spPr>
        <a:xfrm>
          <a:off x="0" y="2480124"/>
          <a:ext cx="5115491" cy="1226980"/>
        </a:xfrm>
        <a:prstGeom prst="roundRect">
          <a:avLst/>
        </a:prstGeom>
        <a:solidFill>
          <a:schemeClr val="accent2">
            <a:hueOff val="-970242"/>
            <a:satOff val="-55952"/>
            <a:lumOff val="575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4.2- The Org. internally communicates </a:t>
          </a:r>
          <a:r>
            <a:rPr lang="en-US" sz="2000" kern="1200" dirty="0" err="1"/>
            <a:t>information,including</a:t>
          </a:r>
          <a:r>
            <a:rPr lang="en-US" sz="2000" kern="1200" dirty="0"/>
            <a:t> objectives and responsibilities for internal control, necessary to support the functioning of internal control.</a:t>
          </a:r>
        </a:p>
      </dsp:txBody>
      <dsp:txXfrm>
        <a:off x="59896" y="2540020"/>
        <a:ext cx="4995699" cy="1107188"/>
      </dsp:txXfrm>
    </dsp:sp>
    <dsp:sp modelId="{F0177028-7CFD-453E-8A6A-EF2849198498}">
      <dsp:nvSpPr>
        <dsp:cNvPr id="0" name=""/>
        <dsp:cNvSpPr/>
      </dsp:nvSpPr>
      <dsp:spPr>
        <a:xfrm>
          <a:off x="0" y="3719536"/>
          <a:ext cx="5115491" cy="1226980"/>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4.3- The Org. communicates with external parties regarding matters affecting the function of internal control.</a:t>
          </a:r>
        </a:p>
      </dsp:txBody>
      <dsp:txXfrm>
        <a:off x="59896" y="3779432"/>
        <a:ext cx="4995699" cy="110718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2973D3-559F-4261-85EF-6B8202AD3D31}">
      <dsp:nvSpPr>
        <dsp:cNvPr id="0" name=""/>
        <dsp:cNvSpPr/>
      </dsp:nvSpPr>
      <dsp:spPr>
        <a:xfrm>
          <a:off x="0" y="2288"/>
          <a:ext cx="6364224" cy="1159843"/>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B47BCE0-89C6-49DF-A21C-303F75E3DB67}">
      <dsp:nvSpPr>
        <dsp:cNvPr id="0" name=""/>
        <dsp:cNvSpPr/>
      </dsp:nvSpPr>
      <dsp:spPr>
        <a:xfrm>
          <a:off x="350852" y="263253"/>
          <a:ext cx="637913" cy="63791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C6EFAD4-52E6-4697-8CA0-79ECFADBD12A}">
      <dsp:nvSpPr>
        <dsp:cNvPr id="0" name=""/>
        <dsp:cNvSpPr/>
      </dsp:nvSpPr>
      <dsp:spPr>
        <a:xfrm>
          <a:off x="1339618" y="2288"/>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889000">
            <a:lnSpc>
              <a:spcPct val="90000"/>
            </a:lnSpc>
            <a:spcBef>
              <a:spcPct val="0"/>
            </a:spcBef>
            <a:spcAft>
              <a:spcPct val="35000"/>
            </a:spcAft>
            <a:buNone/>
          </a:pPr>
          <a:r>
            <a:rPr lang="en-US" sz="2000" kern="1200" dirty="0"/>
            <a:t>• Education requires consistent, repeated messaging </a:t>
          </a:r>
        </a:p>
      </dsp:txBody>
      <dsp:txXfrm>
        <a:off x="1339618" y="2288"/>
        <a:ext cx="5024605" cy="1159843"/>
      </dsp:txXfrm>
    </dsp:sp>
    <dsp:sp modelId="{C302CF3F-1563-4724-8F8C-59E6E1DA54BC}">
      <dsp:nvSpPr>
        <dsp:cNvPr id="0" name=""/>
        <dsp:cNvSpPr/>
      </dsp:nvSpPr>
      <dsp:spPr>
        <a:xfrm>
          <a:off x="0" y="1452092"/>
          <a:ext cx="6364224" cy="1159843"/>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E051501-3866-455C-8C86-5DB526BA69C6}">
      <dsp:nvSpPr>
        <dsp:cNvPr id="0" name=""/>
        <dsp:cNvSpPr/>
      </dsp:nvSpPr>
      <dsp:spPr>
        <a:xfrm>
          <a:off x="350852" y="1713057"/>
          <a:ext cx="637913" cy="63791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321BE0A-45A1-4523-A2B2-C8510DFA91CA}">
      <dsp:nvSpPr>
        <dsp:cNvPr id="0" name=""/>
        <dsp:cNvSpPr/>
      </dsp:nvSpPr>
      <dsp:spPr>
        <a:xfrm>
          <a:off x="1339618" y="1452092"/>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889000">
            <a:lnSpc>
              <a:spcPct val="90000"/>
            </a:lnSpc>
            <a:spcBef>
              <a:spcPct val="0"/>
            </a:spcBef>
            <a:spcAft>
              <a:spcPct val="35000"/>
            </a:spcAft>
            <a:buNone/>
          </a:pPr>
          <a:r>
            <a:rPr lang="en-US" sz="2000" kern="1200" dirty="0"/>
            <a:t>• Rigor of the messaging should match the significance of the underlying objective</a:t>
          </a:r>
        </a:p>
      </dsp:txBody>
      <dsp:txXfrm>
        <a:off x="1339618" y="1452092"/>
        <a:ext cx="5024605" cy="1159843"/>
      </dsp:txXfrm>
    </dsp:sp>
    <dsp:sp modelId="{FC936926-0E77-4CBF-A9A0-A83245A513B5}">
      <dsp:nvSpPr>
        <dsp:cNvPr id="0" name=""/>
        <dsp:cNvSpPr/>
      </dsp:nvSpPr>
      <dsp:spPr>
        <a:xfrm>
          <a:off x="0" y="2901896"/>
          <a:ext cx="6364224" cy="1159843"/>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6BFA5DB-BC4A-480D-AE65-198680C49AE2}">
      <dsp:nvSpPr>
        <dsp:cNvPr id="0" name=""/>
        <dsp:cNvSpPr/>
      </dsp:nvSpPr>
      <dsp:spPr>
        <a:xfrm>
          <a:off x="350852" y="3162861"/>
          <a:ext cx="637913" cy="63791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E4B0479-FC60-4DBF-B8E6-0016B93416E3}">
      <dsp:nvSpPr>
        <dsp:cNvPr id="0" name=""/>
        <dsp:cNvSpPr/>
      </dsp:nvSpPr>
      <dsp:spPr>
        <a:xfrm>
          <a:off x="1339618" y="2901896"/>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889000">
            <a:lnSpc>
              <a:spcPct val="90000"/>
            </a:lnSpc>
            <a:spcBef>
              <a:spcPct val="0"/>
            </a:spcBef>
            <a:spcAft>
              <a:spcPct val="35000"/>
            </a:spcAft>
            <a:buNone/>
          </a:pPr>
          <a:r>
            <a:rPr lang="en-US" sz="2000" kern="1200"/>
            <a:t>• Evidence of completion and an assessment of the curriculum understanding provides assurance that the knowledge is gained</a:t>
          </a:r>
        </a:p>
      </dsp:txBody>
      <dsp:txXfrm>
        <a:off x="1339618" y="2901896"/>
        <a:ext cx="5024605" cy="1159843"/>
      </dsp:txXfrm>
    </dsp:sp>
    <dsp:sp modelId="{9491C53F-68CF-4C18-A327-BECE1E3B8F8F}">
      <dsp:nvSpPr>
        <dsp:cNvPr id="0" name=""/>
        <dsp:cNvSpPr/>
      </dsp:nvSpPr>
      <dsp:spPr>
        <a:xfrm>
          <a:off x="0" y="4351700"/>
          <a:ext cx="6364224" cy="1159843"/>
        </a:xfrm>
        <a:prstGeom prst="roundRect">
          <a:avLst>
            <a:gd name="adj" fmla="val 1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ABA896A-F794-4699-8559-3E469974C30C}">
      <dsp:nvSpPr>
        <dsp:cNvPr id="0" name=""/>
        <dsp:cNvSpPr/>
      </dsp:nvSpPr>
      <dsp:spPr>
        <a:xfrm>
          <a:off x="350852" y="4612665"/>
          <a:ext cx="637913" cy="637913"/>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3A083C6-3AE6-4146-9AEB-A4E00AA384A9}">
      <dsp:nvSpPr>
        <dsp:cNvPr id="0" name=""/>
        <dsp:cNvSpPr/>
      </dsp:nvSpPr>
      <dsp:spPr>
        <a:xfrm>
          <a:off x="1339618" y="4351700"/>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889000">
            <a:lnSpc>
              <a:spcPct val="90000"/>
            </a:lnSpc>
            <a:spcBef>
              <a:spcPct val="0"/>
            </a:spcBef>
            <a:spcAft>
              <a:spcPct val="35000"/>
            </a:spcAft>
            <a:buNone/>
          </a:pPr>
          <a:r>
            <a:rPr lang="en-US" sz="2000" kern="1200"/>
            <a:t>• Education is designedand delivered more effectively by qualified professionals at relevant time.</a:t>
          </a:r>
        </a:p>
      </dsp:txBody>
      <dsp:txXfrm>
        <a:off x="1339618" y="4351700"/>
        <a:ext cx="5024605" cy="115984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53230A1-88ED-4E28-9C93-AD8FB81A64C8}">
      <dsp:nvSpPr>
        <dsp:cNvPr id="0" name=""/>
        <dsp:cNvSpPr/>
      </dsp:nvSpPr>
      <dsp:spPr>
        <a:xfrm>
          <a:off x="0" y="116641"/>
          <a:ext cx="6367912" cy="111727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1. Create a Free OCEG Account:</a:t>
          </a:r>
        </a:p>
      </dsp:txBody>
      <dsp:txXfrm>
        <a:off x="54541" y="171182"/>
        <a:ext cx="6258830" cy="1008188"/>
      </dsp:txXfrm>
    </dsp:sp>
    <dsp:sp modelId="{27ABAAD7-7F0B-4956-857F-BBC7DAD25A02}">
      <dsp:nvSpPr>
        <dsp:cNvPr id="0" name=""/>
        <dsp:cNvSpPr/>
      </dsp:nvSpPr>
      <dsp:spPr>
        <a:xfrm>
          <a:off x="0" y="1233911"/>
          <a:ext cx="6367912" cy="5485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2181" tIns="25400" rIns="142240" bIns="25400" numCol="1" spcCol="1270" anchor="t" anchorCtr="0">
          <a:noAutofit/>
        </a:bodyPr>
        <a:lstStyle/>
        <a:p>
          <a:pPr marL="171450" lvl="1" indent="-171450" algn="l" defTabSz="711200">
            <a:lnSpc>
              <a:spcPct val="90000"/>
            </a:lnSpc>
            <a:spcBef>
              <a:spcPct val="0"/>
            </a:spcBef>
            <a:spcAft>
              <a:spcPct val="20000"/>
            </a:spcAft>
            <a:buChar char="•"/>
          </a:pPr>
          <a:r>
            <a:rPr lang="en-US" sz="1600" kern="1200"/>
            <a:t>Go to </a:t>
          </a:r>
          <a:r>
            <a:rPr lang="en-US" sz="1600" b="1" u="sng" kern="1200">
              <a:uFillTx/>
            </a:rPr>
            <a:t>www.oceg.org</a:t>
          </a:r>
          <a:endParaRPr lang="en-US" sz="1600" kern="1200"/>
        </a:p>
        <a:p>
          <a:pPr marL="171450" lvl="1" indent="-171450" algn="l" defTabSz="711200">
            <a:lnSpc>
              <a:spcPct val="90000"/>
            </a:lnSpc>
            <a:spcBef>
              <a:spcPct val="0"/>
            </a:spcBef>
            <a:spcAft>
              <a:spcPct val="20000"/>
            </a:spcAft>
            <a:buChar char="•"/>
          </a:pPr>
          <a:r>
            <a:rPr lang="en-US" sz="1600" kern="1200"/>
            <a:t>Sign-up for a Free Account.</a:t>
          </a:r>
        </a:p>
      </dsp:txBody>
      <dsp:txXfrm>
        <a:off x="0" y="1233911"/>
        <a:ext cx="6367912" cy="548550"/>
      </dsp:txXfrm>
    </dsp:sp>
    <dsp:sp modelId="{A8941FBB-584F-4365-A63B-EDC665AF79B8}">
      <dsp:nvSpPr>
        <dsp:cNvPr id="0" name=""/>
        <dsp:cNvSpPr/>
      </dsp:nvSpPr>
      <dsp:spPr>
        <a:xfrm>
          <a:off x="0" y="1782461"/>
          <a:ext cx="6367912" cy="1117270"/>
        </a:xfrm>
        <a:prstGeom prst="roundRect">
          <a:avLst/>
        </a:prstGeom>
        <a:solidFill>
          <a:schemeClr val="accent2">
            <a:hueOff val="-485121"/>
            <a:satOff val="-27976"/>
            <a:lumOff val="287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2. Go to Certification and Click on “Learn How to Get Certified”.</a:t>
          </a:r>
        </a:p>
      </dsp:txBody>
      <dsp:txXfrm>
        <a:off x="54541" y="1837002"/>
        <a:ext cx="6258830" cy="1008188"/>
      </dsp:txXfrm>
    </dsp:sp>
    <dsp:sp modelId="{BA7E5C5D-53AD-4D97-A6B0-76A267D33220}">
      <dsp:nvSpPr>
        <dsp:cNvPr id="0" name=""/>
        <dsp:cNvSpPr/>
      </dsp:nvSpPr>
      <dsp:spPr>
        <a:xfrm>
          <a:off x="0" y="2957331"/>
          <a:ext cx="6367912" cy="1117270"/>
        </a:xfrm>
        <a:prstGeom prst="roundRect">
          <a:avLst/>
        </a:prstGeom>
        <a:solidFill>
          <a:schemeClr val="accent2">
            <a:hueOff val="-970242"/>
            <a:satOff val="-55952"/>
            <a:lumOff val="575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3.Click on All-Access Pass and Then on “Buy All-Access Pass Now”.</a:t>
          </a:r>
        </a:p>
      </dsp:txBody>
      <dsp:txXfrm>
        <a:off x="54541" y="3011872"/>
        <a:ext cx="6258830" cy="1008188"/>
      </dsp:txXfrm>
    </dsp:sp>
    <dsp:sp modelId="{6E10AF4C-1929-4402-A3E4-36CDD56EE621}">
      <dsp:nvSpPr>
        <dsp:cNvPr id="0" name=""/>
        <dsp:cNvSpPr/>
      </dsp:nvSpPr>
      <dsp:spPr>
        <a:xfrm>
          <a:off x="0" y="4074601"/>
          <a:ext cx="6367912" cy="10971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2181" tIns="25400" rIns="142240" bIns="25400" numCol="1" spcCol="1270" anchor="t" anchorCtr="0">
          <a:noAutofit/>
        </a:bodyPr>
        <a:lstStyle/>
        <a:p>
          <a:pPr marL="171450" lvl="1" indent="-171450" algn="l" defTabSz="711200">
            <a:lnSpc>
              <a:spcPct val="90000"/>
            </a:lnSpc>
            <a:spcBef>
              <a:spcPct val="0"/>
            </a:spcBef>
            <a:spcAft>
              <a:spcPct val="20000"/>
            </a:spcAft>
            <a:buChar char="•"/>
          </a:pPr>
          <a:r>
            <a:rPr lang="en-US" sz="1600" kern="1200"/>
            <a:t>Access to hundreds of premium online resources;</a:t>
          </a:r>
        </a:p>
        <a:p>
          <a:pPr marL="171450" lvl="1" indent="-171450" algn="l" defTabSz="711200">
            <a:lnSpc>
              <a:spcPct val="90000"/>
            </a:lnSpc>
            <a:spcBef>
              <a:spcPct val="0"/>
            </a:spcBef>
            <a:spcAft>
              <a:spcPct val="20000"/>
            </a:spcAft>
            <a:buChar char="•"/>
          </a:pPr>
          <a:r>
            <a:rPr lang="en-US" sz="1600" kern="1200"/>
            <a:t>All preparation materials you need to get GRC certified;</a:t>
          </a:r>
        </a:p>
        <a:p>
          <a:pPr marL="171450" lvl="1" indent="-171450" algn="l" defTabSz="711200">
            <a:lnSpc>
              <a:spcPct val="90000"/>
            </a:lnSpc>
            <a:spcBef>
              <a:spcPct val="0"/>
            </a:spcBef>
            <a:spcAft>
              <a:spcPct val="20000"/>
            </a:spcAft>
            <a:buChar char="•"/>
          </a:pPr>
          <a:r>
            <a:rPr lang="en-US" sz="1600" kern="1200"/>
            <a:t>GRC Professional Certification Exam;</a:t>
          </a:r>
        </a:p>
        <a:p>
          <a:pPr marL="171450" lvl="1" indent="-171450" algn="l" defTabSz="711200">
            <a:lnSpc>
              <a:spcPct val="90000"/>
            </a:lnSpc>
            <a:spcBef>
              <a:spcPct val="0"/>
            </a:spcBef>
            <a:spcAft>
              <a:spcPct val="20000"/>
            </a:spcAft>
            <a:buChar char="•"/>
          </a:pPr>
          <a:r>
            <a:rPr lang="en-US" sz="1600" kern="1200"/>
            <a:t>All CPE credits for maintaining your GRC certifications.</a:t>
          </a:r>
        </a:p>
      </dsp:txBody>
      <dsp:txXfrm>
        <a:off x="0" y="4074601"/>
        <a:ext cx="6367912" cy="1097100"/>
      </dsp:txXfrm>
    </dsp:sp>
    <dsp:sp modelId="{CEDA2909-BFCB-4E98-920D-DFB1D9E3F2BD}">
      <dsp:nvSpPr>
        <dsp:cNvPr id="0" name=""/>
        <dsp:cNvSpPr/>
      </dsp:nvSpPr>
      <dsp:spPr>
        <a:xfrm>
          <a:off x="0" y="5171701"/>
          <a:ext cx="6367912" cy="1117270"/>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t>4. Insert the AAP Code in the Coupons Code Section and Share Your Billing Information. The AAP Code Will Expire in 7 Days.</a:t>
          </a:r>
        </a:p>
      </dsp:txBody>
      <dsp:txXfrm>
        <a:off x="54541" y="5226242"/>
        <a:ext cx="6258830" cy="100818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4AD397C-FEF5-4BEB-BB3D-3F77381FFAC6}">
      <dsp:nvSpPr>
        <dsp:cNvPr id="0" name=""/>
        <dsp:cNvSpPr/>
      </dsp:nvSpPr>
      <dsp:spPr>
        <a:xfrm>
          <a:off x="0" y="71008"/>
          <a:ext cx="6367912" cy="935415"/>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48590" tIns="148590" rIns="148590" bIns="148590" numCol="1" spcCol="1270" anchor="ctr" anchorCtr="0">
          <a:noAutofit/>
        </a:bodyPr>
        <a:lstStyle/>
        <a:p>
          <a:pPr marL="0" lvl="0" indent="0" algn="l" defTabSz="1733550">
            <a:lnSpc>
              <a:spcPct val="90000"/>
            </a:lnSpc>
            <a:spcBef>
              <a:spcPct val="0"/>
            </a:spcBef>
            <a:spcAft>
              <a:spcPct val="35000"/>
            </a:spcAft>
            <a:buNone/>
          </a:pPr>
          <a:r>
            <a:rPr lang="en-US" sz="3900" kern="1200"/>
            <a:t>• To Access the Exam:</a:t>
          </a:r>
        </a:p>
      </dsp:txBody>
      <dsp:txXfrm>
        <a:off x="45663" y="116671"/>
        <a:ext cx="6276586" cy="844089"/>
      </dsp:txXfrm>
    </dsp:sp>
    <dsp:sp modelId="{03521113-CD09-4392-8B0F-B97BDAFA0732}">
      <dsp:nvSpPr>
        <dsp:cNvPr id="0" name=""/>
        <dsp:cNvSpPr/>
      </dsp:nvSpPr>
      <dsp:spPr>
        <a:xfrm>
          <a:off x="0" y="1006423"/>
          <a:ext cx="6367912" cy="53281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2181" tIns="49530" rIns="277368" bIns="49530" numCol="1" spcCol="1270" anchor="t" anchorCtr="0">
          <a:noAutofit/>
        </a:bodyPr>
        <a:lstStyle/>
        <a:p>
          <a:pPr marL="285750" lvl="1" indent="-285750" algn="l" defTabSz="1333500">
            <a:lnSpc>
              <a:spcPct val="90000"/>
            </a:lnSpc>
            <a:spcBef>
              <a:spcPct val="0"/>
            </a:spcBef>
            <a:spcAft>
              <a:spcPct val="20000"/>
            </a:spcAft>
            <a:buChar char="•"/>
          </a:pPr>
          <a:r>
            <a:rPr lang="en-US" sz="3000" kern="1200"/>
            <a:t>Go to My Courses;</a:t>
          </a:r>
        </a:p>
        <a:p>
          <a:pPr marL="285750" lvl="1" indent="-285750" algn="l" defTabSz="1333500">
            <a:lnSpc>
              <a:spcPct val="90000"/>
            </a:lnSpc>
            <a:spcBef>
              <a:spcPct val="0"/>
            </a:spcBef>
            <a:spcAft>
              <a:spcPct val="20000"/>
            </a:spcAft>
            <a:buChar char="•"/>
          </a:pPr>
          <a:r>
            <a:rPr lang="en-US" sz="3000" kern="1200"/>
            <a:t>Then Go to “GRC Fundamentals &amp; GRCP Exam” and Press Enroll.</a:t>
          </a:r>
        </a:p>
        <a:p>
          <a:pPr marL="285750" lvl="1" indent="-285750" algn="l" defTabSz="1333500">
            <a:lnSpc>
              <a:spcPct val="90000"/>
            </a:lnSpc>
            <a:spcBef>
              <a:spcPct val="0"/>
            </a:spcBef>
            <a:spcAft>
              <a:spcPct val="20000"/>
            </a:spcAft>
            <a:buChar char="•"/>
          </a:pPr>
          <a:r>
            <a:rPr lang="en-US" sz="3000" kern="1200"/>
            <a:t>Scroll to the bottom</a:t>
          </a:r>
        </a:p>
        <a:p>
          <a:pPr marL="285750" lvl="1" indent="-285750" algn="l" defTabSz="1333500">
            <a:lnSpc>
              <a:spcPct val="90000"/>
            </a:lnSpc>
            <a:spcBef>
              <a:spcPct val="0"/>
            </a:spcBef>
            <a:spcAft>
              <a:spcPct val="20000"/>
            </a:spcAft>
            <a:buChar char="•"/>
          </a:pPr>
          <a:r>
            <a:rPr lang="en-US" sz="3000" kern="1200"/>
            <a:t>On the left-hand side of the screen under “Next steps”</a:t>
          </a:r>
        </a:p>
        <a:p>
          <a:pPr marL="285750" lvl="1" indent="-285750" algn="l" defTabSz="1333500">
            <a:lnSpc>
              <a:spcPct val="90000"/>
            </a:lnSpc>
            <a:spcBef>
              <a:spcPct val="0"/>
            </a:spcBef>
            <a:spcAft>
              <a:spcPct val="20000"/>
            </a:spcAft>
            <a:buChar char="•"/>
          </a:pPr>
          <a:r>
            <a:rPr lang="en-US" sz="3000" kern="1200"/>
            <a:t>Click on GRCP Exam.</a:t>
          </a:r>
        </a:p>
        <a:p>
          <a:pPr marL="285750" lvl="1" indent="-285750" algn="l" defTabSz="1333500">
            <a:lnSpc>
              <a:spcPct val="90000"/>
            </a:lnSpc>
            <a:spcBef>
              <a:spcPct val="0"/>
            </a:spcBef>
            <a:spcAft>
              <a:spcPct val="20000"/>
            </a:spcAft>
            <a:buChar char="•"/>
          </a:pPr>
          <a:r>
            <a:rPr lang="en-US" sz="3000" kern="1200"/>
            <a:t>The Exam Has 100 Questions, and You Have 2.5 Hours to Complete the Exam</a:t>
          </a:r>
        </a:p>
        <a:p>
          <a:pPr marL="285750" lvl="1" indent="-285750" algn="l" defTabSz="1333500">
            <a:lnSpc>
              <a:spcPct val="90000"/>
            </a:lnSpc>
            <a:spcBef>
              <a:spcPct val="0"/>
            </a:spcBef>
            <a:spcAft>
              <a:spcPct val="20000"/>
            </a:spcAft>
            <a:buChar char="•"/>
          </a:pPr>
          <a:r>
            <a:rPr lang="en-US" sz="3000" kern="1200"/>
            <a:t>The Passing Grade Is 70%.</a:t>
          </a:r>
        </a:p>
      </dsp:txBody>
      <dsp:txXfrm>
        <a:off x="0" y="1006423"/>
        <a:ext cx="6367912" cy="532818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2F5131-B30A-409C-A68E-424D53ABE22F}">
      <dsp:nvSpPr>
        <dsp:cNvPr id="0" name=""/>
        <dsp:cNvSpPr/>
      </dsp:nvSpPr>
      <dsp:spPr>
        <a:xfrm>
          <a:off x="0" y="251914"/>
          <a:ext cx="6367912" cy="1901981"/>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a:t>• Maintain an OCEG All-Access Pass </a:t>
          </a:r>
        </a:p>
      </dsp:txBody>
      <dsp:txXfrm>
        <a:off x="92847" y="344761"/>
        <a:ext cx="6182218" cy="1716287"/>
      </dsp:txXfrm>
    </dsp:sp>
    <dsp:sp modelId="{E2021105-E6F8-4498-B7C1-8FB4D2E440C6}">
      <dsp:nvSpPr>
        <dsp:cNvPr id="0" name=""/>
        <dsp:cNvSpPr/>
      </dsp:nvSpPr>
      <dsp:spPr>
        <a:xfrm>
          <a:off x="0" y="2251815"/>
          <a:ext cx="6367912" cy="1901981"/>
        </a:xfrm>
        <a:prstGeom prst="roundRect">
          <a:avLst/>
        </a:prstGeom>
        <a:solidFill>
          <a:schemeClr val="accent2">
            <a:hueOff val="-727682"/>
            <a:satOff val="-41964"/>
            <a:lumOff val="43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a:t>• Complete 8 hours of continuing professional education (CPE) every calendar year </a:t>
          </a:r>
        </a:p>
      </dsp:txBody>
      <dsp:txXfrm>
        <a:off x="92847" y="2344662"/>
        <a:ext cx="6182218" cy="1716287"/>
      </dsp:txXfrm>
    </dsp:sp>
    <dsp:sp modelId="{DACC5A95-1BBD-481B-A82F-545231472313}">
      <dsp:nvSpPr>
        <dsp:cNvPr id="0" name=""/>
        <dsp:cNvSpPr/>
      </dsp:nvSpPr>
      <dsp:spPr>
        <a:xfrm>
          <a:off x="0" y="4251717"/>
          <a:ext cx="6367912" cy="1901981"/>
        </a:xfrm>
        <a:prstGeom prst="roundRect">
          <a:avLst/>
        </a:prstGeom>
        <a:solidFill>
          <a:schemeClr val="accent2">
            <a:hueOff val="-1455363"/>
            <a:satOff val="-83928"/>
            <a:lumOff val="86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9540" tIns="129540" rIns="129540" bIns="129540" numCol="1" spcCol="1270" anchor="ctr" anchorCtr="0">
          <a:noAutofit/>
        </a:bodyPr>
        <a:lstStyle/>
        <a:p>
          <a:pPr marL="0" lvl="0" indent="0" algn="l" defTabSz="1511300">
            <a:lnSpc>
              <a:spcPct val="90000"/>
            </a:lnSpc>
            <a:spcBef>
              <a:spcPct val="0"/>
            </a:spcBef>
            <a:spcAft>
              <a:spcPct val="35000"/>
            </a:spcAft>
            <a:buNone/>
          </a:pPr>
          <a:r>
            <a:rPr lang="en-US" sz="3400" kern="1200"/>
            <a:t>• The All-Access Pass includes all CPE credits for maintaining</a:t>
          </a:r>
        </a:p>
      </dsp:txBody>
      <dsp:txXfrm>
        <a:off x="92847" y="4344564"/>
        <a:ext cx="6182218" cy="1716287"/>
      </dsp:txXfrm>
    </dsp:sp>
  </dsp:spTree>
</dsp:drawing>
</file>

<file path=ppt/diagrams/layout1.xml><?xml version="1.0" encoding="utf-8"?>
<dgm:layoutDef xmlns:dgm="http://schemas.openxmlformats.org/drawingml/2006/diagram" xmlns:a="http://schemas.openxmlformats.org/drawingml/2006/main" uniqueId="urn:microsoft.com/office/officeart/2005/8/layout/radial1#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Sty" val="noArr"/>
              <dgm:param type="endSty" val="noArr"/>
              <dgm:param type="begPts" val="auto"/>
              <dgm:param type="endPts" val="auto"/>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2.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3B7D2C-861F-41AE-9454-59E3EE21E4D3}" type="datetimeFigureOut">
              <a:rPr lang="en-US" smtClean="0"/>
              <a:t>10/27/2024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8E805D1-2C1A-47D7-8429-C432F4E0A784}" type="slidenum">
              <a:rPr lang="en-US" smtClean="0"/>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8E805D1-2C1A-47D7-8429-C432F4E0A784}" type="slidenum">
              <a:rPr lang="en-US" smtClean="0"/>
              <a:t>2</a:t>
            </a:fld>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8E805D1-2C1A-47D7-8429-C432F4E0A784}" type="slidenum">
              <a:rPr lang="en-US" smtClean="0"/>
              <a:t>5</a:t>
            </a:fld>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8E805D1-2C1A-47D7-8429-C432F4E0A784}" type="slidenum">
              <a:rPr lang="en-US" smtClean="0"/>
              <a:t>6</a:t>
            </a:fld>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8E805D1-2C1A-47D7-8429-C432F4E0A784}" type="slidenum">
              <a:rPr lang="en-US" smtClean="0"/>
              <a:t>21</a:t>
            </a:fld>
            <a:endParaRPr lang="en-US"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8E805D1-2C1A-47D7-8429-C432F4E0A784}" type="slidenum">
              <a:rPr lang="en-US" smtClean="0"/>
              <a:t>22</a:t>
            </a:fld>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897CF0-3C3D-90D6-BE1F-E88771836E5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29CA1A3-778C-E801-4D57-CA0A6F81436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41FAE554-D186-D749-9E6E-583AE5C94906}"/>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5" name="Footer Placeholder 4">
            <a:extLst>
              <a:ext uri="{FF2B5EF4-FFF2-40B4-BE49-F238E27FC236}">
                <a16:creationId xmlns:a16="http://schemas.microsoft.com/office/drawing/2014/main" id="{7AF734FB-A679-8C4C-A694-F0A5BA9299F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3EAA180-A1B8-4F62-DB22-E7666555BD20}"/>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37966975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0D7E6E-33A4-CE9C-7E9A-58E883D1643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FB23B87-DE84-46D7-2EE7-1763E19AEB7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AF35ECB-DE29-05B8-5248-4A0900DA9364}"/>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5" name="Footer Placeholder 4">
            <a:extLst>
              <a:ext uri="{FF2B5EF4-FFF2-40B4-BE49-F238E27FC236}">
                <a16:creationId xmlns:a16="http://schemas.microsoft.com/office/drawing/2014/main" id="{733A2077-038F-EDD4-D2F4-731F07D6F15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6A5631E-127C-E17C-DCF9-C75B9B4843C9}"/>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32565913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BFEA152-DFE5-0A73-CCBE-435D904E338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47DD00B-AD3C-8068-3C6E-69DDDAB3710A}"/>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2F4F45C-7573-8604-0B5C-E5674293C75C}"/>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5" name="Footer Placeholder 4">
            <a:extLst>
              <a:ext uri="{FF2B5EF4-FFF2-40B4-BE49-F238E27FC236}">
                <a16:creationId xmlns:a16="http://schemas.microsoft.com/office/drawing/2014/main" id="{A969A6B6-B66E-F884-3DE8-F0789A3A08B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34D2928-DD8A-D246-D65F-CCA390EA04AC}"/>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2728426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0989AF-60B7-9484-52AD-B568C846DE2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767A091-616C-CC10-BEAF-A6245ACB689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6AD39E1-4404-A139-3C89-66F477A60481}"/>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5" name="Footer Placeholder 4">
            <a:extLst>
              <a:ext uri="{FF2B5EF4-FFF2-40B4-BE49-F238E27FC236}">
                <a16:creationId xmlns:a16="http://schemas.microsoft.com/office/drawing/2014/main" id="{8166C720-11C9-6F56-1E9F-9AE3F41DAF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28BF3FC-E4F5-40EC-3236-C4B9A03AC681}"/>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28591262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74BE18-4643-E035-59E2-1327923FAE1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EC95871-B8A6-9C0A-C08B-56DB145CE6A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02B1516-6FBC-C2EF-05C9-0A2A56788CA1}"/>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5" name="Footer Placeholder 4">
            <a:extLst>
              <a:ext uri="{FF2B5EF4-FFF2-40B4-BE49-F238E27FC236}">
                <a16:creationId xmlns:a16="http://schemas.microsoft.com/office/drawing/2014/main" id="{EAA71380-B959-2F24-1625-9C1D853F7F4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5BB3834-AF24-DAFD-24EC-A1DBA290D123}"/>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41092319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514A7-0B51-8EDB-95D7-0E1BEE9C6F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9BFC022-A6BB-5D88-4E58-49CF2BF130B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21B3839-BEF0-CE97-FECA-7C7AEEBF37EE}"/>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5B979B5-AF07-2A45-EB64-D8973A6D7E88}"/>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6" name="Footer Placeholder 5">
            <a:extLst>
              <a:ext uri="{FF2B5EF4-FFF2-40B4-BE49-F238E27FC236}">
                <a16:creationId xmlns:a16="http://schemas.microsoft.com/office/drawing/2014/main" id="{BC070657-20E2-B43D-30EB-A18C938630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E7BEF70-BE45-BC66-9865-CA6486961061}"/>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10521415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8D73E5-1652-6437-0F82-8A502E53435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C980520-0B1C-5E1F-793B-5690A36F677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447942B-C77C-2CC8-7968-087923534FC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1D66C89-F2D5-0D19-49AC-D43F2CA47EF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3F66BEA-1931-7B00-C751-4C49C5DC4E0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9B6BFF3-3574-1E4E-D863-30DFD8F911BE}"/>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8" name="Footer Placeholder 7">
            <a:extLst>
              <a:ext uri="{FF2B5EF4-FFF2-40B4-BE49-F238E27FC236}">
                <a16:creationId xmlns:a16="http://schemas.microsoft.com/office/drawing/2014/main" id="{74B6CE2A-D2CA-3769-76EB-ABBAD3049AE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3FFA372-B942-89E7-AA7A-3B86940F438A}"/>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19513806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3421A7-7021-BCA1-8409-026B2674D19C}"/>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45C2187-9AB3-1EC1-028A-77BCC8031886}"/>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4" name="Footer Placeholder 3">
            <a:extLst>
              <a:ext uri="{FF2B5EF4-FFF2-40B4-BE49-F238E27FC236}">
                <a16:creationId xmlns:a16="http://schemas.microsoft.com/office/drawing/2014/main" id="{05F8B488-A335-B049-F8D4-8BFC6400129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02FE142-A613-89FA-A65F-620788CB8351}"/>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9137957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752DE8C-F1F6-78A3-083D-5D4DA4C29146}"/>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3" name="Footer Placeholder 2">
            <a:extLst>
              <a:ext uri="{FF2B5EF4-FFF2-40B4-BE49-F238E27FC236}">
                <a16:creationId xmlns:a16="http://schemas.microsoft.com/office/drawing/2014/main" id="{67CF8F6F-C51D-F9AB-8DF5-6FD1B9C9806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80548416-B26E-88E7-C430-73C095D7C895}"/>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19797393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DAA665-67FF-9544-12B5-8DDA8ED199D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7552E25-D02E-C450-B9E7-88D5730B737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29B682F-9818-7B98-ACCC-88BB5E483B0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7014EF7-1DC0-3E84-42F2-2BE04723A849}"/>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6" name="Footer Placeholder 5">
            <a:extLst>
              <a:ext uri="{FF2B5EF4-FFF2-40B4-BE49-F238E27FC236}">
                <a16:creationId xmlns:a16="http://schemas.microsoft.com/office/drawing/2014/main" id="{AF9E316A-20CA-4722-E637-FE288D69787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E739AD0-F98E-3F0B-ADEB-0F13F3748ED8}"/>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101068255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34BE3B-5C2C-3C7E-E0ED-FFD7D2DD710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79881F0-C2B5-5E57-81ED-50C0872F67D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C5449668-402D-B1A9-1F84-9705517631D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E26501B-F95B-746C-483A-FD559DDD1997}"/>
              </a:ext>
            </a:extLst>
          </p:cNvPr>
          <p:cNvSpPr>
            <a:spLocks noGrp="1"/>
          </p:cNvSpPr>
          <p:nvPr>
            <p:ph type="dt" sz="half" idx="10"/>
          </p:nvPr>
        </p:nvSpPr>
        <p:spPr/>
        <p:txBody>
          <a:bodyPr/>
          <a:lstStyle/>
          <a:p>
            <a:fld id="{7CE549D7-F04D-4803-878F-2337E747E781}" type="datetimeFigureOut">
              <a:rPr lang="en-US" smtClean="0"/>
              <a:t>10/27/2024</a:t>
            </a:fld>
            <a:endParaRPr lang="en-US"/>
          </a:p>
        </p:txBody>
      </p:sp>
      <p:sp>
        <p:nvSpPr>
          <p:cNvPr id="6" name="Footer Placeholder 5">
            <a:extLst>
              <a:ext uri="{FF2B5EF4-FFF2-40B4-BE49-F238E27FC236}">
                <a16:creationId xmlns:a16="http://schemas.microsoft.com/office/drawing/2014/main" id="{60BF8542-8B88-2B85-8046-475948345CA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0E67923-A2D1-0B42-4691-6A085DDAEC80}"/>
              </a:ext>
            </a:extLst>
          </p:cNvPr>
          <p:cNvSpPr>
            <a:spLocks noGrp="1"/>
          </p:cNvSpPr>
          <p:nvPr>
            <p:ph type="sldNum" sz="quarter" idx="12"/>
          </p:nvPr>
        </p:nvSpPr>
        <p:spPr/>
        <p:txBody>
          <a:bodyPr/>
          <a:lstStyle/>
          <a:p>
            <a:fld id="{22C8546A-B879-429B-9B73-0CC5CF93BDA0}" type="slidenum">
              <a:rPr lang="en-US" smtClean="0"/>
              <a:t>‹#›</a:t>
            </a:fld>
            <a:endParaRPr lang="en-US"/>
          </a:p>
        </p:txBody>
      </p:sp>
    </p:spTree>
    <p:extLst>
      <p:ext uri="{BB962C8B-B14F-4D97-AF65-F5344CB8AC3E}">
        <p14:creationId xmlns:p14="http://schemas.microsoft.com/office/powerpoint/2010/main" val="18443157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176F13-6A1D-632C-93BD-2B8B986BE60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90878FE-E617-21D8-9B66-343ED6EB652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8FA915C-BEAE-CBA5-962B-E81348AA6BF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CE549D7-F04D-4803-878F-2337E747E781}" type="datetimeFigureOut">
              <a:rPr lang="en-US" smtClean="0"/>
              <a:t>10/27/2024</a:t>
            </a:fld>
            <a:endParaRPr lang="en-US"/>
          </a:p>
        </p:txBody>
      </p:sp>
      <p:sp>
        <p:nvSpPr>
          <p:cNvPr id="5" name="Footer Placeholder 4">
            <a:extLst>
              <a:ext uri="{FF2B5EF4-FFF2-40B4-BE49-F238E27FC236}">
                <a16:creationId xmlns:a16="http://schemas.microsoft.com/office/drawing/2014/main" id="{2D2A0AA8-2495-B6FB-CCF3-B15F5127FC1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89339EA-18B5-6B88-7191-478ED438422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2C8546A-B879-429B-9B73-0CC5CF93BDA0}" type="slidenum">
              <a:rPr lang="en-US" smtClean="0"/>
              <a:t>‹#›</a:t>
            </a:fld>
            <a:endParaRPr lang="en-US"/>
          </a:p>
        </p:txBody>
      </p:sp>
    </p:spTree>
    <p:extLst>
      <p:ext uri="{BB962C8B-B14F-4D97-AF65-F5344CB8AC3E}">
        <p14:creationId xmlns:p14="http://schemas.microsoft.com/office/powerpoint/2010/main" val="4111508485"/>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image" Target="../media/image48.emf"/><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24.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25.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8.jfi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9.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jfif"/><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12.jfif"/><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8.jfif"/><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8.jfif"/><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jfif"/><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image" Target="../media/image21.jfif"/><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6.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image" Target="../media/image34.jpe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Color Cover">
            <a:extLst>
              <a:ext uri="{FF2B5EF4-FFF2-40B4-BE49-F238E27FC236}">
                <a16:creationId xmlns:a16="http://schemas.microsoft.com/office/drawing/2014/main" id="{63C1F321-BB96-4700-B3CE-1A6156067F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 name="Group 20">
            <a:extLst>
              <a:ext uri="{FF2B5EF4-FFF2-40B4-BE49-F238E27FC236}">
                <a16:creationId xmlns:a16="http://schemas.microsoft.com/office/drawing/2014/main" id="{3FA1AD64-F15F-417D-956C-B2C211FC90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22" name="Color">
              <a:extLst>
                <a:ext uri="{FF2B5EF4-FFF2-40B4-BE49-F238E27FC236}">
                  <a16:creationId xmlns:a16="http://schemas.microsoft.com/office/drawing/2014/main" id="{5F3C79B0-E0DE-407E-B550-3FDEB67B00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A1A2DFA8-F321-4204-9B31-A3713BC652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2" name="Title 1"/>
          <p:cNvSpPr>
            <a:spLocks noGrp="1"/>
          </p:cNvSpPr>
          <p:nvPr>
            <p:ph type="title"/>
          </p:nvPr>
        </p:nvSpPr>
        <p:spPr>
          <a:xfrm>
            <a:off x="776240" y="-128337"/>
            <a:ext cx="4874661" cy="6126801"/>
          </a:xfrm>
        </p:spPr>
        <p:txBody>
          <a:bodyPr vert="horz" lIns="91440" tIns="45720" rIns="91440" bIns="45720" rtlCol="0" anchor="ctr">
            <a:normAutofit/>
          </a:bodyPr>
          <a:lstStyle/>
          <a:p>
            <a:pPr algn="ctr"/>
            <a:r>
              <a:rPr lang="en-US" sz="9600" b="1" kern="1200" dirty="0">
                <a:solidFill>
                  <a:schemeClr val="bg1"/>
                </a:solidFill>
                <a:latin typeface="+mj-lt"/>
                <a:ea typeface="+mj-ea"/>
                <a:cs typeface="+mj-cs"/>
              </a:rPr>
              <a:t>GRC</a:t>
            </a:r>
            <a:r>
              <a:rPr lang="en-US" sz="9600" kern="1200" dirty="0">
                <a:solidFill>
                  <a:schemeClr val="bg1"/>
                </a:solidFill>
                <a:latin typeface="+mj-lt"/>
                <a:ea typeface="+mj-ea"/>
                <a:cs typeface="+mj-cs"/>
              </a:rPr>
              <a:t> </a:t>
            </a:r>
          </a:p>
        </p:txBody>
      </p:sp>
      <p:sp>
        <p:nvSpPr>
          <p:cNvPr id="3" name="Content Placeholder 2"/>
          <p:cNvSpPr>
            <a:spLocks noGrp="1"/>
          </p:cNvSpPr>
          <p:nvPr>
            <p:ph idx="1"/>
          </p:nvPr>
        </p:nvSpPr>
        <p:spPr>
          <a:xfrm>
            <a:off x="6534687" y="841664"/>
            <a:ext cx="4867605" cy="5156800"/>
          </a:xfrm>
        </p:spPr>
        <p:txBody>
          <a:bodyPr vert="horz" lIns="91440" tIns="45720" rIns="91440" bIns="45720" rtlCol="0" anchor="ctr">
            <a:normAutofit/>
          </a:bodyPr>
          <a:lstStyle/>
          <a:p>
            <a:pPr marL="0" indent="0" algn="ctr">
              <a:buNone/>
            </a:pPr>
            <a:r>
              <a:rPr lang="en-US" sz="4400" b="1" kern="1200" dirty="0">
                <a:solidFill>
                  <a:schemeClr val="tx2"/>
                </a:solidFill>
                <a:latin typeface="+mn-lt"/>
                <a:ea typeface="+mn-ea"/>
                <a:cs typeface="+mn-cs"/>
              </a:rPr>
              <a:t>GOVERNANCE , RISK &amp; COMPLIANCE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barn(inVertical)">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8813" y="329184"/>
            <a:ext cx="9882022" cy="1524064"/>
          </a:xfrm>
        </p:spPr>
        <p:txBody>
          <a:bodyPr>
            <a:normAutofit fontScale="90000"/>
          </a:bodyPr>
          <a:lstStyle/>
          <a:p>
            <a:pPr>
              <a:lnSpc>
                <a:spcPts val="2290"/>
              </a:lnSpc>
            </a:pPr>
            <a:r>
              <a:rPr lang="en-US" sz="1800" b="1" dirty="0">
                <a:solidFill>
                  <a:srgbClr val="52A5DF"/>
                </a:solidFill>
                <a:effectLst/>
                <a:latin typeface="Arial" panose="020B0604020202020204" pitchFamily="34" charset="0"/>
                <a:ea typeface="Arial" panose="020B0604020202020204" pitchFamily="34" charset="0"/>
              </a:rPr>
              <a:t>Principled</a:t>
            </a:r>
            <a:r>
              <a:rPr lang="en-US" sz="1800" b="1" spc="-55" dirty="0">
                <a:solidFill>
                  <a:srgbClr val="52A5DF"/>
                </a:solidFill>
                <a:effectLst/>
                <a:latin typeface="Arial" panose="020B0604020202020204" pitchFamily="34" charset="0"/>
                <a:ea typeface="Arial" panose="020B0604020202020204" pitchFamily="34" charset="0"/>
              </a:rPr>
              <a:t> </a:t>
            </a:r>
            <a:r>
              <a:rPr lang="en-US" sz="1800" b="1" dirty="0">
                <a:solidFill>
                  <a:srgbClr val="52A5DF"/>
                </a:solidFill>
                <a:effectLst/>
                <a:latin typeface="Arial" panose="020B0604020202020204" pitchFamily="34" charset="0"/>
                <a:ea typeface="Arial" panose="020B0604020202020204" pitchFamily="34" charset="0"/>
              </a:rPr>
              <a:t>Performance</a:t>
            </a:r>
            <a:r>
              <a:rPr lang="en-US" sz="1800" b="1" spc="-20" dirty="0">
                <a:solidFill>
                  <a:srgbClr val="52A5DF"/>
                </a:solidFill>
                <a:effectLst/>
                <a:latin typeface="Arial" panose="020B0604020202020204" pitchFamily="34" charset="0"/>
                <a:ea typeface="Arial" panose="020B0604020202020204" pitchFamily="34" charset="0"/>
              </a:rPr>
              <a:t> </a:t>
            </a:r>
            <a:r>
              <a:rPr lang="en-US" sz="1800" b="1" spc="-10" dirty="0">
                <a:solidFill>
                  <a:srgbClr val="52A5DF"/>
                </a:solidFill>
                <a:effectLst/>
                <a:latin typeface="Arial" panose="020B0604020202020204" pitchFamily="34" charset="0"/>
                <a:ea typeface="Arial" panose="020B0604020202020204" pitchFamily="34" charset="0"/>
              </a:rPr>
              <a:t>Defined</a:t>
            </a:r>
            <a:br>
              <a:rPr lang="en-US" sz="1800" b="1" spc="-10" dirty="0">
                <a:solidFill>
                  <a:srgbClr val="52A5DF"/>
                </a:solidFill>
                <a:effectLst/>
                <a:latin typeface="Arial" panose="020B0604020202020204" pitchFamily="34" charset="0"/>
                <a:ea typeface="Arial" panose="020B0604020202020204" pitchFamily="34" charset="0"/>
              </a:rPr>
            </a:br>
            <a:r>
              <a:rPr lang="en-US" sz="1800" dirty="0">
                <a:effectLst/>
                <a:latin typeface="Arial" panose="020B0604020202020204" pitchFamily="34" charset="0"/>
                <a:ea typeface="Arial" panose="020B0604020202020204" pitchFamily="34" charset="0"/>
              </a:rPr>
              <a:t>reliable</a:t>
            </a:r>
            <a:br>
              <a:rPr lang="en-US" sz="1800" dirty="0">
                <a:effectLst/>
                <a:latin typeface="Arial" panose="020B0604020202020204" pitchFamily="34" charset="0"/>
                <a:ea typeface="Arial" panose="020B0604020202020204" pitchFamily="34" charset="0"/>
              </a:rPr>
            </a:br>
            <a:r>
              <a:rPr lang="en-US" sz="1800" dirty="0">
                <a:effectLst/>
                <a:latin typeface="Arial" panose="020B0604020202020204" pitchFamily="34" charset="0"/>
                <a:ea typeface="Arial" panose="020B0604020202020204" pitchFamily="34" charset="0"/>
              </a:rPr>
              <a:t>achievement</a:t>
            </a:r>
            <a:r>
              <a:rPr lang="en-US" sz="1800" spc="-30" dirty="0">
                <a:effectLst/>
                <a:latin typeface="Arial" panose="020B0604020202020204" pitchFamily="34" charset="0"/>
                <a:ea typeface="Arial" panose="020B0604020202020204" pitchFamily="34" charset="0"/>
              </a:rPr>
              <a:t> </a:t>
            </a:r>
            <a:r>
              <a:rPr lang="en-US" sz="1800" dirty="0">
                <a:effectLst/>
                <a:latin typeface="Arial" panose="020B0604020202020204" pitchFamily="34" charset="0"/>
                <a:ea typeface="Arial" panose="020B0604020202020204" pitchFamily="34" charset="0"/>
              </a:rPr>
              <a:t>of</a:t>
            </a:r>
            <a:r>
              <a:rPr lang="en-US" sz="1800" spc="-10" dirty="0">
                <a:effectLst/>
                <a:latin typeface="Arial" panose="020B0604020202020204" pitchFamily="34" charset="0"/>
                <a:ea typeface="Arial" panose="020B0604020202020204" pitchFamily="34" charset="0"/>
              </a:rPr>
              <a:t> objectives</a:t>
            </a:r>
            <a:br>
              <a:rPr lang="en-US" sz="1800" dirty="0">
                <a:effectLst/>
                <a:latin typeface="Arial" panose="020B0604020202020204" pitchFamily="34" charset="0"/>
                <a:ea typeface="Arial" panose="020B0604020202020204" pitchFamily="34" charset="0"/>
              </a:rPr>
            </a:br>
            <a:r>
              <a:rPr lang="en-US" sz="1800" dirty="0">
                <a:effectLst/>
                <a:latin typeface="Arial" panose="020B0604020202020204" pitchFamily="34" charset="0"/>
                <a:ea typeface="Arial" panose="020B0604020202020204" pitchFamily="34" charset="0"/>
              </a:rPr>
              <a:t>while</a:t>
            </a:r>
            <a:r>
              <a:rPr lang="en-US" sz="1800" spc="-55" dirty="0">
                <a:effectLst/>
                <a:latin typeface="Arial" panose="020B0604020202020204" pitchFamily="34" charset="0"/>
                <a:ea typeface="Arial" panose="020B0604020202020204" pitchFamily="34" charset="0"/>
              </a:rPr>
              <a:t> </a:t>
            </a:r>
            <a:r>
              <a:rPr lang="en-US" sz="1800" dirty="0">
                <a:effectLst/>
                <a:latin typeface="Arial" panose="020B0604020202020204" pitchFamily="34" charset="0"/>
                <a:ea typeface="Arial" panose="020B0604020202020204" pitchFamily="34" charset="0"/>
              </a:rPr>
              <a:t>addressing</a:t>
            </a:r>
            <a:r>
              <a:rPr lang="en-US" sz="1800" spc="-75" dirty="0">
                <a:effectLst/>
                <a:latin typeface="Arial" panose="020B0604020202020204" pitchFamily="34" charset="0"/>
                <a:ea typeface="Arial" panose="020B0604020202020204" pitchFamily="34" charset="0"/>
              </a:rPr>
              <a:t> </a:t>
            </a:r>
            <a:r>
              <a:rPr lang="en-US" sz="1800" dirty="0">
                <a:effectLst/>
                <a:latin typeface="Arial" panose="020B0604020202020204" pitchFamily="34" charset="0"/>
                <a:ea typeface="Arial" panose="020B0604020202020204" pitchFamily="34" charset="0"/>
              </a:rPr>
              <a:t>uncertainty</a:t>
            </a:r>
            <a:r>
              <a:rPr lang="en-US" sz="1800" spc="-85" dirty="0">
                <a:effectLst/>
                <a:latin typeface="Arial" panose="020B0604020202020204" pitchFamily="34" charset="0"/>
                <a:ea typeface="Arial" panose="020B0604020202020204" pitchFamily="34" charset="0"/>
              </a:rPr>
              <a:t> </a:t>
            </a:r>
            <a:br>
              <a:rPr lang="en-US" sz="1800" spc="-85" dirty="0">
                <a:effectLst/>
                <a:latin typeface="Arial" panose="020B0604020202020204" pitchFamily="34" charset="0"/>
                <a:ea typeface="Arial" panose="020B0604020202020204" pitchFamily="34" charset="0"/>
              </a:rPr>
            </a:br>
            <a:r>
              <a:rPr lang="en-US" sz="1800" dirty="0">
                <a:effectLst/>
                <a:latin typeface="Arial" panose="020B0604020202020204" pitchFamily="34" charset="0"/>
                <a:ea typeface="Arial" panose="020B0604020202020204" pitchFamily="34" charset="0"/>
              </a:rPr>
              <a:t>and acting with integrity</a:t>
            </a:r>
            <a:br>
              <a:rPr lang="en-US" sz="1800" dirty="0">
                <a:effectLst/>
                <a:latin typeface="Arial" panose="020B0604020202020204" pitchFamily="34" charset="0"/>
                <a:ea typeface="Arial" panose="020B0604020202020204" pitchFamily="34" charset="0"/>
              </a:rPr>
            </a:br>
            <a:br>
              <a:rPr lang="en-US" sz="1800" dirty="0">
                <a:effectLst/>
                <a:latin typeface="Arial" panose="020B0604020202020204" pitchFamily="34" charset="0"/>
                <a:ea typeface="Arial" panose="020B0604020202020204" pitchFamily="34" charset="0"/>
              </a:rPr>
            </a:br>
            <a:endParaRPr lang="en-US" dirty="0"/>
          </a:p>
        </p:txBody>
      </p:sp>
      <p:sp>
        <p:nvSpPr>
          <p:cNvPr id="3" name="Content Placeholder 2"/>
          <p:cNvSpPr>
            <a:spLocks noGrp="1"/>
          </p:cNvSpPr>
          <p:nvPr>
            <p:ph idx="1"/>
          </p:nvPr>
        </p:nvSpPr>
        <p:spPr>
          <a:xfrm>
            <a:off x="0" y="1589650"/>
            <a:ext cx="12192000" cy="5268350"/>
          </a:xfrm>
        </p:spPr>
        <p:txBody>
          <a:bodyPr/>
          <a:lstStyle/>
          <a:p>
            <a:pPr marL="0" indent="0">
              <a:lnSpc>
                <a:spcPts val="2290"/>
              </a:lnSpc>
              <a:buNone/>
            </a:pPr>
            <a:endParaRPr lang="en-US" sz="1800" dirty="0">
              <a:effectLst/>
              <a:latin typeface="Arial" panose="020B0604020202020204" pitchFamily="34" charset="0"/>
              <a:ea typeface="Arial" panose="020B0604020202020204" pitchFamily="34" charset="0"/>
            </a:endParaRPr>
          </a:p>
          <a:p>
            <a:endParaRPr lang="en-US" dirty="0"/>
          </a:p>
        </p:txBody>
      </p:sp>
      <p:sp>
        <p:nvSpPr>
          <p:cNvPr id="6" name="Graphic 253"/>
          <p:cNvSpPr/>
          <p:nvPr/>
        </p:nvSpPr>
        <p:spPr>
          <a:xfrm>
            <a:off x="0" y="1762552"/>
            <a:ext cx="12192000" cy="5095448"/>
          </a:xfrm>
          <a:custGeom>
            <a:avLst/>
            <a:gdLst/>
            <a:ahLst/>
            <a:cxnLst/>
            <a:rect l="l" t="t" r="r" b="b"/>
            <a:pathLst>
              <a:path w="6082665" h="3415665">
                <a:moveTo>
                  <a:pt x="6082284" y="0"/>
                </a:moveTo>
                <a:lnTo>
                  <a:pt x="0" y="0"/>
                </a:lnTo>
                <a:lnTo>
                  <a:pt x="0" y="3415284"/>
                </a:lnTo>
                <a:lnTo>
                  <a:pt x="6082284" y="3415284"/>
                </a:lnTo>
                <a:lnTo>
                  <a:pt x="6082284" y="0"/>
                </a:lnTo>
                <a:close/>
              </a:path>
            </a:pathLst>
          </a:custGeom>
          <a:ln w="12192">
            <a:solidFill>
              <a:srgbClr val="000000"/>
            </a:solidFill>
            <a:prstDash val="solid"/>
          </a:ln>
        </p:spPr>
        <p:txBody>
          <a:bodyPr wrap="square" lIns="0" tIns="0" rIns="0" bIns="0" rtlCol="0">
            <a:noAutofit/>
          </a:bodyPr>
          <a:lstStyle/>
          <a:p>
            <a:endParaRPr lang="en-US" dirty="0"/>
          </a:p>
        </p:txBody>
      </p:sp>
      <p:pic>
        <p:nvPicPr>
          <p:cNvPr id="7" name="Image 252"/>
          <p:cNvPicPr/>
          <p:nvPr/>
        </p:nvPicPr>
        <p:blipFill>
          <a:blip r:embed="rId2" cstate="print"/>
          <a:stretch>
            <a:fillRect/>
          </a:stretch>
        </p:blipFill>
        <p:spPr>
          <a:xfrm>
            <a:off x="0" y="1589650"/>
            <a:ext cx="12192000" cy="5277130"/>
          </a:xfrm>
          <a:prstGeom prst="rect">
            <a:avLst/>
          </a:prstGeom>
        </p:spPr>
      </p:pic>
      <p:sp>
        <p:nvSpPr>
          <p:cNvPr id="4" name="Rectangle 3"/>
          <p:cNvSpPr/>
          <p:nvPr/>
        </p:nvSpPr>
        <p:spPr>
          <a:xfrm>
            <a:off x="10323443" y="1589650"/>
            <a:ext cx="1868557" cy="583707"/>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GRC</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452717"/>
            <a:ext cx="9404723" cy="3774725"/>
          </a:xfrm>
        </p:spPr>
        <p:txBody>
          <a:bodyPr>
            <a:normAutofit fontScale="90000"/>
          </a:bodyPr>
          <a:lstStyle/>
          <a:p>
            <a:r>
              <a:rPr lang="en-US" sz="2200" b="1" dirty="0">
                <a:solidFill>
                  <a:srgbClr val="00B0F0"/>
                </a:solidFill>
              </a:rPr>
              <a:t>Why we should educate &amp; communicate about compliance risks?</a:t>
            </a:r>
            <a:br>
              <a:rPr lang="en-US" sz="2200" b="1" dirty="0">
                <a:solidFill>
                  <a:srgbClr val="00B0F0"/>
                </a:solidFill>
              </a:rPr>
            </a:br>
            <a:br>
              <a:rPr lang="en-US" sz="2200" b="1" dirty="0">
                <a:solidFill>
                  <a:srgbClr val="00B0F0"/>
                </a:solidFill>
              </a:rPr>
            </a:br>
            <a:r>
              <a:rPr lang="en-US" sz="2000" b="1" dirty="0">
                <a:solidFill>
                  <a:schemeClr val="tx1"/>
                </a:solidFill>
              </a:rPr>
              <a:t>- if everyone get the same training, you will have people for whom the training is insufficient or unnecessary.</a:t>
            </a:r>
            <a:br>
              <a:rPr lang="en-US" sz="2000" b="1" dirty="0">
                <a:solidFill>
                  <a:schemeClr val="tx1"/>
                </a:solidFill>
              </a:rPr>
            </a:br>
            <a:br>
              <a:rPr lang="en-US" sz="2000" b="1" dirty="0">
                <a:solidFill>
                  <a:schemeClr val="tx1"/>
                </a:solidFill>
              </a:rPr>
            </a:br>
            <a:r>
              <a:rPr lang="en-US" sz="2000" b="1" u="sng" dirty="0">
                <a:solidFill>
                  <a:schemeClr val="tx1"/>
                </a:solidFill>
              </a:rPr>
              <a:t>1.PLAN: </a:t>
            </a:r>
            <a:r>
              <a:rPr lang="en-US" sz="2000" b="1" dirty="0">
                <a:solidFill>
                  <a:schemeClr val="tx1"/>
                </a:solidFill>
              </a:rPr>
              <a:t>Resources must be focused on the risk areas that are more presenting for the business.</a:t>
            </a:r>
            <a:br>
              <a:rPr lang="en-US" sz="2000" b="1" dirty="0">
                <a:solidFill>
                  <a:schemeClr val="tx1"/>
                </a:solidFill>
              </a:rPr>
            </a:br>
            <a:br>
              <a:rPr lang="en-US" sz="2000" b="1" dirty="0">
                <a:solidFill>
                  <a:schemeClr val="tx1"/>
                </a:solidFill>
              </a:rPr>
            </a:br>
            <a:r>
              <a:rPr lang="en-US" sz="2000" b="1" u="sng" dirty="0">
                <a:solidFill>
                  <a:schemeClr val="tx1"/>
                </a:solidFill>
              </a:rPr>
              <a:t>2.ENABLE: </a:t>
            </a:r>
            <a:r>
              <a:rPr lang="en-US" sz="2000" dirty="0">
                <a:solidFill>
                  <a:schemeClr val="tx1"/>
                </a:solidFill>
              </a:rPr>
              <a:t>Enable everyone to know the gap between his knowledge &amp; required level</a:t>
            </a:r>
            <a:br>
              <a:rPr lang="en-US" sz="2000" dirty="0">
                <a:solidFill>
                  <a:schemeClr val="tx1"/>
                </a:solidFill>
              </a:rPr>
            </a:br>
            <a:br>
              <a:rPr lang="en-US" sz="2000" dirty="0">
                <a:solidFill>
                  <a:schemeClr val="tx1"/>
                </a:solidFill>
              </a:rPr>
            </a:br>
            <a:r>
              <a:rPr lang="en-US" sz="2000" dirty="0">
                <a:solidFill>
                  <a:schemeClr val="tx1"/>
                </a:solidFill>
              </a:rPr>
              <a:t>3. </a:t>
            </a:r>
            <a:r>
              <a:rPr lang="en-US" sz="2000" b="1" dirty="0">
                <a:solidFill>
                  <a:schemeClr val="tx1"/>
                </a:solidFill>
              </a:rPr>
              <a:t>SUPPORT:</a:t>
            </a:r>
            <a:r>
              <a:rPr lang="en-US" sz="2000" dirty="0">
                <a:solidFill>
                  <a:schemeClr val="tx1"/>
                </a:solidFill>
              </a:rPr>
              <a:t> once the initial training closes the gaps in knowledge &amp; skills.an appropriate level of ongoing support needs to deliver </a:t>
            </a:r>
            <a:br>
              <a:rPr lang="en-US" sz="2000" b="1" dirty="0">
                <a:solidFill>
                  <a:schemeClr val="tx1"/>
                </a:solidFill>
              </a:rPr>
            </a:br>
            <a:r>
              <a:rPr lang="en-US" sz="2000" b="1" dirty="0">
                <a:solidFill>
                  <a:schemeClr val="tx1"/>
                </a:solidFill>
              </a:rPr>
              <a:t> </a:t>
            </a:r>
            <a:br>
              <a:rPr lang="en-US" sz="2200" b="1" dirty="0">
                <a:solidFill>
                  <a:srgbClr val="00B0F0"/>
                </a:solidFill>
              </a:rPr>
            </a:br>
            <a:endParaRPr lang="en-US" sz="2200" b="1" dirty="0">
              <a:solidFill>
                <a:srgbClr val="00B0F0"/>
              </a:solidFill>
            </a:endParaRPr>
          </a:p>
        </p:txBody>
      </p:sp>
      <p:sp>
        <p:nvSpPr>
          <p:cNvPr id="3" name="Content Placeholder 2"/>
          <p:cNvSpPr>
            <a:spLocks noGrp="1"/>
          </p:cNvSpPr>
          <p:nvPr>
            <p:ph idx="1"/>
          </p:nvPr>
        </p:nvSpPr>
        <p:spPr>
          <a:xfrm>
            <a:off x="1103312" y="6164132"/>
            <a:ext cx="8946541" cy="84267"/>
          </a:xfrm>
        </p:spPr>
        <p:txBody>
          <a:bodyPr>
            <a:normAutofit fontScale="25000" lnSpcReduction="20000"/>
          </a:bodyPr>
          <a:lstStyle/>
          <a:p>
            <a:endParaRPr lang="en-US" dirty="0"/>
          </a:p>
        </p:txBody>
      </p:sp>
      <p:sp>
        <p:nvSpPr>
          <p:cNvPr id="6" name="Graphic 1653"/>
          <p:cNvSpPr/>
          <p:nvPr/>
        </p:nvSpPr>
        <p:spPr>
          <a:xfrm>
            <a:off x="-795130" y="0"/>
            <a:ext cx="14073808" cy="6857999"/>
          </a:xfrm>
          <a:custGeom>
            <a:avLst/>
            <a:gdLst/>
            <a:ahLst/>
            <a:cxnLst/>
            <a:rect l="l" t="t" r="r" b="b"/>
            <a:pathLst>
              <a:path w="6082665" h="3415665">
                <a:moveTo>
                  <a:pt x="6082284" y="0"/>
                </a:moveTo>
                <a:lnTo>
                  <a:pt x="0" y="0"/>
                </a:lnTo>
                <a:lnTo>
                  <a:pt x="0" y="3415284"/>
                </a:lnTo>
                <a:lnTo>
                  <a:pt x="6082284" y="3415284"/>
                </a:lnTo>
                <a:lnTo>
                  <a:pt x="6082284" y="0"/>
                </a:lnTo>
                <a:close/>
              </a:path>
            </a:pathLst>
          </a:custGeom>
          <a:ln w="12192">
            <a:solidFill>
              <a:srgbClr val="000000"/>
            </a:solidFill>
            <a:prstDash val="solid"/>
          </a:ln>
        </p:spPr>
        <p:txBody>
          <a:bodyPr wrap="square" lIns="0" tIns="0" rIns="0" bIns="0" rtlCol="0">
            <a:noAutofit/>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 1660"/>
          <p:cNvPicPr>
            <a:picLocks noGrp="1"/>
          </p:cNvPicPr>
          <p:nvPr>
            <p:ph idx="1"/>
          </p:nvPr>
        </p:nvPicPr>
        <p:blipFill>
          <a:blip r:embed="rId2" cstate="print"/>
          <a:srcRect l="3986" t="16854" r="5104" b="-2"/>
          <a:stretch/>
        </p:blipFill>
        <p:spPr>
          <a:xfrm>
            <a:off x="3523488" y="10"/>
            <a:ext cx="8668512" cy="6857990"/>
          </a:xfrm>
          <a:prstGeom prst="rect">
            <a:avLst/>
          </a:prstGeom>
        </p:spPr>
      </p:pic>
      <p:sp>
        <p:nvSpPr>
          <p:cNvPr id="11" name="Rectangle 10">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756601"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477981" y="1122362"/>
            <a:ext cx="4023360" cy="4364037"/>
          </a:xfrm>
        </p:spPr>
        <p:txBody>
          <a:bodyPr vert="horz" lIns="91440" tIns="45720" rIns="91440" bIns="45720" rtlCol="0" anchor="b">
            <a:normAutofit/>
          </a:bodyPr>
          <a:lstStyle/>
          <a:p>
            <a:pPr marL="294005"/>
            <a:r>
              <a:rPr lang="en-US" sz="1600" b="1" dirty="0">
                <a:solidFill>
                  <a:srgbClr val="0070C0"/>
                </a:solidFill>
                <a:effectLst/>
                <a:latin typeface="Arial" panose="020B0604020202020204" pitchFamily="34" charset="0"/>
                <a:cs typeface="Arial" panose="020B0604020202020204" pitchFamily="34" charset="0"/>
              </a:rPr>
              <a:t>P5</a:t>
            </a:r>
            <a:r>
              <a:rPr lang="en-US" sz="1600" b="1" spc="-25" dirty="0">
                <a:solidFill>
                  <a:srgbClr val="0070C0"/>
                </a:solidFill>
                <a:effectLst/>
                <a:latin typeface="Arial" panose="020B0604020202020204" pitchFamily="34" charset="0"/>
                <a:cs typeface="Arial" panose="020B0604020202020204" pitchFamily="34" charset="0"/>
              </a:rPr>
              <a:t> </a:t>
            </a:r>
            <a:r>
              <a:rPr lang="en-US" sz="1600" b="1" spc="-50" dirty="0">
                <a:solidFill>
                  <a:srgbClr val="0070C0"/>
                </a:solidFill>
                <a:effectLst/>
                <a:latin typeface="Arial" panose="020B0604020202020204" pitchFamily="34" charset="0"/>
                <a:cs typeface="Arial" panose="020B0604020202020204" pitchFamily="34" charset="0"/>
              </a:rPr>
              <a:t>–</a:t>
            </a:r>
            <a:r>
              <a:rPr lang="en-US" sz="1600" b="1" spc="-50" dirty="0">
                <a:solidFill>
                  <a:srgbClr val="0070C0"/>
                </a:solidFill>
                <a:latin typeface="Arial" panose="020B0604020202020204" pitchFamily="34" charset="0"/>
                <a:cs typeface="Arial" panose="020B0604020202020204" pitchFamily="34" charset="0"/>
              </a:rPr>
              <a:t> </a:t>
            </a:r>
            <a:r>
              <a:rPr lang="en-US" sz="1600" b="1" spc="-10" dirty="0">
                <a:solidFill>
                  <a:srgbClr val="0070C0"/>
                </a:solidFill>
                <a:effectLst/>
                <a:latin typeface="Arial" panose="020B0604020202020204" pitchFamily="34" charset="0"/>
                <a:cs typeface="Arial" panose="020B0604020202020204" pitchFamily="34" charset="0"/>
              </a:rPr>
              <a:t>Incentives</a:t>
            </a:r>
            <a:br>
              <a:rPr lang="en-US" sz="1600" b="1" spc="-10" dirty="0">
                <a:solidFill>
                  <a:srgbClr val="0070C0"/>
                </a:solidFill>
                <a:effectLst/>
                <a:latin typeface="Arial" panose="020B0604020202020204" pitchFamily="34" charset="0"/>
                <a:cs typeface="Arial" panose="020B0604020202020204" pitchFamily="34" charset="0"/>
              </a:rPr>
            </a:br>
            <a:r>
              <a:rPr lang="en-US" sz="1600" dirty="0">
                <a:effectLst/>
                <a:latin typeface="Arial" panose="020B0604020202020204" pitchFamily="34" charset="0"/>
                <a:cs typeface="Arial" panose="020B0604020202020204" pitchFamily="34" charset="0"/>
              </a:rPr>
              <a:t>Implement</a:t>
            </a:r>
            <a:r>
              <a:rPr lang="en-US" sz="1600" spc="-100" dirty="0">
                <a:effectLst/>
                <a:latin typeface="Arial" panose="020B0604020202020204" pitchFamily="34" charset="0"/>
                <a:cs typeface="Arial" panose="020B0604020202020204" pitchFamily="34" charset="0"/>
              </a:rPr>
              <a:t> </a:t>
            </a:r>
            <a:r>
              <a:rPr lang="en-US" sz="1600" dirty="0">
                <a:effectLst/>
                <a:latin typeface="Arial" panose="020B0604020202020204" pitchFamily="34" charset="0"/>
                <a:cs typeface="Arial" panose="020B0604020202020204" pitchFamily="34" charset="0"/>
              </a:rPr>
              <a:t>incentives</a:t>
            </a:r>
            <a:r>
              <a:rPr lang="en-US" sz="1600" spc="-95" dirty="0">
                <a:effectLst/>
                <a:latin typeface="Arial" panose="020B0604020202020204" pitchFamily="34" charset="0"/>
                <a:cs typeface="Arial" panose="020B0604020202020204" pitchFamily="34" charset="0"/>
              </a:rPr>
              <a:t> </a:t>
            </a:r>
            <a:r>
              <a:rPr lang="en-US" sz="1600" dirty="0">
                <a:effectLst/>
                <a:latin typeface="Arial" panose="020B0604020202020204" pitchFamily="34" charset="0"/>
                <a:cs typeface="Arial" panose="020B0604020202020204" pitchFamily="34" charset="0"/>
              </a:rPr>
              <a:t>that motivate desired conduct and recognize those who contribute to positive outcomes to reinforce desired conduct.</a:t>
            </a:r>
            <a:br>
              <a:rPr lang="en-US" sz="1600" dirty="0">
                <a:effectLst/>
                <a:latin typeface="Arial" panose="020B0604020202020204" pitchFamily="34" charset="0"/>
                <a:cs typeface="Arial" panose="020B0604020202020204" pitchFamily="34" charset="0"/>
              </a:rPr>
            </a:br>
            <a:br>
              <a:rPr lang="en-US" sz="1600" dirty="0">
                <a:effectLst/>
                <a:latin typeface="Arial" panose="020B0604020202020204" pitchFamily="34" charset="0"/>
                <a:cs typeface="Arial" panose="020B0604020202020204" pitchFamily="34" charset="0"/>
              </a:rPr>
            </a:br>
            <a:r>
              <a:rPr lang="en-US" sz="1600" b="1" dirty="0">
                <a:effectLst/>
                <a:latin typeface="Arial" panose="020B0604020202020204" pitchFamily="34" charset="0"/>
                <a:cs typeface="Arial" panose="020B0604020202020204" pitchFamily="34" charset="0"/>
              </a:rPr>
              <a:t>P5:</a:t>
            </a:r>
            <a:r>
              <a:rPr lang="en-US" sz="1600" b="1" spc="-15" dirty="0">
                <a:effectLst/>
                <a:latin typeface="Arial" panose="020B0604020202020204" pitchFamily="34" charset="0"/>
                <a:cs typeface="Arial" panose="020B0604020202020204" pitchFamily="34" charset="0"/>
              </a:rPr>
              <a:t> </a:t>
            </a:r>
            <a:r>
              <a:rPr lang="en-US" sz="1600" b="1" dirty="0">
                <a:effectLst/>
                <a:latin typeface="Arial" panose="020B0604020202020204" pitchFamily="34" charset="0"/>
                <a:cs typeface="Arial" panose="020B0604020202020204" pitchFamily="34" charset="0"/>
              </a:rPr>
              <a:t>Key</a:t>
            </a:r>
            <a:r>
              <a:rPr lang="en-US" sz="1600" b="1" spc="-15" dirty="0">
                <a:effectLst/>
                <a:latin typeface="Arial" panose="020B0604020202020204" pitchFamily="34" charset="0"/>
                <a:cs typeface="Arial" panose="020B0604020202020204" pitchFamily="34" charset="0"/>
              </a:rPr>
              <a:t> </a:t>
            </a:r>
            <a:r>
              <a:rPr lang="en-US" sz="1600" b="1" dirty="0">
                <a:effectLst/>
                <a:latin typeface="Arial" panose="020B0604020202020204" pitchFamily="34" charset="0"/>
                <a:cs typeface="Arial" panose="020B0604020202020204" pitchFamily="34" charset="0"/>
              </a:rPr>
              <a:t>Actions</a:t>
            </a:r>
            <a:r>
              <a:rPr lang="en-US" sz="1600" b="1" spc="15" dirty="0">
                <a:effectLst/>
                <a:latin typeface="Arial" panose="020B0604020202020204" pitchFamily="34" charset="0"/>
                <a:cs typeface="Arial" panose="020B0604020202020204" pitchFamily="34" charset="0"/>
              </a:rPr>
              <a:t> </a:t>
            </a:r>
            <a:r>
              <a:rPr lang="en-US" sz="1600" b="1" dirty="0">
                <a:effectLst/>
                <a:latin typeface="Arial" panose="020B0604020202020204" pitchFamily="34" charset="0"/>
                <a:cs typeface="Arial" panose="020B0604020202020204" pitchFamily="34" charset="0"/>
              </a:rPr>
              <a:t>&amp;</a:t>
            </a:r>
            <a:r>
              <a:rPr lang="en-US" sz="1600" b="1" spc="-40" dirty="0">
                <a:effectLst/>
                <a:latin typeface="Arial" panose="020B0604020202020204" pitchFamily="34" charset="0"/>
                <a:cs typeface="Arial" panose="020B0604020202020204" pitchFamily="34" charset="0"/>
              </a:rPr>
              <a:t> </a:t>
            </a:r>
            <a:r>
              <a:rPr lang="en-US" sz="1600" b="1" spc="-10" dirty="0">
                <a:effectLst/>
                <a:latin typeface="Arial" panose="020B0604020202020204" pitchFamily="34" charset="0"/>
                <a:cs typeface="Arial" panose="020B0604020202020204" pitchFamily="34" charset="0"/>
              </a:rPr>
              <a:t>Controls</a:t>
            </a:r>
            <a:br>
              <a:rPr lang="en-US" sz="1600" b="1" spc="-10" dirty="0">
                <a:effectLst/>
                <a:latin typeface="Arial" panose="020B0604020202020204" pitchFamily="34" charset="0"/>
                <a:cs typeface="Arial" panose="020B0604020202020204" pitchFamily="34" charset="0"/>
              </a:rPr>
            </a:br>
            <a:br>
              <a:rPr lang="en-US" sz="1600" b="1" spc="-10" dirty="0">
                <a:effectLst/>
                <a:latin typeface="Arial" panose="020B0604020202020204" pitchFamily="34" charset="0"/>
                <a:cs typeface="Arial" panose="020B0604020202020204" pitchFamily="34" charset="0"/>
              </a:rPr>
            </a:br>
            <a:r>
              <a:rPr lang="en-US" sz="1600" b="1" spc="-10" dirty="0">
                <a:effectLst/>
                <a:latin typeface="Arial" panose="020B0604020202020204" pitchFamily="34" charset="0"/>
                <a:cs typeface="Arial" panose="020B0604020202020204" pitchFamily="34" charset="0"/>
              </a:rPr>
              <a:t> </a:t>
            </a:r>
            <a:r>
              <a:rPr lang="en-US" sz="1600" dirty="0">
                <a:latin typeface="Arial" panose="020B0604020202020204" pitchFamily="34" charset="0"/>
                <a:cs typeface="Arial" panose="020B0604020202020204" pitchFamily="34" charset="0"/>
              </a:rPr>
              <a:t>• Define desired conduct</a:t>
            </a:r>
            <a:br>
              <a:rPr lang="en-US" sz="1600" dirty="0">
                <a:latin typeface="Arial" panose="020B0604020202020204" pitchFamily="34" charset="0"/>
                <a:cs typeface="Arial" panose="020B0604020202020204" pitchFamily="34" charset="0"/>
              </a:rPr>
            </a:br>
            <a:br>
              <a:rPr lang="en-US" sz="1600" dirty="0">
                <a:latin typeface="Arial" panose="020B0604020202020204" pitchFamily="34" charset="0"/>
                <a:cs typeface="Arial" panose="020B0604020202020204" pitchFamily="34" charset="0"/>
              </a:rPr>
            </a:br>
            <a:r>
              <a:rPr lang="en-US" sz="1600" dirty="0">
                <a:latin typeface="Arial" panose="020B0604020202020204" pitchFamily="34" charset="0"/>
                <a:cs typeface="Arial" panose="020B0604020202020204" pitchFamily="34" charset="0"/>
              </a:rPr>
              <a:t> • Hire and promote based on conduct expectations</a:t>
            </a:r>
            <a:br>
              <a:rPr lang="en-US" sz="1600" dirty="0">
                <a:latin typeface="Arial" panose="020B0604020202020204" pitchFamily="34" charset="0"/>
                <a:cs typeface="Arial" panose="020B0604020202020204" pitchFamily="34" charset="0"/>
              </a:rPr>
            </a:br>
            <a:br>
              <a:rPr lang="en-US" sz="1600" dirty="0">
                <a:latin typeface="Arial" panose="020B0604020202020204" pitchFamily="34" charset="0"/>
                <a:cs typeface="Arial" panose="020B0604020202020204" pitchFamily="34" charset="0"/>
              </a:rPr>
            </a:br>
            <a:r>
              <a:rPr lang="en-US" sz="1600" dirty="0">
                <a:latin typeface="Arial" panose="020B0604020202020204" pitchFamily="34" charset="0"/>
                <a:cs typeface="Arial" panose="020B0604020202020204" pitchFamily="34" charset="0"/>
              </a:rPr>
              <a:t> • Develop and implement compensation, reward, and recognition programs</a:t>
            </a:r>
            <a:br>
              <a:rPr lang="en-US" sz="1600" dirty="0">
                <a:effectLst/>
                <a:latin typeface="Arial" panose="020B0604020202020204" pitchFamily="34" charset="0"/>
                <a:cs typeface="Arial" panose="020B0604020202020204" pitchFamily="34" charset="0"/>
              </a:rPr>
            </a:br>
            <a:br>
              <a:rPr lang="en-US" sz="1200" dirty="0">
                <a:effectLst/>
              </a:rPr>
            </a:br>
            <a:br>
              <a:rPr lang="en-US" sz="1200" b="1" dirty="0">
                <a:effectLst/>
              </a:rPr>
            </a:br>
            <a:endParaRPr lang="en-US" sz="1200" dirty="0"/>
          </a:p>
        </p:txBody>
      </p:sp>
      <p:sp>
        <p:nvSpPr>
          <p:cNvPr id="13" name="Rectangle 12">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5" name="Rectangle 14">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79" y="1243013"/>
            <a:ext cx="10676965" cy="4371974"/>
          </a:xfrm>
        </p:spPr>
        <p:txBody>
          <a:bodyPr>
            <a:normAutofit/>
          </a:bodyPr>
          <a:lstStyle/>
          <a:p>
            <a:pPr marL="342900" marR="12700" lvl="0" indent="-342900" rtl="0">
              <a:spcAft>
                <a:spcPts val="0"/>
              </a:spcAft>
              <a:buSzPts val="1400"/>
              <a:buFont typeface="Arial" panose="020B0604020202020204" pitchFamily="34" charset="0"/>
              <a:buChar char="•"/>
              <a:tabLst>
                <a:tab pos="180975" algn="l"/>
              </a:tabLst>
            </a:pPr>
            <a:r>
              <a:rPr lang="en-US" sz="2000" b="1" dirty="0">
                <a:solidFill>
                  <a:schemeClr val="tx2"/>
                </a:solidFill>
              </a:rPr>
              <a:t>P5: Design &amp; Implementation Considerations</a:t>
            </a:r>
            <a:br>
              <a:rPr lang="en-US" sz="2000" b="1" dirty="0">
                <a:solidFill>
                  <a:schemeClr val="tx2"/>
                </a:solidFill>
              </a:rPr>
            </a:br>
            <a:br>
              <a:rPr lang="en-US" sz="2000" b="1" dirty="0">
                <a:solidFill>
                  <a:schemeClr val="tx2"/>
                </a:solidFill>
              </a:rPr>
            </a:br>
            <a:r>
              <a:rPr lang="en-US" sz="2000" dirty="0">
                <a:solidFill>
                  <a:schemeClr val="tx2"/>
                </a:solidFill>
              </a:rPr>
              <a:t>• </a:t>
            </a:r>
            <a:r>
              <a:rPr lang="en-US" sz="2000" spc="0" dirty="0">
                <a:solidFill>
                  <a:schemeClr val="tx2"/>
                </a:solidFill>
                <a:effectLst/>
                <a:ea typeface="Arial" panose="020B0604020202020204" pitchFamily="34" charset="0"/>
              </a:rPr>
              <a:t>Use</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a</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full</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range</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of</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incentives</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including</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the</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way</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that</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employees</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are hired, compensated, recognized, educated, and promoted</a:t>
            </a:r>
            <a:br>
              <a:rPr lang="en-US" sz="2000" spc="0" dirty="0">
                <a:solidFill>
                  <a:schemeClr val="tx2"/>
                </a:solidFill>
                <a:effectLst/>
                <a:ea typeface="Arial" panose="020B0604020202020204" pitchFamily="34" charset="0"/>
              </a:rPr>
            </a:br>
            <a:r>
              <a:rPr lang="en-US" sz="2000" dirty="0">
                <a:solidFill>
                  <a:schemeClr val="tx2"/>
                </a:solidFill>
              </a:rPr>
              <a:t>• </a:t>
            </a:r>
            <a:r>
              <a:rPr lang="en-US" sz="2000" spc="0" dirty="0">
                <a:solidFill>
                  <a:schemeClr val="tx2"/>
                </a:solidFill>
                <a:effectLst/>
                <a:ea typeface="Arial" panose="020B0604020202020204" pitchFamily="34" charset="0"/>
              </a:rPr>
              <a:t>Incentives</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should balance</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encouraging	</a:t>
            </a:r>
            <a:r>
              <a:rPr lang="en-US" sz="2000" spc="-10" dirty="0">
                <a:solidFill>
                  <a:schemeClr val="tx2"/>
                </a:solidFill>
                <a:effectLst/>
                <a:ea typeface="Arial" panose="020B0604020202020204" pitchFamily="34" charset="0"/>
              </a:rPr>
              <a:t>desired</a:t>
            </a:r>
            <a:r>
              <a:rPr lang="en-US" sz="2000" dirty="0">
                <a:solidFill>
                  <a:schemeClr val="tx2"/>
                </a:solidFill>
                <a:ea typeface="Arial" panose="020B0604020202020204" pitchFamily="34" charset="0"/>
              </a:rPr>
              <a:t> </a:t>
            </a:r>
            <a:r>
              <a:rPr lang="en-US" sz="2000" spc="-20" dirty="0">
                <a:solidFill>
                  <a:schemeClr val="tx2"/>
                </a:solidFill>
                <a:effectLst/>
                <a:ea typeface="Arial" panose="020B0604020202020204" pitchFamily="34" charset="0"/>
              </a:rPr>
              <a:t>and</a:t>
            </a:r>
            <a:r>
              <a:rPr lang="en-US" sz="2000" dirty="0">
                <a:solidFill>
                  <a:schemeClr val="tx2"/>
                </a:solidFill>
                <a:ea typeface="Arial" panose="020B0604020202020204" pitchFamily="34" charset="0"/>
              </a:rPr>
              <a:t> </a:t>
            </a:r>
            <a:r>
              <a:rPr lang="en-US" sz="2000" spc="-10" dirty="0">
                <a:solidFill>
                  <a:schemeClr val="tx2"/>
                </a:solidFill>
                <a:effectLst/>
                <a:ea typeface="Arial" panose="020B0604020202020204" pitchFamily="34" charset="0"/>
              </a:rPr>
              <a:t>discouraging </a:t>
            </a:r>
            <a:r>
              <a:rPr lang="en-US" sz="2000" spc="0" dirty="0">
                <a:solidFill>
                  <a:schemeClr val="tx2"/>
                </a:solidFill>
                <a:effectLst/>
                <a:ea typeface="Arial" panose="020B0604020202020204" pitchFamily="34" charset="0"/>
              </a:rPr>
              <a:t>undesired conduct</a:t>
            </a:r>
            <a:br>
              <a:rPr lang="en-US" sz="2000" spc="0" dirty="0">
                <a:solidFill>
                  <a:schemeClr val="tx2"/>
                </a:solidFill>
                <a:effectLst/>
                <a:ea typeface="Arial" panose="020B0604020202020204" pitchFamily="34" charset="0"/>
              </a:rPr>
            </a:br>
            <a:r>
              <a:rPr lang="en-US" sz="2000" dirty="0">
                <a:solidFill>
                  <a:schemeClr val="tx2"/>
                </a:solidFill>
              </a:rPr>
              <a:t>• </a:t>
            </a:r>
            <a:r>
              <a:rPr lang="en-US" sz="2000" spc="0" dirty="0">
                <a:solidFill>
                  <a:schemeClr val="tx2"/>
                </a:solidFill>
                <a:effectLst/>
                <a:ea typeface="Arial" panose="020B0604020202020204" pitchFamily="34" charset="0"/>
              </a:rPr>
              <a:t>Failing</a:t>
            </a:r>
            <a:r>
              <a:rPr lang="en-US" sz="2000" spc="-5"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to</a:t>
            </a:r>
            <a:r>
              <a:rPr lang="en-US" sz="2000" spc="-15"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be</a:t>
            </a:r>
            <a:r>
              <a:rPr lang="en-US" sz="2000" spc="-15"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consistent</a:t>
            </a:r>
            <a:r>
              <a:rPr lang="en-US" sz="2000" spc="-3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leads</a:t>
            </a:r>
            <a:r>
              <a:rPr lang="en-US" sz="2000" spc="-1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to</a:t>
            </a:r>
            <a:r>
              <a:rPr lang="en-US" sz="2000" spc="-3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employee</a:t>
            </a:r>
            <a:r>
              <a:rPr lang="en-US" sz="2000" spc="30" dirty="0">
                <a:solidFill>
                  <a:schemeClr val="tx2"/>
                </a:solidFill>
                <a:effectLst/>
                <a:ea typeface="Arial" panose="020B0604020202020204" pitchFamily="34" charset="0"/>
              </a:rPr>
              <a:t> </a:t>
            </a:r>
            <a:r>
              <a:rPr lang="en-US" sz="2000" spc="-10" dirty="0">
                <a:solidFill>
                  <a:schemeClr val="tx2"/>
                </a:solidFill>
                <a:effectLst/>
                <a:ea typeface="Arial" panose="020B0604020202020204" pitchFamily="34" charset="0"/>
              </a:rPr>
              <a:t>distrust</a:t>
            </a:r>
            <a:br>
              <a:rPr lang="en-US" sz="2000" spc="0" dirty="0">
                <a:solidFill>
                  <a:schemeClr val="tx2"/>
                </a:solidFill>
                <a:effectLst/>
                <a:ea typeface="Arial" panose="020B0604020202020204" pitchFamily="34" charset="0"/>
              </a:rPr>
            </a:br>
            <a:r>
              <a:rPr lang="en-US" sz="2000" dirty="0">
                <a:solidFill>
                  <a:schemeClr val="tx2"/>
                </a:solidFill>
              </a:rPr>
              <a:t>• </a:t>
            </a:r>
            <a:r>
              <a:rPr lang="en-US" sz="2000" spc="0" dirty="0">
                <a:solidFill>
                  <a:schemeClr val="tx2"/>
                </a:solidFill>
                <a:effectLst/>
                <a:ea typeface="Arial" panose="020B0604020202020204" pitchFamily="34" charset="0"/>
              </a:rPr>
              <a:t>Not all incentives</a:t>
            </a:r>
            <a:r>
              <a:rPr lang="en-US" sz="2000" spc="200" dirty="0">
                <a:solidFill>
                  <a:schemeClr val="tx2"/>
                </a:solidFill>
                <a:effectLst/>
                <a:ea typeface="Arial" panose="020B0604020202020204" pitchFamily="34" charset="0"/>
              </a:rPr>
              <a:t> </a:t>
            </a:r>
            <a:r>
              <a:rPr lang="en-US" sz="2000" spc="0" dirty="0">
                <a:solidFill>
                  <a:schemeClr val="tx2"/>
                </a:solidFill>
                <a:effectLst/>
                <a:ea typeface="Arial" panose="020B0604020202020204" pitchFamily="34" charset="0"/>
              </a:rPr>
              <a:t>related to performance can encourage undesirable </a:t>
            </a:r>
            <a:r>
              <a:rPr lang="en-US" sz="2000" spc="-10" dirty="0">
                <a:solidFill>
                  <a:schemeClr val="tx2"/>
                </a:solidFill>
                <a:effectLst/>
                <a:ea typeface="Arial" panose="020B0604020202020204" pitchFamily="34" charset="0"/>
              </a:rPr>
              <a:t>conduct</a:t>
            </a:r>
            <a:br>
              <a:rPr lang="en-US" sz="2000" spc="0" dirty="0">
                <a:solidFill>
                  <a:schemeClr val="tx2"/>
                </a:solidFill>
                <a:effectLst/>
                <a:ea typeface="Arial" panose="020B0604020202020204" pitchFamily="34" charset="0"/>
              </a:rPr>
            </a:br>
            <a:r>
              <a:rPr lang="en-US" sz="2000" dirty="0">
                <a:solidFill>
                  <a:schemeClr val="tx2"/>
                </a:solidFill>
              </a:rPr>
              <a:t>• </a:t>
            </a:r>
            <a:r>
              <a:rPr lang="en-US" sz="2000" spc="0" dirty="0">
                <a:solidFill>
                  <a:schemeClr val="tx2"/>
                </a:solidFill>
                <a:effectLst/>
                <a:ea typeface="Arial" panose="020B0604020202020204" pitchFamily="34" charset="0"/>
              </a:rPr>
              <a:t>Design simple and transparent compensation, reward, and recognition programs consistent with the objectives, mission, vision, and values</a:t>
            </a:r>
            <a:br>
              <a:rPr lang="en-US" sz="2000" spc="0" dirty="0">
                <a:solidFill>
                  <a:schemeClr val="tx2"/>
                </a:solidFill>
                <a:effectLst/>
                <a:latin typeface="Arial" panose="020B0604020202020204" pitchFamily="34" charset="0"/>
                <a:ea typeface="Arial" panose="020B0604020202020204" pitchFamily="34" charset="0"/>
              </a:rPr>
            </a:br>
            <a:r>
              <a:rPr lang="en-US" sz="2000" dirty="0">
                <a:solidFill>
                  <a:schemeClr val="tx2"/>
                </a:solidFill>
              </a:rPr>
              <a:t>•  Consider enforcement actions and regulatory compliance requirements when designing programs that can encourage employees to notify organizations directly instead of turning directly to regulators.</a:t>
            </a:r>
            <a:br>
              <a:rPr lang="en-US" sz="2000" dirty="0">
                <a:solidFill>
                  <a:schemeClr val="tx2"/>
                </a:solidFill>
              </a:rPr>
            </a:br>
            <a:r>
              <a:rPr lang="en-US" sz="2000" dirty="0">
                <a:solidFill>
                  <a:schemeClr val="tx2"/>
                </a:solidFill>
              </a:rPr>
              <a:t>• Design initial hiring criteria that reflect the values of the organization. </a:t>
            </a:r>
            <a:br>
              <a:rPr lang="en-US" sz="2000" dirty="0">
                <a:solidFill>
                  <a:schemeClr val="tx2"/>
                </a:solidFill>
              </a:rPr>
            </a:br>
            <a:r>
              <a:rPr lang="en-US" sz="2000" dirty="0">
                <a:solidFill>
                  <a:schemeClr val="tx2"/>
                </a:solidFill>
              </a:rPr>
              <a:t>• Recognition should occur as close to the desired</a:t>
            </a:r>
            <a:endParaRPr lang="en-US" sz="2000" b="1" dirty="0">
              <a:solidFill>
                <a:schemeClr val="tx2"/>
              </a:solidFill>
            </a:endParaRPr>
          </a:p>
        </p:txBody>
      </p:sp>
      <p:sp>
        <p:nvSpPr>
          <p:cNvPr id="3" name="Content Placeholder 2"/>
          <p:cNvSpPr>
            <a:spLocks noGrp="1"/>
          </p:cNvSpPr>
          <p:nvPr>
            <p:ph idx="1"/>
          </p:nvPr>
        </p:nvSpPr>
        <p:spPr>
          <a:xfrm>
            <a:off x="12067391" y="804672"/>
            <a:ext cx="45719" cy="5230368"/>
          </a:xfrm>
        </p:spPr>
        <p:txBody>
          <a:bodyPr anchor="ctr">
            <a:normAutofit/>
          </a:bodyPr>
          <a:lstStyle/>
          <a:p>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Rectangle 23">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26" name="Group 25">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27" name="Freeform: Shape 26">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2400" b="1" dirty="0">
                <a:solidFill>
                  <a:schemeClr val="tx2"/>
                </a:solidFill>
              </a:rPr>
              <a:t>P5: Different Recognition Methods</a:t>
            </a:r>
            <a:br>
              <a:rPr lang="en-US" sz="2400" b="1" dirty="0">
                <a:solidFill>
                  <a:schemeClr val="tx2"/>
                </a:solidFill>
              </a:rPr>
            </a:br>
            <a:r>
              <a:rPr lang="en-US" sz="2400" dirty="0">
                <a:solidFill>
                  <a:schemeClr val="tx2"/>
                </a:solidFill>
              </a:rPr>
              <a:t>• Economic incentives</a:t>
            </a:r>
            <a:br>
              <a:rPr lang="en-US" sz="2400" dirty="0">
                <a:solidFill>
                  <a:schemeClr val="tx2"/>
                </a:solidFill>
              </a:rPr>
            </a:br>
            <a:r>
              <a:rPr lang="en-US" sz="2400" dirty="0">
                <a:solidFill>
                  <a:schemeClr val="tx2"/>
                </a:solidFill>
              </a:rPr>
              <a:t>• Symbols of prestige </a:t>
            </a:r>
            <a:br>
              <a:rPr lang="en-US" sz="2400" dirty="0">
                <a:solidFill>
                  <a:schemeClr val="tx2"/>
                </a:solidFill>
              </a:rPr>
            </a:br>
            <a:r>
              <a:rPr lang="en-US" sz="2400" dirty="0">
                <a:solidFill>
                  <a:schemeClr val="tx2"/>
                </a:solidFill>
              </a:rPr>
              <a:t>• Status </a:t>
            </a:r>
            <a:br>
              <a:rPr lang="en-US" sz="2400" dirty="0">
                <a:solidFill>
                  <a:schemeClr val="tx2"/>
                </a:solidFill>
              </a:rPr>
            </a:br>
            <a:r>
              <a:rPr lang="en-US" sz="2400" dirty="0">
                <a:solidFill>
                  <a:schemeClr val="tx2"/>
                </a:solidFill>
              </a:rPr>
              <a:t>• Workplace freedoms </a:t>
            </a:r>
            <a:br>
              <a:rPr lang="en-US" sz="2400" dirty="0">
                <a:solidFill>
                  <a:schemeClr val="tx2"/>
                </a:solidFill>
              </a:rPr>
            </a:br>
            <a:r>
              <a:rPr lang="en-US" sz="2400" dirty="0">
                <a:solidFill>
                  <a:schemeClr val="tx2"/>
                </a:solidFill>
              </a:rPr>
              <a:t>• Opportunities for advancement</a:t>
            </a:r>
            <a:br>
              <a:rPr lang="en-US" sz="2400" dirty="0">
                <a:solidFill>
                  <a:schemeClr val="tx2"/>
                </a:solidFill>
              </a:rPr>
            </a:br>
            <a:br>
              <a:rPr lang="en-US" sz="2400" dirty="0">
                <a:solidFill>
                  <a:schemeClr val="tx2"/>
                </a:solidFill>
              </a:rPr>
            </a:br>
            <a:endParaRPr lang="en-US" sz="2400" b="1"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D1942232-83D0-49E2-AF9B-1F97E3C1EF8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9E70D72-6E23-4015-A4A6-85C120C191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179576" y="1163848"/>
            <a:ext cx="9829800" cy="1325880"/>
          </a:xfrm>
        </p:spPr>
        <p:txBody>
          <a:bodyPr anchor="b">
            <a:normAutofit/>
          </a:bodyPr>
          <a:lstStyle/>
          <a:p>
            <a:r>
              <a:rPr lang="en-US" sz="2000" b="1" dirty="0">
                <a:solidFill>
                  <a:srgbClr val="0070C0"/>
                </a:solidFill>
                <a:latin typeface="Arial" panose="020B0604020202020204" pitchFamily="34" charset="0"/>
                <a:cs typeface="Arial" panose="020B0604020202020204" pitchFamily="34" charset="0"/>
              </a:rPr>
              <a:t>P6 Notifications: </a:t>
            </a:r>
            <a:br>
              <a:rPr lang="en-US" sz="2000" b="1"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Provide multiple pathways to report progress toward objectives, and the actual or potential occurrence of undesirable and desirable conduct, conditions, and events.</a:t>
            </a:r>
            <a:endParaRPr lang="en-US" sz="2000" b="1" dirty="0">
              <a:solidFill>
                <a:schemeClr val="tx2"/>
              </a:solidFill>
              <a:latin typeface="Arial" panose="020B0604020202020204" pitchFamily="34" charset="0"/>
              <a:cs typeface="Arial" panose="020B0604020202020204" pitchFamily="34" charset="0"/>
            </a:endParaRPr>
          </a:p>
        </p:txBody>
      </p:sp>
      <p:grpSp>
        <p:nvGrpSpPr>
          <p:cNvPr id="14" name="Group 13">
            <a:extLst>
              <a:ext uri="{FF2B5EF4-FFF2-40B4-BE49-F238E27FC236}">
                <a16:creationId xmlns:a16="http://schemas.microsoft.com/office/drawing/2014/main" id="{C28A977F-B603-4D81-B0FC-C8DE048A793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 y="-1"/>
            <a:ext cx="3362070" cy="2522848"/>
            <a:chOff x="-305" y="-1"/>
            <a:chExt cx="3832880" cy="2876136"/>
          </a:xfrm>
        </p:grpSpPr>
        <p:sp>
          <p:nvSpPr>
            <p:cNvPr id="15" name="Freeform: Shape 14">
              <a:extLst>
                <a:ext uri="{FF2B5EF4-FFF2-40B4-BE49-F238E27FC236}">
                  <a16:creationId xmlns:a16="http://schemas.microsoft.com/office/drawing/2014/main" id="{0183CE8C-E039-4B2F-A36E-5FD5CD5DE19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3EB77281-FAB4-40D0-B3F3-264EC4AB20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815E59F3-75FC-494F-8737-5F00A4964FE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43ADDCFA-B066-4D79-AB71-062E66E58FE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Content Placeholder 2"/>
          <p:cNvSpPr>
            <a:spLocks noGrp="1"/>
          </p:cNvSpPr>
          <p:nvPr>
            <p:ph idx="1"/>
          </p:nvPr>
        </p:nvSpPr>
        <p:spPr>
          <a:xfrm>
            <a:off x="6354871" y="2827419"/>
            <a:ext cx="5029200" cy="3227626"/>
          </a:xfrm>
        </p:spPr>
        <p:txBody>
          <a:bodyPr anchor="ctr">
            <a:normAutofit/>
          </a:bodyPr>
          <a:lstStyle/>
          <a:p>
            <a:pPr marL="0" indent="0">
              <a:buNone/>
            </a:pPr>
            <a:r>
              <a:rPr lang="en-US" sz="1800" b="1" dirty="0">
                <a:solidFill>
                  <a:srgbClr val="00B0F0"/>
                </a:solidFill>
              </a:rPr>
              <a:t>P6: Notification vs. Inquiry</a:t>
            </a:r>
          </a:p>
          <a:p>
            <a:pPr marL="0" indent="0">
              <a:buNone/>
            </a:pPr>
            <a:r>
              <a:rPr lang="en-US" sz="1800" dirty="0">
                <a:solidFill>
                  <a:schemeClr val="tx2"/>
                </a:solidFill>
              </a:rPr>
              <a:t>• Notification - provide multiple pathways to report progress toward objectives and the actual or potential occurrence of undesirable and desirable conduct, conditions, and events. </a:t>
            </a:r>
          </a:p>
          <a:p>
            <a:pPr marL="0" indent="0">
              <a:buNone/>
            </a:pPr>
            <a:r>
              <a:rPr lang="en-US" sz="1800" dirty="0">
                <a:solidFill>
                  <a:schemeClr val="tx2"/>
                </a:solidFill>
              </a:rPr>
              <a:t>• Inquiry - periodically analyze </a:t>
            </a:r>
            <a:r>
              <a:rPr lang="en-US" sz="1800" spc="0" dirty="0">
                <a:solidFill>
                  <a:schemeClr val="tx2"/>
                </a:solidFill>
                <a:effectLst/>
                <a:ea typeface="Arial" panose="020B0604020202020204" pitchFamily="34" charset="0"/>
              </a:rPr>
              <a:t>and seek input about progress toward objectives and the existence of undesirable conduct, conditions, and events.</a:t>
            </a:r>
          </a:p>
          <a:p>
            <a:pPr marL="0" indent="0">
              <a:buNone/>
            </a:pPr>
            <a:endParaRPr lang="en-US" sz="1800" spc="0" dirty="0">
              <a:solidFill>
                <a:schemeClr val="tx2"/>
              </a:solidFill>
              <a:effectLst/>
              <a:ea typeface="Arial" panose="020B0604020202020204" pitchFamily="34" charset="0"/>
            </a:endParaRPr>
          </a:p>
          <a:p>
            <a:pPr marL="0" indent="0">
              <a:buNone/>
            </a:pPr>
            <a:endParaRPr lang="en-US" sz="1800" b="1" dirty="0">
              <a:solidFill>
                <a:schemeClr val="tx2"/>
              </a:solidFill>
            </a:endParaRPr>
          </a:p>
        </p:txBody>
      </p:sp>
      <p:grpSp>
        <p:nvGrpSpPr>
          <p:cNvPr id="20" name="Group 19">
            <a:extLst>
              <a:ext uri="{FF2B5EF4-FFF2-40B4-BE49-F238E27FC236}">
                <a16:creationId xmlns:a16="http://schemas.microsoft.com/office/drawing/2014/main" id="{C78D9229-E61D-4FEE-8321-2F8B64A8CAD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5400000" flipH="1">
            <a:off x="10186037" y="4852038"/>
            <a:ext cx="2151670" cy="1860256"/>
            <a:chOff x="-305" y="-4155"/>
            <a:chExt cx="2514948" cy="2174333"/>
          </a:xfrm>
        </p:grpSpPr>
        <p:sp>
          <p:nvSpPr>
            <p:cNvPr id="21" name="Freeform: Shape 20">
              <a:extLst>
                <a:ext uri="{FF2B5EF4-FFF2-40B4-BE49-F238E27FC236}">
                  <a16:creationId xmlns:a16="http://schemas.microsoft.com/office/drawing/2014/main" id="{1FDD3CCB-26A3-4D79-AEB6-7A60CF980DC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9AC4470-5113-4709-B29F-CDB937F2545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3E0D146C-9DAB-421E-AE88-5F854BF3F7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24" name="Freeform: Shape 23">
              <a:extLst>
                <a:ext uri="{FF2B5EF4-FFF2-40B4-BE49-F238E27FC236}">
                  <a16:creationId xmlns:a16="http://schemas.microsoft.com/office/drawing/2014/main" id="{12EB32A5-4408-4F6C-84B2-F9A908237A6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aphicFrame>
        <p:nvGraphicFramePr>
          <p:cNvPr id="5" name="Table 5">
            <a:extLst>
              <a:ext uri="{FF2B5EF4-FFF2-40B4-BE49-F238E27FC236}">
                <a16:creationId xmlns:a16="http://schemas.microsoft.com/office/drawing/2014/main" id="{448FF241-9B11-4EDE-92BA-1024331D2835}"/>
              </a:ext>
            </a:extLst>
          </p:cNvPr>
          <p:cNvGraphicFramePr>
            <a:graphicFrameLocks noGrp="1"/>
          </p:cNvGraphicFramePr>
          <p:nvPr>
            <p:extLst>
              <p:ext uri="{D42A27DB-BD31-4B8C-83A1-F6EECF244321}">
                <p14:modId xmlns:p14="http://schemas.microsoft.com/office/powerpoint/2010/main" val="2325326752"/>
              </p:ext>
            </p:extLst>
          </p:nvPr>
        </p:nvGraphicFramePr>
        <p:xfrm>
          <a:off x="804671" y="3295396"/>
          <a:ext cx="4954694" cy="2301966"/>
        </p:xfrm>
        <a:graphic>
          <a:graphicData uri="http://schemas.openxmlformats.org/drawingml/2006/table">
            <a:tbl>
              <a:tblPr firstRow="1" bandRow="1">
                <a:noFill/>
                <a:tableStyleId>{7DF18680-E054-41AD-8BC1-D1AEF772440D}</a:tableStyleId>
              </a:tblPr>
              <a:tblGrid>
                <a:gridCol w="2527583">
                  <a:extLst>
                    <a:ext uri="{9D8B030D-6E8A-4147-A177-3AD203B41FA5}">
                      <a16:colId xmlns:a16="http://schemas.microsoft.com/office/drawing/2014/main" val="1902815773"/>
                    </a:ext>
                  </a:extLst>
                </a:gridCol>
                <a:gridCol w="2427111">
                  <a:extLst>
                    <a:ext uri="{9D8B030D-6E8A-4147-A177-3AD203B41FA5}">
                      <a16:colId xmlns:a16="http://schemas.microsoft.com/office/drawing/2014/main" val="3021025438"/>
                    </a:ext>
                  </a:extLst>
                </a:gridCol>
              </a:tblGrid>
              <a:tr h="960738">
                <a:tc>
                  <a:txBody>
                    <a:bodyPr/>
                    <a:lstStyle/>
                    <a:p>
                      <a:pPr algn="ctr"/>
                      <a:r>
                        <a:rPr lang="en-US" sz="2500" b="1" cap="none" spc="30">
                          <a:solidFill>
                            <a:schemeClr val="tx1"/>
                          </a:solidFill>
                        </a:rPr>
                        <a:t>P6 Notification</a:t>
                      </a:r>
                    </a:p>
                    <a:p>
                      <a:pPr algn="ctr"/>
                      <a:r>
                        <a:rPr lang="en-US" sz="2500" b="1" cap="none" spc="30">
                          <a:solidFill>
                            <a:schemeClr val="tx1"/>
                          </a:solidFill>
                        </a:rPr>
                        <a:t> “Push”</a:t>
                      </a:r>
                    </a:p>
                  </a:txBody>
                  <a:tcPr marL="0" marR="14268" marT="71342" marB="71342" anchor="ctr">
                    <a:lnL w="12700" cmpd="sng">
                      <a:noFill/>
                    </a:lnL>
                    <a:lnR w="12700" cmpd="sng">
                      <a:noFill/>
                    </a:lnR>
                    <a:lnT w="19050" cap="flat" cmpd="sng" algn="ctr">
                      <a:solidFill>
                        <a:schemeClr val="accent1"/>
                      </a:solidFill>
                      <a:prstDash val="solid"/>
                    </a:lnT>
                    <a:lnB w="38100" cmpd="sng">
                      <a:noFill/>
                    </a:lnB>
                    <a:noFill/>
                  </a:tcPr>
                </a:tc>
                <a:tc>
                  <a:txBody>
                    <a:bodyPr/>
                    <a:lstStyle/>
                    <a:p>
                      <a:pPr algn="ctr"/>
                      <a:r>
                        <a:rPr lang="en-US" sz="2500" b="1" cap="none" spc="30" dirty="0">
                          <a:solidFill>
                            <a:schemeClr val="tx1"/>
                          </a:solidFill>
                        </a:rPr>
                        <a:t>P7 Inquiry</a:t>
                      </a:r>
                    </a:p>
                    <a:p>
                      <a:pPr algn="ctr"/>
                      <a:r>
                        <a:rPr lang="en-US" sz="2500" b="1" cap="none" spc="30" dirty="0">
                          <a:solidFill>
                            <a:schemeClr val="tx1"/>
                          </a:solidFill>
                        </a:rPr>
                        <a:t>“ Pull”</a:t>
                      </a:r>
                    </a:p>
                  </a:txBody>
                  <a:tcPr marL="0" marR="14268" marT="71342" marB="71342" anchor="ctr">
                    <a:lnL w="12700" cmpd="sng">
                      <a:noFill/>
                    </a:lnL>
                    <a:lnR w="12700" cmpd="sng">
                      <a:noFill/>
                    </a:lnR>
                    <a:lnT w="19050" cap="flat" cmpd="sng" algn="ctr">
                      <a:solidFill>
                        <a:schemeClr val="accent1"/>
                      </a:solidFill>
                      <a:prstDash val="solid"/>
                    </a:lnT>
                    <a:lnB w="38100" cmpd="sng">
                      <a:noFill/>
                    </a:lnB>
                    <a:noFill/>
                  </a:tcPr>
                </a:tc>
                <a:extLst>
                  <a:ext uri="{0D108BD9-81ED-4DB2-BD59-A6C34878D82A}">
                    <a16:rowId xmlns:a16="http://schemas.microsoft.com/office/drawing/2014/main" val="3751850396"/>
                  </a:ext>
                </a:extLst>
              </a:tr>
              <a:tr h="1341228">
                <a:tc>
                  <a:txBody>
                    <a:bodyPr/>
                    <a:lstStyle/>
                    <a:p>
                      <a:pPr algn="ctr"/>
                      <a:r>
                        <a:rPr lang="en-US" sz="1900" b="0" i="0" u="none" strike="noStrike" kern="1200" cap="none" spc="0" baseline="0">
                          <a:solidFill>
                            <a:schemeClr val="tx1"/>
                          </a:solidFill>
                          <a:latin typeface="+mn-lt"/>
                          <a:ea typeface="+mn-ea"/>
                          <a:cs typeface="+mn-cs"/>
                        </a:rPr>
                        <a:t>Humans and Systems</a:t>
                      </a:r>
                    </a:p>
                    <a:p>
                      <a:pPr algn="ctr"/>
                      <a:r>
                        <a:rPr lang="en-US" sz="1900" b="0" i="0" u="none" strike="noStrike" kern="1200" cap="none" spc="0" baseline="0">
                          <a:solidFill>
                            <a:schemeClr val="tx1"/>
                          </a:solidFill>
                          <a:latin typeface="+mn-lt"/>
                          <a:ea typeface="+mn-ea"/>
                          <a:cs typeface="+mn-cs"/>
                        </a:rPr>
                        <a:t>PUSH Information</a:t>
                      </a:r>
                    </a:p>
                    <a:p>
                      <a:pPr algn="ctr"/>
                      <a:r>
                        <a:rPr lang="en-US" sz="1900" b="0" i="0" u="none" strike="noStrike" kern="1200" cap="none" spc="0" baseline="0">
                          <a:solidFill>
                            <a:schemeClr val="tx1"/>
                          </a:solidFill>
                          <a:latin typeface="+mn-lt"/>
                          <a:ea typeface="+mn-ea"/>
                          <a:cs typeface="+mn-cs"/>
                        </a:rPr>
                        <a:t>TO the organization</a:t>
                      </a:r>
                      <a:endParaRPr lang="en-US" sz="1900" cap="none" spc="0">
                        <a:solidFill>
                          <a:schemeClr val="tx1"/>
                        </a:solidFill>
                      </a:endParaRPr>
                    </a:p>
                  </a:txBody>
                  <a:tcPr marL="0" marR="142684" marT="71342" marB="71342">
                    <a:lnL w="12700" cmpd="sng">
                      <a:noFill/>
                      <a:prstDash val="solid"/>
                    </a:lnL>
                    <a:lnR w="12700" cmpd="sng">
                      <a:noFill/>
                      <a:prstDash val="solid"/>
                    </a:lnR>
                    <a:lnT w="38100" cmpd="sng">
                      <a:noFill/>
                    </a:lnT>
                    <a:lnB w="12700" cmpd="sng">
                      <a:noFill/>
                      <a:prstDash val="solid"/>
                    </a:lnB>
                    <a:noFill/>
                  </a:tcPr>
                </a:tc>
                <a:tc>
                  <a:txBody>
                    <a:bodyPr/>
                    <a:lstStyle/>
                    <a:p>
                      <a:pPr algn="ctr"/>
                      <a:r>
                        <a:rPr lang="en-US" sz="1900" b="0" i="0" u="none" strike="noStrike" kern="1200" cap="none" spc="0" baseline="0" dirty="0">
                          <a:solidFill>
                            <a:schemeClr val="tx1"/>
                          </a:solidFill>
                          <a:latin typeface="+mn-lt"/>
                          <a:ea typeface="+mn-ea"/>
                          <a:cs typeface="+mn-cs"/>
                        </a:rPr>
                        <a:t>Organization</a:t>
                      </a:r>
                    </a:p>
                    <a:p>
                      <a:pPr algn="ctr"/>
                      <a:r>
                        <a:rPr lang="en-US" sz="1900" b="0" i="0" u="none" strike="noStrike" kern="1200" cap="none" spc="0" baseline="0" dirty="0">
                          <a:solidFill>
                            <a:schemeClr val="tx1"/>
                          </a:solidFill>
                          <a:latin typeface="+mn-lt"/>
                          <a:ea typeface="+mn-ea"/>
                          <a:cs typeface="+mn-cs"/>
                        </a:rPr>
                        <a:t>PULLs Information</a:t>
                      </a:r>
                    </a:p>
                    <a:p>
                      <a:pPr algn="ctr"/>
                      <a:r>
                        <a:rPr lang="en-US" sz="1900" b="0" i="0" u="none" strike="noStrike" kern="1200" cap="none" spc="0" baseline="0" dirty="0">
                          <a:solidFill>
                            <a:schemeClr val="tx1"/>
                          </a:solidFill>
                          <a:latin typeface="+mn-lt"/>
                          <a:ea typeface="+mn-ea"/>
                          <a:cs typeface="+mn-cs"/>
                        </a:rPr>
                        <a:t>FROM Humans and Systems</a:t>
                      </a:r>
                      <a:endParaRPr lang="en-US" sz="1900" cap="none" spc="0" dirty="0">
                        <a:solidFill>
                          <a:schemeClr val="tx1"/>
                        </a:solidFill>
                      </a:endParaRPr>
                    </a:p>
                  </a:txBody>
                  <a:tcPr marL="0" marR="142684" marT="71342" marB="71342">
                    <a:lnL w="12700" cmpd="sng">
                      <a:noFill/>
                      <a:prstDash val="solid"/>
                    </a:lnL>
                    <a:lnR w="12700" cmpd="sng">
                      <a:noFill/>
                      <a:prstDash val="solid"/>
                    </a:lnR>
                    <a:lnT w="38100" cmpd="sng">
                      <a:noFill/>
                    </a:lnT>
                    <a:lnB w="12700" cmpd="sng">
                      <a:noFill/>
                      <a:prstDash val="solid"/>
                    </a:lnB>
                    <a:noFill/>
                  </a:tcPr>
                </a:tc>
                <a:extLst>
                  <a:ext uri="{0D108BD9-81ED-4DB2-BD59-A6C34878D82A}">
                    <a16:rowId xmlns:a16="http://schemas.microsoft.com/office/drawing/2014/main" val="261435393"/>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236668"/>
            <a:ext cx="10031506" cy="6755801"/>
          </a:xfrm>
        </p:spPr>
        <p:txBody>
          <a:bodyPr>
            <a:noAutofit/>
          </a:bodyPr>
          <a:lstStyle/>
          <a:p>
            <a:pPr marL="342900" marR="11430" lvl="0" indent="-342900" rtl="0">
              <a:spcAft>
                <a:spcPts val="0"/>
              </a:spcAft>
              <a:buSzPts val="1500"/>
              <a:buFont typeface="Arial" panose="020B0604020202020204" pitchFamily="34" charset="0"/>
              <a:buChar char="•"/>
              <a:tabLst>
                <a:tab pos="179705" algn="l"/>
                <a:tab pos="180975" algn="l"/>
              </a:tabLst>
            </a:pPr>
            <a:r>
              <a:rPr lang="en-US" sz="1600" b="1" dirty="0">
                <a:solidFill>
                  <a:srgbClr val="00B0F0"/>
                </a:solidFill>
                <a:effectLst/>
                <a:latin typeface="Arial" panose="020B0604020202020204" pitchFamily="34" charset="0"/>
                <a:ea typeface="Arial" panose="020B0604020202020204" pitchFamily="34" charset="0"/>
                <a:cs typeface="Arial" panose="020B0604020202020204" pitchFamily="34" charset="0"/>
              </a:rPr>
              <a:t>P6:</a:t>
            </a:r>
            <a:r>
              <a:rPr lang="en-US" sz="1600" b="1" spc="-15" dirty="0">
                <a:solidFill>
                  <a:srgbClr val="00B0F0"/>
                </a:solidFill>
                <a:effectLst/>
                <a:latin typeface="Arial" panose="020B0604020202020204" pitchFamily="34" charset="0"/>
                <a:ea typeface="Arial" panose="020B0604020202020204" pitchFamily="34" charset="0"/>
                <a:cs typeface="Arial" panose="020B0604020202020204" pitchFamily="34" charset="0"/>
              </a:rPr>
              <a:t> </a:t>
            </a:r>
            <a:r>
              <a:rPr lang="en-US" sz="1600" b="1" dirty="0">
                <a:solidFill>
                  <a:srgbClr val="00B0F0"/>
                </a:solidFill>
                <a:effectLst/>
                <a:latin typeface="Arial" panose="020B0604020202020204" pitchFamily="34" charset="0"/>
                <a:ea typeface="Arial" panose="020B0604020202020204" pitchFamily="34" charset="0"/>
                <a:cs typeface="Arial" panose="020B0604020202020204" pitchFamily="34" charset="0"/>
              </a:rPr>
              <a:t>Key</a:t>
            </a:r>
            <a:r>
              <a:rPr lang="en-US" sz="1600" b="1" spc="-15" dirty="0">
                <a:solidFill>
                  <a:srgbClr val="00B0F0"/>
                </a:solidFill>
                <a:effectLst/>
                <a:latin typeface="Arial" panose="020B0604020202020204" pitchFamily="34" charset="0"/>
                <a:ea typeface="Arial" panose="020B0604020202020204" pitchFamily="34" charset="0"/>
                <a:cs typeface="Arial" panose="020B0604020202020204" pitchFamily="34" charset="0"/>
              </a:rPr>
              <a:t> </a:t>
            </a:r>
            <a:r>
              <a:rPr lang="en-US" sz="1600" b="1" dirty="0">
                <a:solidFill>
                  <a:srgbClr val="00B0F0"/>
                </a:solidFill>
                <a:effectLst/>
                <a:latin typeface="Arial" panose="020B0604020202020204" pitchFamily="34" charset="0"/>
                <a:ea typeface="Arial" panose="020B0604020202020204" pitchFamily="34" charset="0"/>
                <a:cs typeface="Arial" panose="020B0604020202020204" pitchFamily="34" charset="0"/>
              </a:rPr>
              <a:t>Actions</a:t>
            </a:r>
            <a:r>
              <a:rPr lang="en-US" sz="1600" b="1" spc="15" dirty="0">
                <a:solidFill>
                  <a:srgbClr val="00B0F0"/>
                </a:solidFill>
                <a:effectLst/>
                <a:latin typeface="Arial" panose="020B0604020202020204" pitchFamily="34" charset="0"/>
                <a:ea typeface="Arial" panose="020B0604020202020204" pitchFamily="34" charset="0"/>
                <a:cs typeface="Arial" panose="020B0604020202020204" pitchFamily="34" charset="0"/>
              </a:rPr>
              <a:t> </a:t>
            </a:r>
            <a:r>
              <a:rPr lang="en-US" sz="1600" b="1" dirty="0">
                <a:solidFill>
                  <a:srgbClr val="00B0F0"/>
                </a:solidFill>
                <a:effectLst/>
                <a:latin typeface="Arial" panose="020B0604020202020204" pitchFamily="34" charset="0"/>
                <a:ea typeface="Arial" panose="020B0604020202020204" pitchFamily="34" charset="0"/>
                <a:cs typeface="Arial" panose="020B0604020202020204" pitchFamily="34" charset="0"/>
              </a:rPr>
              <a:t>&amp;</a:t>
            </a:r>
            <a:r>
              <a:rPr lang="en-US" sz="1600" b="1" spc="-40" dirty="0">
                <a:solidFill>
                  <a:srgbClr val="00B0F0"/>
                </a:solidFill>
                <a:effectLst/>
                <a:latin typeface="Arial" panose="020B0604020202020204" pitchFamily="34" charset="0"/>
                <a:ea typeface="Arial" panose="020B0604020202020204" pitchFamily="34" charset="0"/>
                <a:cs typeface="Arial" panose="020B0604020202020204" pitchFamily="34" charset="0"/>
              </a:rPr>
              <a:t> </a:t>
            </a:r>
            <a:r>
              <a:rPr lang="en-US" sz="1600" b="1" spc="-10" dirty="0">
                <a:solidFill>
                  <a:srgbClr val="00B0F0"/>
                </a:solidFill>
                <a:effectLst/>
                <a:latin typeface="Arial" panose="020B0604020202020204" pitchFamily="34" charset="0"/>
                <a:ea typeface="Arial" panose="020B0604020202020204" pitchFamily="34" charset="0"/>
                <a:cs typeface="Arial" panose="020B0604020202020204" pitchFamily="34" charset="0"/>
              </a:rPr>
              <a:t>Controls</a:t>
            </a:r>
            <a:br>
              <a:rPr lang="en-US" sz="16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6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600" dirty="0">
                <a:solidFill>
                  <a:schemeClr val="tx2"/>
                </a:solidFill>
                <a:latin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Capture notifications by implementing a notification system that captures and</a:t>
            </a:r>
            <a:r>
              <a:rPr lang="en-US" sz="16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alerts the organization to action and control weaknesses, performance variances, incidents</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or</a:t>
            </a:r>
            <a:r>
              <a:rPr lang="en-US" sz="16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suspicions</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legal</a:t>
            </a:r>
            <a:r>
              <a:rPr lang="en-US" sz="16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noncompliance,</a:t>
            </a:r>
            <a:r>
              <a:rPr lang="en-US" sz="160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violations</a:t>
            </a:r>
            <a:r>
              <a:rPr lang="en-US" sz="16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company</a:t>
            </a:r>
            <a:r>
              <a:rPr lang="en-US" sz="1600" spc="-3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policies,</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and concerns or perceptions about perceived unethical conduct</a:t>
            </a:r>
            <a:b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600" dirty="0">
                <a:solidFill>
                  <a:schemeClr val="tx2"/>
                </a:solidFill>
                <a:latin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Filter and route notifications by prioritizing, substantiating, and validating, then routing</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notifications</a:t>
            </a:r>
            <a:r>
              <a:rPr lang="en-US" sz="1600" spc="-4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for</a:t>
            </a:r>
            <a:r>
              <a:rPr lang="en-US" sz="1600" spc="-3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handling</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regardless</a:t>
            </a:r>
            <a:r>
              <a:rPr lang="en-US" sz="16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16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the</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pathway</a:t>
            </a:r>
            <a:r>
              <a:rPr lang="en-US" sz="16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through</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which a</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given notification is received</a:t>
            </a:r>
            <a:b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600" dirty="0">
                <a:solidFill>
                  <a:schemeClr val="tx2"/>
                </a:solidFill>
                <a:latin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Adhere to data protection requirements by ensuring that notification pathways comply</a:t>
            </a:r>
            <a:r>
              <a:rPr lang="en-US" sz="16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with specific</a:t>
            </a:r>
            <a:r>
              <a:rPr lang="en-US" sz="1600" spc="-3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requirements</a:t>
            </a:r>
            <a:r>
              <a:rPr lang="en-US" sz="16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established</a:t>
            </a:r>
            <a:r>
              <a:rPr lang="en-US" sz="1600" spc="-3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in</a:t>
            </a:r>
            <a:r>
              <a:rPr lang="en-US" sz="16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the</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locale(s)</a:t>
            </a:r>
            <a:r>
              <a:rPr lang="en-US" sz="16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where the</a:t>
            </a:r>
            <a:r>
              <a:rPr lang="en-US" sz="1600" spc="-3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notice originates and/or where the organization operates</a:t>
            </a:r>
            <a:br>
              <a:rPr lang="en-US" sz="16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600" dirty="0">
                <a:solidFill>
                  <a:schemeClr val="tx2"/>
                </a:solidFill>
                <a:effectLst/>
                <a:latin typeface="Arial" panose="020B0604020202020204" pitchFamily="34" charset="0"/>
                <a:ea typeface="Arial" panose="020B0604020202020204" pitchFamily="34" charset="0"/>
                <a:cs typeface="Arial" panose="020B0604020202020204" pitchFamily="34" charset="0"/>
              </a:rPr>
            </a:br>
            <a:endParaRPr lang="en-US" sz="1600" dirty="0">
              <a:solidFill>
                <a:schemeClr val="tx2"/>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flipH="1">
            <a:off x="12087725" y="804672"/>
            <a:ext cx="103968" cy="5230368"/>
          </a:xfrm>
        </p:spPr>
        <p:txBody>
          <a:bodyPr anchor="ctr">
            <a:normAutofit/>
          </a:bodyPr>
          <a:lstStyle/>
          <a:p>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7BF42CA-AD55-48B4-8949-C4DCA60A6A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AE1D3D-3106-4CB2-AA7C-0C1642AC0F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0A31B6AF-B711-4CDB-8C2B-16E963DDC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8137" y="0"/>
            <a:ext cx="5646974" cy="6483075"/>
            <a:chOff x="-19221" y="0"/>
            <a:chExt cx="5646974" cy="6483075"/>
          </a:xfrm>
        </p:grpSpPr>
        <p:sp>
          <p:nvSpPr>
            <p:cNvPr id="13" name="Freeform: Shape 12">
              <a:extLst>
                <a:ext uri="{FF2B5EF4-FFF2-40B4-BE49-F238E27FC236}">
                  <a16:creationId xmlns:a16="http://schemas.microsoft.com/office/drawing/2014/main" id="{CA818331-E13C-49C6-B98D-A60AD0E85A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16610"/>
              <a:ext cx="5535001" cy="6250127"/>
            </a:xfrm>
            <a:custGeom>
              <a:avLst/>
              <a:gdLst>
                <a:gd name="connsiteX0" fmla="*/ 2510242 w 5535001"/>
                <a:gd name="connsiteY0" fmla="*/ 174 h 6250127"/>
                <a:gd name="connsiteX1" fmla="*/ 2550551 w 5535001"/>
                <a:gd name="connsiteY1" fmla="*/ 510 h 6250127"/>
                <a:gd name="connsiteX2" fmla="*/ 2629490 w 5535001"/>
                <a:gd name="connsiteY2" fmla="*/ 3757 h 6250127"/>
                <a:gd name="connsiteX3" fmla="*/ 2708317 w 5535001"/>
                <a:gd name="connsiteY3" fmla="*/ 7229 h 6250127"/>
                <a:gd name="connsiteX4" fmla="*/ 2787256 w 5535001"/>
                <a:gd name="connsiteY4" fmla="*/ 14619 h 6250127"/>
                <a:gd name="connsiteX5" fmla="*/ 3408467 w 5535001"/>
                <a:gd name="connsiteY5" fmla="*/ 145064 h 6250127"/>
                <a:gd name="connsiteX6" fmla="*/ 3557723 w 5535001"/>
                <a:gd name="connsiteY6" fmla="*/ 199593 h 6250127"/>
                <a:gd name="connsiteX7" fmla="*/ 3594337 w 5535001"/>
                <a:gd name="connsiteY7" fmla="*/ 214597 h 6250127"/>
                <a:gd name="connsiteX8" fmla="*/ 3630616 w 5535001"/>
                <a:gd name="connsiteY8" fmla="*/ 230385 h 6250127"/>
                <a:gd name="connsiteX9" fmla="*/ 3703172 w 5535001"/>
                <a:gd name="connsiteY9" fmla="*/ 262073 h 6250127"/>
                <a:gd name="connsiteX10" fmla="*/ 3739003 w 5535001"/>
                <a:gd name="connsiteY10" fmla="*/ 278756 h 6250127"/>
                <a:gd name="connsiteX11" fmla="*/ 3756806 w 5535001"/>
                <a:gd name="connsiteY11" fmla="*/ 287266 h 6250127"/>
                <a:gd name="connsiteX12" fmla="*/ 3773714 w 5535001"/>
                <a:gd name="connsiteY12" fmla="*/ 297567 h 6250127"/>
                <a:gd name="connsiteX13" fmla="*/ 3840784 w 5535001"/>
                <a:gd name="connsiteY13" fmla="*/ 339332 h 6250127"/>
                <a:gd name="connsiteX14" fmla="*/ 3873927 w 5535001"/>
                <a:gd name="connsiteY14" fmla="*/ 360495 h 6250127"/>
                <a:gd name="connsiteX15" fmla="*/ 3906062 w 5535001"/>
                <a:gd name="connsiteY15" fmla="*/ 383001 h 6250127"/>
                <a:gd name="connsiteX16" fmla="*/ 3969662 w 5535001"/>
                <a:gd name="connsiteY16" fmla="*/ 428572 h 6250127"/>
                <a:gd name="connsiteX17" fmla="*/ 4423029 w 5535001"/>
                <a:gd name="connsiteY17" fmla="*/ 837600 h 6250127"/>
                <a:gd name="connsiteX18" fmla="*/ 4474647 w 5535001"/>
                <a:gd name="connsiteY18" fmla="*/ 891569 h 6250127"/>
                <a:gd name="connsiteX19" fmla="*/ 4524250 w 5535001"/>
                <a:gd name="connsiteY19" fmla="*/ 946883 h 6250127"/>
                <a:gd name="connsiteX20" fmla="*/ 4573965 w 5535001"/>
                <a:gd name="connsiteY20" fmla="*/ 1001748 h 6250127"/>
                <a:gd name="connsiteX21" fmla="*/ 4622224 w 5535001"/>
                <a:gd name="connsiteY21" fmla="*/ 1057509 h 6250127"/>
                <a:gd name="connsiteX22" fmla="*/ 4717510 w 5535001"/>
                <a:gd name="connsiteY22" fmla="*/ 1169143 h 6250127"/>
                <a:gd name="connsiteX23" fmla="*/ 4764986 w 5535001"/>
                <a:gd name="connsiteY23" fmla="*/ 1224681 h 6250127"/>
                <a:gd name="connsiteX24" fmla="*/ 4813021 w 5535001"/>
                <a:gd name="connsiteY24" fmla="*/ 1279994 h 6250127"/>
                <a:gd name="connsiteX25" fmla="*/ 5001915 w 5535001"/>
                <a:gd name="connsiteY25" fmla="*/ 1506846 h 6250127"/>
                <a:gd name="connsiteX26" fmla="*/ 5170542 w 5535001"/>
                <a:gd name="connsiteY26" fmla="*/ 1751165 h 6250127"/>
                <a:gd name="connsiteX27" fmla="*/ 5428969 w 5535001"/>
                <a:gd name="connsiteY27" fmla="*/ 2293660 h 6250127"/>
                <a:gd name="connsiteX28" fmla="*/ 5534893 w 5535001"/>
                <a:gd name="connsiteY28" fmla="*/ 2899307 h 6250127"/>
                <a:gd name="connsiteX29" fmla="*/ 5508804 w 5535001"/>
                <a:gd name="connsiteY29" fmla="*/ 3211144 h 6250127"/>
                <a:gd name="connsiteX30" fmla="*/ 5426282 w 5535001"/>
                <a:gd name="connsiteY30" fmla="*/ 3513352 h 6250127"/>
                <a:gd name="connsiteX31" fmla="*/ 5248250 w 5535001"/>
                <a:gd name="connsiteY31" fmla="*/ 4030542 h 6250127"/>
                <a:gd name="connsiteX32" fmla="*/ 5208612 w 5535001"/>
                <a:gd name="connsiteY32" fmla="*/ 4161771 h 6250127"/>
                <a:gd name="connsiteX33" fmla="*/ 5170318 w 5535001"/>
                <a:gd name="connsiteY33" fmla="*/ 4294680 h 6250127"/>
                <a:gd name="connsiteX34" fmla="*/ 5132248 w 5535001"/>
                <a:gd name="connsiteY34" fmla="*/ 4430164 h 6250127"/>
                <a:gd name="connsiteX35" fmla="*/ 5112765 w 5535001"/>
                <a:gd name="connsiteY35" fmla="*/ 4498914 h 6250127"/>
                <a:gd name="connsiteX36" fmla="*/ 5091715 w 5535001"/>
                <a:gd name="connsiteY36" fmla="*/ 4569119 h 6250127"/>
                <a:gd name="connsiteX37" fmla="*/ 5068985 w 5535001"/>
                <a:gd name="connsiteY37" fmla="*/ 4640220 h 6250127"/>
                <a:gd name="connsiteX38" fmla="*/ 5043904 w 5535001"/>
                <a:gd name="connsiteY38" fmla="*/ 4712105 h 6250127"/>
                <a:gd name="connsiteX39" fmla="*/ 5015799 w 5535001"/>
                <a:gd name="connsiteY39" fmla="*/ 4784438 h 6250127"/>
                <a:gd name="connsiteX40" fmla="*/ 4982880 w 5535001"/>
                <a:gd name="connsiteY40" fmla="*/ 4856435 h 6250127"/>
                <a:gd name="connsiteX41" fmla="*/ 4817276 w 5535001"/>
                <a:gd name="connsiteY41" fmla="*/ 5125275 h 6250127"/>
                <a:gd name="connsiteX42" fmla="*/ 4618753 w 5535001"/>
                <a:gd name="connsiteY42" fmla="*/ 5355374 h 6250127"/>
                <a:gd name="connsiteX43" fmla="*/ 4566575 w 5535001"/>
                <a:gd name="connsiteY43" fmla="*/ 5408560 h 6250127"/>
                <a:gd name="connsiteX44" fmla="*/ 4513837 w 5535001"/>
                <a:gd name="connsiteY44" fmla="*/ 5461186 h 6250127"/>
                <a:gd name="connsiteX45" fmla="*/ 4459531 w 5535001"/>
                <a:gd name="connsiteY45" fmla="*/ 5512580 h 6250127"/>
                <a:gd name="connsiteX46" fmla="*/ 4404554 w 5535001"/>
                <a:gd name="connsiteY46" fmla="*/ 5563526 h 6250127"/>
                <a:gd name="connsiteX47" fmla="*/ 4348009 w 5535001"/>
                <a:gd name="connsiteY47" fmla="*/ 5613017 h 6250127"/>
                <a:gd name="connsiteX48" fmla="*/ 4290568 w 5535001"/>
                <a:gd name="connsiteY48" fmla="*/ 5661948 h 6250127"/>
                <a:gd name="connsiteX49" fmla="*/ 4276124 w 5535001"/>
                <a:gd name="connsiteY49" fmla="*/ 5674153 h 6250127"/>
                <a:gd name="connsiteX50" fmla="*/ 4261120 w 5535001"/>
                <a:gd name="connsiteY50" fmla="*/ 5685798 h 6250127"/>
                <a:gd name="connsiteX51" fmla="*/ 4231112 w 5535001"/>
                <a:gd name="connsiteY51" fmla="*/ 5708976 h 6250127"/>
                <a:gd name="connsiteX52" fmla="*/ 4170984 w 5535001"/>
                <a:gd name="connsiteY52" fmla="*/ 5755443 h 6250127"/>
                <a:gd name="connsiteX53" fmla="*/ 4046025 w 5535001"/>
                <a:gd name="connsiteY53" fmla="*/ 5843228 h 6250127"/>
                <a:gd name="connsiteX54" fmla="*/ 3915356 w 5535001"/>
                <a:gd name="connsiteY54" fmla="*/ 5923735 h 6250127"/>
                <a:gd name="connsiteX55" fmla="*/ 3346323 w 5535001"/>
                <a:gd name="connsiteY55" fmla="*/ 6158872 h 6250127"/>
                <a:gd name="connsiteX56" fmla="*/ 2743476 w 5535001"/>
                <a:gd name="connsiteY56" fmla="*/ 6247328 h 6250127"/>
                <a:gd name="connsiteX57" fmla="*/ 2668120 w 5535001"/>
                <a:gd name="connsiteY57" fmla="*/ 6249344 h 6250127"/>
                <a:gd name="connsiteX58" fmla="*/ 2630498 w 5535001"/>
                <a:gd name="connsiteY58" fmla="*/ 6250127 h 6250127"/>
                <a:gd name="connsiteX59" fmla="*/ 2592988 w 5535001"/>
                <a:gd name="connsiteY59" fmla="*/ 6249568 h 6250127"/>
                <a:gd name="connsiteX60" fmla="*/ 2518080 w 5535001"/>
                <a:gd name="connsiteY60" fmla="*/ 6247777 h 6250127"/>
                <a:gd name="connsiteX61" fmla="*/ 2442948 w 5535001"/>
                <a:gd name="connsiteY61" fmla="*/ 6244529 h 6250127"/>
                <a:gd name="connsiteX62" fmla="*/ 2291676 w 5535001"/>
                <a:gd name="connsiteY62" fmla="*/ 6232213 h 6250127"/>
                <a:gd name="connsiteX63" fmla="*/ 2141412 w 5535001"/>
                <a:gd name="connsiteY63" fmla="*/ 6212394 h 6250127"/>
                <a:gd name="connsiteX64" fmla="*/ 1992715 w 5535001"/>
                <a:gd name="connsiteY64" fmla="*/ 6184961 h 6250127"/>
                <a:gd name="connsiteX65" fmla="*/ 1845811 w 5535001"/>
                <a:gd name="connsiteY65" fmla="*/ 6151034 h 6250127"/>
                <a:gd name="connsiteX66" fmla="*/ 1701033 w 5535001"/>
                <a:gd name="connsiteY66" fmla="*/ 6110724 h 6250127"/>
                <a:gd name="connsiteX67" fmla="*/ 1629484 w 5535001"/>
                <a:gd name="connsiteY67" fmla="*/ 6088219 h 6250127"/>
                <a:gd name="connsiteX68" fmla="*/ 1558383 w 5535001"/>
                <a:gd name="connsiteY68" fmla="*/ 6064929 h 6250127"/>
                <a:gd name="connsiteX69" fmla="*/ 1011968 w 5535001"/>
                <a:gd name="connsiteY69" fmla="*/ 5828896 h 6250127"/>
                <a:gd name="connsiteX70" fmla="*/ 511237 w 5535001"/>
                <a:gd name="connsiteY70" fmla="*/ 5512356 h 6250127"/>
                <a:gd name="connsiteX71" fmla="*/ 395572 w 5535001"/>
                <a:gd name="connsiteY71" fmla="*/ 5419757 h 6250127"/>
                <a:gd name="connsiteX72" fmla="*/ 284722 w 5535001"/>
                <a:gd name="connsiteY72" fmla="*/ 5321559 h 6250127"/>
                <a:gd name="connsiteX73" fmla="*/ 257513 w 5535001"/>
                <a:gd name="connsiteY73" fmla="*/ 5296477 h 6250127"/>
                <a:gd name="connsiteX74" fmla="*/ 243853 w 5535001"/>
                <a:gd name="connsiteY74" fmla="*/ 5283937 h 6250127"/>
                <a:gd name="connsiteX75" fmla="*/ 230752 w 5535001"/>
                <a:gd name="connsiteY75" fmla="*/ 5270836 h 6250127"/>
                <a:gd name="connsiteX76" fmla="*/ 178574 w 5535001"/>
                <a:gd name="connsiteY76" fmla="*/ 5218322 h 6250127"/>
                <a:gd name="connsiteX77" fmla="*/ 126508 w 5535001"/>
                <a:gd name="connsiteY77" fmla="*/ 5165584 h 6250127"/>
                <a:gd name="connsiteX78" fmla="*/ 76345 w 5535001"/>
                <a:gd name="connsiteY78" fmla="*/ 5111167 h 6250127"/>
                <a:gd name="connsiteX79" fmla="*/ 26407 w 5535001"/>
                <a:gd name="connsiteY79" fmla="*/ 5056413 h 6250127"/>
                <a:gd name="connsiteX80" fmla="*/ 0 w 5535001"/>
                <a:gd name="connsiteY80" fmla="*/ 5024776 h 6250127"/>
                <a:gd name="connsiteX81" fmla="*/ 0 w 5535001"/>
                <a:gd name="connsiteY81" fmla="*/ 4492798 h 6250127"/>
                <a:gd name="connsiteX82" fmla="*/ 28534 w 5535001"/>
                <a:gd name="connsiteY82" fmla="*/ 4537879 h 6250127"/>
                <a:gd name="connsiteX83" fmla="*/ 66604 w 5535001"/>
                <a:gd name="connsiteY83" fmla="*/ 4592745 h 6250127"/>
                <a:gd name="connsiteX84" fmla="*/ 104114 w 5535001"/>
                <a:gd name="connsiteY84" fmla="*/ 4647834 h 6250127"/>
                <a:gd name="connsiteX85" fmla="*/ 143751 w 5535001"/>
                <a:gd name="connsiteY85" fmla="*/ 4701580 h 6250127"/>
                <a:gd name="connsiteX86" fmla="*/ 182717 w 5535001"/>
                <a:gd name="connsiteY86" fmla="*/ 4755773 h 6250127"/>
                <a:gd name="connsiteX87" fmla="*/ 223810 w 5535001"/>
                <a:gd name="connsiteY87" fmla="*/ 4808399 h 6250127"/>
                <a:gd name="connsiteX88" fmla="*/ 264679 w 5535001"/>
                <a:gd name="connsiteY88" fmla="*/ 4861249 h 6250127"/>
                <a:gd name="connsiteX89" fmla="*/ 307788 w 5535001"/>
                <a:gd name="connsiteY89" fmla="*/ 4912420 h 6250127"/>
                <a:gd name="connsiteX90" fmla="*/ 351232 w 5535001"/>
                <a:gd name="connsiteY90" fmla="*/ 4963254 h 6250127"/>
                <a:gd name="connsiteX91" fmla="*/ 397028 w 5535001"/>
                <a:gd name="connsiteY91" fmla="*/ 5012185 h 6250127"/>
                <a:gd name="connsiteX92" fmla="*/ 443496 w 5535001"/>
                <a:gd name="connsiteY92" fmla="*/ 5060444 h 6250127"/>
                <a:gd name="connsiteX93" fmla="*/ 455140 w 5535001"/>
                <a:gd name="connsiteY93" fmla="*/ 5072537 h 6250127"/>
                <a:gd name="connsiteX94" fmla="*/ 467345 w 5535001"/>
                <a:gd name="connsiteY94" fmla="*/ 5083958 h 6250127"/>
                <a:gd name="connsiteX95" fmla="*/ 491755 w 5535001"/>
                <a:gd name="connsiteY95" fmla="*/ 5106912 h 6250127"/>
                <a:gd name="connsiteX96" fmla="*/ 540686 w 5535001"/>
                <a:gd name="connsiteY96" fmla="*/ 5152819 h 6250127"/>
                <a:gd name="connsiteX97" fmla="*/ 552890 w 5535001"/>
                <a:gd name="connsiteY97" fmla="*/ 5164353 h 6250127"/>
                <a:gd name="connsiteX98" fmla="*/ 565655 w 5535001"/>
                <a:gd name="connsiteY98" fmla="*/ 5175214 h 6250127"/>
                <a:gd name="connsiteX99" fmla="*/ 591072 w 5535001"/>
                <a:gd name="connsiteY99" fmla="*/ 5197048 h 6250127"/>
                <a:gd name="connsiteX100" fmla="*/ 694197 w 5535001"/>
                <a:gd name="connsiteY100" fmla="*/ 5283041 h 6250127"/>
                <a:gd name="connsiteX101" fmla="*/ 1146221 w 5535001"/>
                <a:gd name="connsiteY101" fmla="*/ 5573716 h 6250127"/>
                <a:gd name="connsiteX102" fmla="*/ 1650982 w 5535001"/>
                <a:gd name="connsiteY102" fmla="*/ 5758130 h 6250127"/>
                <a:gd name="connsiteX103" fmla="*/ 1716485 w 5535001"/>
                <a:gd name="connsiteY103" fmla="*/ 5772798 h 6250127"/>
                <a:gd name="connsiteX104" fmla="*/ 1782211 w 5535001"/>
                <a:gd name="connsiteY104" fmla="*/ 5786235 h 6250127"/>
                <a:gd name="connsiteX105" fmla="*/ 1848386 w 5535001"/>
                <a:gd name="connsiteY105" fmla="*/ 5796984 h 6250127"/>
                <a:gd name="connsiteX106" fmla="*/ 1881417 w 5535001"/>
                <a:gd name="connsiteY106" fmla="*/ 5802359 h 6250127"/>
                <a:gd name="connsiteX107" fmla="*/ 1914560 w 5535001"/>
                <a:gd name="connsiteY107" fmla="*/ 5807061 h 6250127"/>
                <a:gd name="connsiteX108" fmla="*/ 2047469 w 5535001"/>
                <a:gd name="connsiteY108" fmla="*/ 5821282 h 6250127"/>
                <a:gd name="connsiteX109" fmla="*/ 2180601 w 5535001"/>
                <a:gd name="connsiteY109" fmla="*/ 5828896 h 6250127"/>
                <a:gd name="connsiteX110" fmla="*/ 2313622 w 5535001"/>
                <a:gd name="connsiteY110" fmla="*/ 5830463 h 6250127"/>
                <a:gd name="connsiteX111" fmla="*/ 2380021 w 5535001"/>
                <a:gd name="connsiteY111" fmla="*/ 5828448 h 6250127"/>
                <a:gd name="connsiteX112" fmla="*/ 2446195 w 5535001"/>
                <a:gd name="connsiteY112" fmla="*/ 5826433 h 6250127"/>
                <a:gd name="connsiteX113" fmla="*/ 2513041 w 5535001"/>
                <a:gd name="connsiteY113" fmla="*/ 5822737 h 6250127"/>
                <a:gd name="connsiteX114" fmla="*/ 2580111 w 5535001"/>
                <a:gd name="connsiteY114" fmla="*/ 5818258 h 6250127"/>
                <a:gd name="connsiteX115" fmla="*/ 2613590 w 5535001"/>
                <a:gd name="connsiteY115" fmla="*/ 5816355 h 6250127"/>
                <a:gd name="connsiteX116" fmla="*/ 2646845 w 5535001"/>
                <a:gd name="connsiteY116" fmla="*/ 5813108 h 6250127"/>
                <a:gd name="connsiteX117" fmla="*/ 2713244 w 5535001"/>
                <a:gd name="connsiteY117" fmla="*/ 5806838 h 6250127"/>
                <a:gd name="connsiteX118" fmla="*/ 3230882 w 5535001"/>
                <a:gd name="connsiteY118" fmla="*/ 5721292 h 6250127"/>
                <a:gd name="connsiteX119" fmla="*/ 3720416 w 5535001"/>
                <a:gd name="connsiteY119" fmla="*/ 5556472 h 6250127"/>
                <a:gd name="connsiteX120" fmla="*/ 3837425 w 5535001"/>
                <a:gd name="connsiteY120" fmla="*/ 5499927 h 6250127"/>
                <a:gd name="connsiteX121" fmla="*/ 3951634 w 5535001"/>
                <a:gd name="connsiteY121" fmla="*/ 5436552 h 6250127"/>
                <a:gd name="connsiteX122" fmla="*/ 4007284 w 5535001"/>
                <a:gd name="connsiteY122" fmla="*/ 5401841 h 6250127"/>
                <a:gd name="connsiteX123" fmla="*/ 4035164 w 5535001"/>
                <a:gd name="connsiteY123" fmla="*/ 5384374 h 6250127"/>
                <a:gd name="connsiteX124" fmla="*/ 4049049 w 5535001"/>
                <a:gd name="connsiteY124" fmla="*/ 5375640 h 6250127"/>
                <a:gd name="connsiteX125" fmla="*/ 4062485 w 5535001"/>
                <a:gd name="connsiteY125" fmla="*/ 5366123 h 6250127"/>
                <a:gd name="connsiteX126" fmla="*/ 4116567 w 5535001"/>
                <a:gd name="connsiteY126" fmla="*/ 5328277 h 6250127"/>
                <a:gd name="connsiteX127" fmla="*/ 4169976 w 5535001"/>
                <a:gd name="connsiteY127" fmla="*/ 5289199 h 6250127"/>
                <a:gd name="connsiteX128" fmla="*/ 4222042 w 5535001"/>
                <a:gd name="connsiteY128" fmla="*/ 5247994 h 6250127"/>
                <a:gd name="connsiteX129" fmla="*/ 4273213 w 5535001"/>
                <a:gd name="connsiteY129" fmla="*/ 5205558 h 6250127"/>
                <a:gd name="connsiteX130" fmla="*/ 4323151 w 5535001"/>
                <a:gd name="connsiteY130" fmla="*/ 5161329 h 6250127"/>
                <a:gd name="connsiteX131" fmla="*/ 4371971 w 5535001"/>
                <a:gd name="connsiteY131" fmla="*/ 5116093 h 6250127"/>
                <a:gd name="connsiteX132" fmla="*/ 4546868 w 5535001"/>
                <a:gd name="connsiteY132" fmla="*/ 4924400 h 6250127"/>
                <a:gd name="connsiteX133" fmla="*/ 4675634 w 5535001"/>
                <a:gd name="connsiteY133" fmla="*/ 4715352 h 6250127"/>
                <a:gd name="connsiteX134" fmla="*/ 4700155 w 5535001"/>
                <a:gd name="connsiteY134" fmla="*/ 4659255 h 6250127"/>
                <a:gd name="connsiteX135" fmla="*/ 4721206 w 5535001"/>
                <a:gd name="connsiteY135" fmla="*/ 4600135 h 6250127"/>
                <a:gd name="connsiteX136" fmla="*/ 4740465 w 5535001"/>
                <a:gd name="connsiteY136" fmla="*/ 4538887 h 6250127"/>
                <a:gd name="connsiteX137" fmla="*/ 4758492 w 5535001"/>
                <a:gd name="connsiteY137" fmla="*/ 4475848 h 6250127"/>
                <a:gd name="connsiteX138" fmla="*/ 4891288 w 5535001"/>
                <a:gd name="connsiteY138" fmla="*/ 3930329 h 6250127"/>
                <a:gd name="connsiteX139" fmla="*/ 5066298 w 5535001"/>
                <a:gd name="connsiteY139" fmla="*/ 3382235 h 6250127"/>
                <a:gd name="connsiteX140" fmla="*/ 5156994 w 5535001"/>
                <a:gd name="connsiteY140" fmla="*/ 2898635 h 6250127"/>
                <a:gd name="connsiteX141" fmla="*/ 5083317 w 5535001"/>
                <a:gd name="connsiteY141" fmla="*/ 2402047 h 6250127"/>
                <a:gd name="connsiteX142" fmla="*/ 4871022 w 5535001"/>
                <a:gd name="connsiteY142" fmla="*/ 1926958 h 6250127"/>
                <a:gd name="connsiteX143" fmla="*/ 4727028 w 5535001"/>
                <a:gd name="connsiteY143" fmla="*/ 1703577 h 6250127"/>
                <a:gd name="connsiteX144" fmla="*/ 4563776 w 5535001"/>
                <a:gd name="connsiteY144" fmla="*/ 1490834 h 6250127"/>
                <a:gd name="connsiteX145" fmla="*/ 4370291 w 5535001"/>
                <a:gd name="connsiteY145" fmla="*/ 1300596 h 6250127"/>
                <a:gd name="connsiteX146" fmla="*/ 4266046 w 5535001"/>
                <a:gd name="connsiteY146" fmla="*/ 1214491 h 6250127"/>
                <a:gd name="connsiteX147" fmla="*/ 4212973 w 5535001"/>
                <a:gd name="connsiteY147" fmla="*/ 1173062 h 6250127"/>
                <a:gd name="connsiteX148" fmla="*/ 4157995 w 5535001"/>
                <a:gd name="connsiteY148" fmla="*/ 1134545 h 6250127"/>
                <a:gd name="connsiteX149" fmla="*/ 3697126 w 5535001"/>
                <a:gd name="connsiteY149" fmla="*/ 881044 h 6250127"/>
                <a:gd name="connsiteX150" fmla="*/ 3637670 w 5535001"/>
                <a:gd name="connsiteY150" fmla="*/ 856747 h 6250127"/>
                <a:gd name="connsiteX151" fmla="*/ 3608222 w 5535001"/>
                <a:gd name="connsiteY151" fmla="*/ 844318 h 6250127"/>
                <a:gd name="connsiteX152" fmla="*/ 3578214 w 5535001"/>
                <a:gd name="connsiteY152" fmla="*/ 833457 h 6250127"/>
                <a:gd name="connsiteX153" fmla="*/ 3518309 w 5535001"/>
                <a:gd name="connsiteY153" fmla="*/ 812294 h 6250127"/>
                <a:gd name="connsiteX154" fmla="*/ 3503417 w 5535001"/>
                <a:gd name="connsiteY154" fmla="*/ 806920 h 6250127"/>
                <a:gd name="connsiteX155" fmla="*/ 3489533 w 5535001"/>
                <a:gd name="connsiteY155" fmla="*/ 799642 h 6250127"/>
                <a:gd name="connsiteX156" fmla="*/ 3460869 w 5535001"/>
                <a:gd name="connsiteY156" fmla="*/ 787101 h 6250127"/>
                <a:gd name="connsiteX157" fmla="*/ 3402980 w 5535001"/>
                <a:gd name="connsiteY157" fmla="*/ 763475 h 6250127"/>
                <a:gd name="connsiteX158" fmla="*/ 3374092 w 5535001"/>
                <a:gd name="connsiteY158" fmla="*/ 751606 h 6250127"/>
                <a:gd name="connsiteX159" fmla="*/ 3344980 w 5535001"/>
                <a:gd name="connsiteY159" fmla="*/ 740409 h 6250127"/>
                <a:gd name="connsiteX160" fmla="*/ 3226627 w 5535001"/>
                <a:gd name="connsiteY160" fmla="*/ 700772 h 6250127"/>
                <a:gd name="connsiteX161" fmla="*/ 2735750 w 5535001"/>
                <a:gd name="connsiteY161" fmla="*/ 614667 h 6250127"/>
                <a:gd name="connsiteX162" fmla="*/ 2673158 w 5535001"/>
                <a:gd name="connsiteY162" fmla="*/ 610412 h 6250127"/>
                <a:gd name="connsiteX163" fmla="*/ 2610119 w 5535001"/>
                <a:gd name="connsiteY163" fmla="*/ 609628 h 6250127"/>
                <a:gd name="connsiteX164" fmla="*/ 2547080 w 5535001"/>
                <a:gd name="connsiteY164" fmla="*/ 608620 h 6250127"/>
                <a:gd name="connsiteX165" fmla="*/ 2516400 w 5535001"/>
                <a:gd name="connsiteY165" fmla="*/ 608844 h 6250127"/>
                <a:gd name="connsiteX166" fmla="*/ 2486280 w 5535001"/>
                <a:gd name="connsiteY166" fmla="*/ 609740 h 6250127"/>
                <a:gd name="connsiteX167" fmla="*/ 2426376 w 5535001"/>
                <a:gd name="connsiteY167" fmla="*/ 613099 h 6250127"/>
                <a:gd name="connsiteX168" fmla="*/ 2366920 w 5535001"/>
                <a:gd name="connsiteY168" fmla="*/ 618474 h 6250127"/>
                <a:gd name="connsiteX169" fmla="*/ 2337248 w 5535001"/>
                <a:gd name="connsiteY169" fmla="*/ 621497 h 6250127"/>
                <a:gd name="connsiteX170" fmla="*/ 2307800 w 5535001"/>
                <a:gd name="connsiteY170" fmla="*/ 625528 h 6250127"/>
                <a:gd name="connsiteX171" fmla="*/ 2278351 w 5535001"/>
                <a:gd name="connsiteY171" fmla="*/ 629559 h 6250127"/>
                <a:gd name="connsiteX172" fmla="*/ 2249127 w 5535001"/>
                <a:gd name="connsiteY172" fmla="*/ 634710 h 6250127"/>
                <a:gd name="connsiteX173" fmla="*/ 1796096 w 5535001"/>
                <a:gd name="connsiteY173" fmla="*/ 781726 h 6250127"/>
                <a:gd name="connsiteX174" fmla="*/ 1370833 w 5535001"/>
                <a:gd name="connsiteY174" fmla="*/ 1048663 h 6250127"/>
                <a:gd name="connsiteX175" fmla="*/ 959790 w 5535001"/>
                <a:gd name="connsiteY175" fmla="*/ 1390844 h 6250127"/>
                <a:gd name="connsiteX176" fmla="*/ 749062 w 5535001"/>
                <a:gd name="connsiteY176" fmla="*/ 1577611 h 6250127"/>
                <a:gd name="connsiteX177" fmla="*/ 524786 w 5535001"/>
                <a:gd name="connsiteY177" fmla="*/ 1763145 h 6250127"/>
                <a:gd name="connsiteX178" fmla="*/ 84071 w 5535001"/>
                <a:gd name="connsiteY178" fmla="*/ 2098496 h 6250127"/>
                <a:gd name="connsiteX179" fmla="*/ 0 w 5535001"/>
                <a:gd name="connsiteY179" fmla="*/ 2168094 h 6250127"/>
                <a:gd name="connsiteX180" fmla="*/ 0 w 5535001"/>
                <a:gd name="connsiteY180" fmla="*/ 1576676 h 6250127"/>
                <a:gd name="connsiteX181" fmla="*/ 174655 w 5535001"/>
                <a:gd name="connsiteY181" fmla="*/ 1387597 h 6250127"/>
                <a:gd name="connsiteX182" fmla="*/ 363661 w 5535001"/>
                <a:gd name="connsiteY182" fmla="*/ 1188626 h 6250127"/>
                <a:gd name="connsiteX183" fmla="*/ 458052 w 5535001"/>
                <a:gd name="connsiteY183" fmla="*/ 1086397 h 6250127"/>
                <a:gd name="connsiteX184" fmla="*/ 557257 w 5535001"/>
                <a:gd name="connsiteY184" fmla="*/ 981593 h 6250127"/>
                <a:gd name="connsiteX185" fmla="*/ 994165 w 5535001"/>
                <a:gd name="connsiteY185" fmla="*/ 578389 h 6250127"/>
                <a:gd name="connsiteX186" fmla="*/ 1520873 w 5535001"/>
                <a:gd name="connsiteY186" fmla="*/ 237215 h 6250127"/>
                <a:gd name="connsiteX187" fmla="*/ 2141748 w 5535001"/>
                <a:gd name="connsiteY187" fmla="*/ 31190 h 6250127"/>
                <a:gd name="connsiteX188" fmla="*/ 2182505 w 5535001"/>
                <a:gd name="connsiteY188" fmla="*/ 24360 h 6250127"/>
                <a:gd name="connsiteX189" fmla="*/ 2223374 w 5535001"/>
                <a:gd name="connsiteY189" fmla="*/ 18873 h 6250127"/>
                <a:gd name="connsiteX190" fmla="*/ 2264355 w 5535001"/>
                <a:gd name="connsiteY190" fmla="*/ 13611 h 6250127"/>
                <a:gd name="connsiteX191" fmla="*/ 2305336 w 5535001"/>
                <a:gd name="connsiteY191" fmla="*/ 9580 h 6250127"/>
                <a:gd name="connsiteX192" fmla="*/ 2387410 w 5535001"/>
                <a:gd name="connsiteY192" fmla="*/ 3645 h 6250127"/>
                <a:gd name="connsiteX193" fmla="*/ 2469373 w 5535001"/>
                <a:gd name="connsiteY193" fmla="*/ 622 h 625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535001" h="6250127">
                  <a:moveTo>
                    <a:pt x="2510242" y="174"/>
                  </a:moveTo>
                  <a:cubicBezTo>
                    <a:pt x="2523902" y="-50"/>
                    <a:pt x="2537562" y="-162"/>
                    <a:pt x="2550551" y="510"/>
                  </a:cubicBezTo>
                  <a:lnTo>
                    <a:pt x="2629490" y="3757"/>
                  </a:lnTo>
                  <a:lnTo>
                    <a:pt x="2708317" y="7229"/>
                  </a:lnTo>
                  <a:cubicBezTo>
                    <a:pt x="2734630" y="8572"/>
                    <a:pt x="2760943" y="12155"/>
                    <a:pt x="2787256" y="14619"/>
                  </a:cubicBezTo>
                  <a:cubicBezTo>
                    <a:pt x="2997536" y="34885"/>
                    <a:pt x="3207144" y="77994"/>
                    <a:pt x="3408467" y="145064"/>
                  </a:cubicBezTo>
                  <a:lnTo>
                    <a:pt x="3557723" y="199593"/>
                  </a:lnTo>
                  <a:cubicBezTo>
                    <a:pt x="3570264" y="203848"/>
                    <a:pt x="3582245" y="209447"/>
                    <a:pt x="3594337" y="214597"/>
                  </a:cubicBezTo>
                  <a:lnTo>
                    <a:pt x="3630616" y="230385"/>
                  </a:lnTo>
                  <a:lnTo>
                    <a:pt x="3703172" y="262073"/>
                  </a:lnTo>
                  <a:cubicBezTo>
                    <a:pt x="3715265" y="267335"/>
                    <a:pt x="3727358" y="272598"/>
                    <a:pt x="3739003" y="278756"/>
                  </a:cubicBezTo>
                  <a:cubicBezTo>
                    <a:pt x="3744937" y="281667"/>
                    <a:pt x="3750984" y="284131"/>
                    <a:pt x="3756806" y="287266"/>
                  </a:cubicBezTo>
                  <a:cubicBezTo>
                    <a:pt x="3762517" y="290513"/>
                    <a:pt x="3768115" y="294208"/>
                    <a:pt x="3773714" y="297567"/>
                  </a:cubicBezTo>
                  <a:lnTo>
                    <a:pt x="3840784" y="339332"/>
                  </a:lnTo>
                  <a:cubicBezTo>
                    <a:pt x="3851869" y="346386"/>
                    <a:pt x="3863290" y="352881"/>
                    <a:pt x="3873927" y="360495"/>
                  </a:cubicBezTo>
                  <a:lnTo>
                    <a:pt x="3906062" y="383001"/>
                  </a:lnTo>
                  <a:lnTo>
                    <a:pt x="3969662" y="428572"/>
                  </a:lnTo>
                  <a:cubicBezTo>
                    <a:pt x="4137281" y="552188"/>
                    <a:pt x="4285417" y="693270"/>
                    <a:pt x="4423029" y="837600"/>
                  </a:cubicBezTo>
                  <a:cubicBezTo>
                    <a:pt x="4440160" y="855739"/>
                    <a:pt x="4457404" y="873766"/>
                    <a:pt x="4474647" y="891569"/>
                  </a:cubicBezTo>
                  <a:lnTo>
                    <a:pt x="4524250" y="946883"/>
                  </a:lnTo>
                  <a:lnTo>
                    <a:pt x="4573965" y="1001748"/>
                  </a:lnTo>
                  <a:cubicBezTo>
                    <a:pt x="4590760" y="1019887"/>
                    <a:pt x="4605988" y="1039146"/>
                    <a:pt x="4622224" y="1057509"/>
                  </a:cubicBezTo>
                  <a:cubicBezTo>
                    <a:pt x="4653911" y="1094907"/>
                    <a:pt x="4686831" y="1131409"/>
                    <a:pt x="4717510" y="1169143"/>
                  </a:cubicBezTo>
                  <a:cubicBezTo>
                    <a:pt x="4733186" y="1187730"/>
                    <a:pt x="4748862" y="1206430"/>
                    <a:pt x="4764986" y="1224681"/>
                  </a:cubicBezTo>
                  <a:cubicBezTo>
                    <a:pt x="4780886" y="1243044"/>
                    <a:pt x="4797233" y="1261071"/>
                    <a:pt x="4813021" y="1279994"/>
                  </a:cubicBezTo>
                  <a:cubicBezTo>
                    <a:pt x="4877292" y="1354230"/>
                    <a:pt x="4941339" y="1428914"/>
                    <a:pt x="5001915" y="1506846"/>
                  </a:cubicBezTo>
                  <a:cubicBezTo>
                    <a:pt x="5062603" y="1584665"/>
                    <a:pt x="5118252" y="1666739"/>
                    <a:pt x="5170542" y="1751165"/>
                  </a:cubicBezTo>
                  <a:cubicBezTo>
                    <a:pt x="5274898" y="1920240"/>
                    <a:pt x="5363579" y="2101295"/>
                    <a:pt x="5428969" y="2293660"/>
                  </a:cubicBezTo>
                  <a:cubicBezTo>
                    <a:pt x="5494136" y="2485801"/>
                    <a:pt x="5533102" y="2690819"/>
                    <a:pt x="5534893" y="2899307"/>
                  </a:cubicBezTo>
                  <a:cubicBezTo>
                    <a:pt x="5536124" y="3003439"/>
                    <a:pt x="5526831" y="3108132"/>
                    <a:pt x="5508804" y="3211144"/>
                  </a:cubicBezTo>
                  <a:cubicBezTo>
                    <a:pt x="5490441" y="3314157"/>
                    <a:pt x="5462336" y="3415490"/>
                    <a:pt x="5426282" y="3513352"/>
                  </a:cubicBezTo>
                  <a:cubicBezTo>
                    <a:pt x="5363355" y="3684890"/>
                    <a:pt x="5302219" y="3856428"/>
                    <a:pt x="5248250" y="4030542"/>
                  </a:cubicBezTo>
                  <a:lnTo>
                    <a:pt x="5208612" y="4161771"/>
                  </a:lnTo>
                  <a:lnTo>
                    <a:pt x="5170318" y="4294680"/>
                  </a:lnTo>
                  <a:lnTo>
                    <a:pt x="5132248" y="4430164"/>
                  </a:lnTo>
                  <a:lnTo>
                    <a:pt x="5112765" y="4498914"/>
                  </a:lnTo>
                  <a:lnTo>
                    <a:pt x="5091715" y="4569119"/>
                  </a:lnTo>
                  <a:cubicBezTo>
                    <a:pt x="5085221" y="4592297"/>
                    <a:pt x="5076823" y="4616482"/>
                    <a:pt x="5068985" y="4640220"/>
                  </a:cubicBezTo>
                  <a:cubicBezTo>
                    <a:pt x="5060699" y="4664182"/>
                    <a:pt x="5053981" y="4687807"/>
                    <a:pt x="5043904" y="4712105"/>
                  </a:cubicBezTo>
                  <a:lnTo>
                    <a:pt x="5015799" y="4784438"/>
                  </a:lnTo>
                  <a:cubicBezTo>
                    <a:pt x="5005274" y="4808511"/>
                    <a:pt x="4993965" y="4832473"/>
                    <a:pt x="4982880" y="4856435"/>
                  </a:cubicBezTo>
                  <a:cubicBezTo>
                    <a:pt x="4936524" y="4951273"/>
                    <a:pt x="4881099" y="5044096"/>
                    <a:pt x="4817276" y="5125275"/>
                  </a:cubicBezTo>
                  <a:cubicBezTo>
                    <a:pt x="4755244" y="5208805"/>
                    <a:pt x="4686943" y="5282817"/>
                    <a:pt x="4618753" y="5355374"/>
                  </a:cubicBezTo>
                  <a:cubicBezTo>
                    <a:pt x="4602069" y="5374073"/>
                    <a:pt x="4584154" y="5391092"/>
                    <a:pt x="4566575" y="5408560"/>
                  </a:cubicBezTo>
                  <a:lnTo>
                    <a:pt x="4513837" y="5461186"/>
                  </a:lnTo>
                  <a:cubicBezTo>
                    <a:pt x="4496593" y="5479101"/>
                    <a:pt x="4477894" y="5495560"/>
                    <a:pt x="4459531" y="5512580"/>
                  </a:cubicBezTo>
                  <a:lnTo>
                    <a:pt x="4404554" y="5563526"/>
                  </a:lnTo>
                  <a:cubicBezTo>
                    <a:pt x="4386527" y="5580770"/>
                    <a:pt x="4366932" y="5596670"/>
                    <a:pt x="4348009" y="5613017"/>
                  </a:cubicBezTo>
                  <a:lnTo>
                    <a:pt x="4290568" y="5661948"/>
                  </a:lnTo>
                  <a:lnTo>
                    <a:pt x="4276124" y="5674153"/>
                  </a:lnTo>
                  <a:lnTo>
                    <a:pt x="4261120" y="5685798"/>
                  </a:lnTo>
                  <a:lnTo>
                    <a:pt x="4231112" y="5708976"/>
                  </a:lnTo>
                  <a:lnTo>
                    <a:pt x="4170984" y="5755443"/>
                  </a:lnTo>
                  <a:cubicBezTo>
                    <a:pt x="4130227" y="5785563"/>
                    <a:pt x="4087790" y="5813892"/>
                    <a:pt x="4046025" y="5843228"/>
                  </a:cubicBezTo>
                  <a:cubicBezTo>
                    <a:pt x="4002917" y="5870437"/>
                    <a:pt x="3959248" y="5897309"/>
                    <a:pt x="3915356" y="5923735"/>
                  </a:cubicBezTo>
                  <a:cubicBezTo>
                    <a:pt x="3737659" y="6026299"/>
                    <a:pt x="3544847" y="6106022"/>
                    <a:pt x="3346323" y="6158872"/>
                  </a:cubicBezTo>
                  <a:cubicBezTo>
                    <a:pt x="3147800" y="6211946"/>
                    <a:pt x="2944462" y="6239714"/>
                    <a:pt x="2743476" y="6247328"/>
                  </a:cubicBezTo>
                  <a:lnTo>
                    <a:pt x="2668120" y="6249344"/>
                  </a:lnTo>
                  <a:lnTo>
                    <a:pt x="2630498" y="6250127"/>
                  </a:lnTo>
                  <a:lnTo>
                    <a:pt x="2592988" y="6249568"/>
                  </a:lnTo>
                  <a:lnTo>
                    <a:pt x="2518080" y="6247777"/>
                  </a:lnTo>
                  <a:cubicBezTo>
                    <a:pt x="2493110" y="6247105"/>
                    <a:pt x="2468365" y="6246881"/>
                    <a:pt x="2442948" y="6244529"/>
                  </a:cubicBezTo>
                  <a:cubicBezTo>
                    <a:pt x="2392337" y="6240722"/>
                    <a:pt x="2341950" y="6237699"/>
                    <a:pt x="2291676" y="6232213"/>
                  </a:cubicBezTo>
                  <a:lnTo>
                    <a:pt x="2141412" y="6212394"/>
                  </a:lnTo>
                  <a:lnTo>
                    <a:pt x="1992715" y="6184961"/>
                  </a:lnTo>
                  <a:cubicBezTo>
                    <a:pt x="1943561" y="6173988"/>
                    <a:pt x="1894630" y="6162231"/>
                    <a:pt x="1845811" y="6151034"/>
                  </a:cubicBezTo>
                  <a:cubicBezTo>
                    <a:pt x="1797215" y="6138829"/>
                    <a:pt x="1749180" y="6123938"/>
                    <a:pt x="1701033" y="6110724"/>
                  </a:cubicBezTo>
                  <a:cubicBezTo>
                    <a:pt x="1676847" y="6104566"/>
                    <a:pt x="1653334" y="6095833"/>
                    <a:pt x="1629484" y="6088219"/>
                  </a:cubicBezTo>
                  <a:lnTo>
                    <a:pt x="1558383" y="6064929"/>
                  </a:lnTo>
                  <a:cubicBezTo>
                    <a:pt x="1369713" y="6000210"/>
                    <a:pt x="1186978" y="5921271"/>
                    <a:pt x="1011968" y="5828896"/>
                  </a:cubicBezTo>
                  <a:cubicBezTo>
                    <a:pt x="837071" y="5736408"/>
                    <a:pt x="668556" y="5631940"/>
                    <a:pt x="511237" y="5512356"/>
                  </a:cubicBezTo>
                  <a:cubicBezTo>
                    <a:pt x="471152" y="5483468"/>
                    <a:pt x="433642" y="5451220"/>
                    <a:pt x="395572" y="5419757"/>
                  </a:cubicBezTo>
                  <a:cubicBezTo>
                    <a:pt x="356831" y="5388965"/>
                    <a:pt x="321112" y="5354926"/>
                    <a:pt x="284722" y="5321559"/>
                  </a:cubicBezTo>
                  <a:lnTo>
                    <a:pt x="257513" y="5296477"/>
                  </a:lnTo>
                  <a:lnTo>
                    <a:pt x="243853" y="5283937"/>
                  </a:lnTo>
                  <a:lnTo>
                    <a:pt x="230752" y="5270836"/>
                  </a:lnTo>
                  <a:lnTo>
                    <a:pt x="178574" y="5218322"/>
                  </a:lnTo>
                  <a:cubicBezTo>
                    <a:pt x="161331" y="5200631"/>
                    <a:pt x="143191" y="5183948"/>
                    <a:pt x="126508" y="5165584"/>
                  </a:cubicBezTo>
                  <a:lnTo>
                    <a:pt x="76345" y="5111167"/>
                  </a:lnTo>
                  <a:cubicBezTo>
                    <a:pt x="59774" y="5092916"/>
                    <a:pt x="42530" y="5075112"/>
                    <a:pt x="26407" y="5056413"/>
                  </a:cubicBezTo>
                  <a:lnTo>
                    <a:pt x="0" y="5024776"/>
                  </a:lnTo>
                  <a:lnTo>
                    <a:pt x="0" y="4492798"/>
                  </a:lnTo>
                  <a:lnTo>
                    <a:pt x="28534" y="4537879"/>
                  </a:lnTo>
                  <a:cubicBezTo>
                    <a:pt x="41299" y="4556130"/>
                    <a:pt x="54175" y="4574382"/>
                    <a:pt x="66604" y="4592745"/>
                  </a:cubicBezTo>
                  <a:lnTo>
                    <a:pt x="104114" y="4647834"/>
                  </a:lnTo>
                  <a:lnTo>
                    <a:pt x="143751" y="4701580"/>
                  </a:lnTo>
                  <a:cubicBezTo>
                    <a:pt x="156964" y="4719495"/>
                    <a:pt x="169728" y="4737746"/>
                    <a:pt x="182717" y="4755773"/>
                  </a:cubicBezTo>
                  <a:lnTo>
                    <a:pt x="223810" y="4808399"/>
                  </a:lnTo>
                  <a:lnTo>
                    <a:pt x="264679" y="4861249"/>
                  </a:lnTo>
                  <a:cubicBezTo>
                    <a:pt x="278563" y="4878717"/>
                    <a:pt x="293455" y="4895288"/>
                    <a:pt x="307788" y="4912420"/>
                  </a:cubicBezTo>
                  <a:lnTo>
                    <a:pt x="351232" y="4963254"/>
                  </a:lnTo>
                  <a:cubicBezTo>
                    <a:pt x="365788" y="4980162"/>
                    <a:pt x="381688" y="4995837"/>
                    <a:pt x="397028" y="5012185"/>
                  </a:cubicBezTo>
                  <a:lnTo>
                    <a:pt x="443496" y="5060444"/>
                  </a:lnTo>
                  <a:lnTo>
                    <a:pt x="455140" y="5072537"/>
                  </a:lnTo>
                  <a:lnTo>
                    <a:pt x="467345" y="5083958"/>
                  </a:lnTo>
                  <a:lnTo>
                    <a:pt x="491755" y="5106912"/>
                  </a:lnTo>
                  <a:lnTo>
                    <a:pt x="540686" y="5152819"/>
                  </a:lnTo>
                  <a:lnTo>
                    <a:pt x="552890" y="5164353"/>
                  </a:lnTo>
                  <a:lnTo>
                    <a:pt x="565655" y="5175214"/>
                  </a:lnTo>
                  <a:lnTo>
                    <a:pt x="591072" y="5197048"/>
                  </a:lnTo>
                  <a:cubicBezTo>
                    <a:pt x="624999" y="5226160"/>
                    <a:pt x="658366" y="5256056"/>
                    <a:pt x="694197" y="5283041"/>
                  </a:cubicBezTo>
                  <a:cubicBezTo>
                    <a:pt x="834272" y="5394675"/>
                    <a:pt x="985207" y="5493881"/>
                    <a:pt x="1146221" y="5573716"/>
                  </a:cubicBezTo>
                  <a:cubicBezTo>
                    <a:pt x="1307122" y="5653774"/>
                    <a:pt x="1476869" y="5715918"/>
                    <a:pt x="1650982" y="5758130"/>
                  </a:cubicBezTo>
                  <a:lnTo>
                    <a:pt x="1716485" y="5772798"/>
                  </a:lnTo>
                  <a:cubicBezTo>
                    <a:pt x="1738431" y="5777390"/>
                    <a:pt x="1759929" y="5783100"/>
                    <a:pt x="1782211" y="5786235"/>
                  </a:cubicBezTo>
                  <a:lnTo>
                    <a:pt x="1848386" y="5796984"/>
                  </a:lnTo>
                  <a:lnTo>
                    <a:pt x="1881417" y="5802359"/>
                  </a:lnTo>
                  <a:cubicBezTo>
                    <a:pt x="1892390" y="5804151"/>
                    <a:pt x="1903363" y="5806054"/>
                    <a:pt x="1914560" y="5807061"/>
                  </a:cubicBezTo>
                  <a:cubicBezTo>
                    <a:pt x="1959012" y="5811765"/>
                    <a:pt x="2003241" y="5817251"/>
                    <a:pt x="2047469" y="5821282"/>
                  </a:cubicBezTo>
                  <a:lnTo>
                    <a:pt x="2180601" y="5828896"/>
                  </a:lnTo>
                  <a:lnTo>
                    <a:pt x="2313622" y="5830463"/>
                  </a:lnTo>
                  <a:cubicBezTo>
                    <a:pt x="2335680" y="5830799"/>
                    <a:pt x="2357962" y="5829008"/>
                    <a:pt x="2380021" y="5828448"/>
                  </a:cubicBezTo>
                  <a:lnTo>
                    <a:pt x="2446195" y="5826433"/>
                  </a:lnTo>
                  <a:cubicBezTo>
                    <a:pt x="2468029" y="5826208"/>
                    <a:pt x="2490647" y="5824193"/>
                    <a:pt x="2513041" y="5822737"/>
                  </a:cubicBezTo>
                  <a:lnTo>
                    <a:pt x="2580111" y="5818258"/>
                  </a:lnTo>
                  <a:lnTo>
                    <a:pt x="2613590" y="5816355"/>
                  </a:lnTo>
                  <a:lnTo>
                    <a:pt x="2646845" y="5813108"/>
                  </a:lnTo>
                  <a:cubicBezTo>
                    <a:pt x="2669016" y="5810869"/>
                    <a:pt x="2691074" y="5808741"/>
                    <a:pt x="2713244" y="5806838"/>
                  </a:cubicBezTo>
                  <a:cubicBezTo>
                    <a:pt x="2889933" y="5789371"/>
                    <a:pt x="3062815" y="5762050"/>
                    <a:pt x="3230882" y="5721292"/>
                  </a:cubicBezTo>
                  <a:cubicBezTo>
                    <a:pt x="3398837" y="5680423"/>
                    <a:pt x="3562426" y="5626902"/>
                    <a:pt x="3720416" y="5556472"/>
                  </a:cubicBezTo>
                  <a:cubicBezTo>
                    <a:pt x="3759381" y="5537997"/>
                    <a:pt x="3798347" y="5518962"/>
                    <a:pt x="3837425" y="5499927"/>
                  </a:cubicBezTo>
                  <a:cubicBezTo>
                    <a:pt x="3875271" y="5478765"/>
                    <a:pt x="3913900" y="5458610"/>
                    <a:pt x="3951634" y="5436552"/>
                  </a:cubicBezTo>
                  <a:lnTo>
                    <a:pt x="4007284" y="5401841"/>
                  </a:lnTo>
                  <a:lnTo>
                    <a:pt x="4035164" y="5384374"/>
                  </a:lnTo>
                  <a:lnTo>
                    <a:pt x="4049049" y="5375640"/>
                  </a:lnTo>
                  <a:lnTo>
                    <a:pt x="4062485" y="5366123"/>
                  </a:lnTo>
                  <a:lnTo>
                    <a:pt x="4116567" y="5328277"/>
                  </a:lnTo>
                  <a:cubicBezTo>
                    <a:pt x="4134594" y="5315624"/>
                    <a:pt x="4152957" y="5303420"/>
                    <a:pt x="4169976" y="5289199"/>
                  </a:cubicBezTo>
                  <a:lnTo>
                    <a:pt x="4222042" y="5247994"/>
                  </a:lnTo>
                  <a:cubicBezTo>
                    <a:pt x="4239398" y="5234222"/>
                    <a:pt x="4256865" y="5220562"/>
                    <a:pt x="4273213" y="5205558"/>
                  </a:cubicBezTo>
                  <a:lnTo>
                    <a:pt x="4323151" y="5161329"/>
                  </a:lnTo>
                  <a:cubicBezTo>
                    <a:pt x="4339611" y="5146437"/>
                    <a:pt x="4356631" y="5131881"/>
                    <a:pt x="4371971" y="5116093"/>
                  </a:cubicBezTo>
                  <a:cubicBezTo>
                    <a:pt x="4435457" y="5054398"/>
                    <a:pt x="4496258" y="4991135"/>
                    <a:pt x="4546868" y="4924400"/>
                  </a:cubicBezTo>
                  <a:cubicBezTo>
                    <a:pt x="4600054" y="4858450"/>
                    <a:pt x="4640699" y="4788916"/>
                    <a:pt x="4675634" y="4715352"/>
                  </a:cubicBezTo>
                  <a:lnTo>
                    <a:pt x="4700155" y="4659255"/>
                  </a:lnTo>
                  <a:lnTo>
                    <a:pt x="4721206" y="4600135"/>
                  </a:lnTo>
                  <a:cubicBezTo>
                    <a:pt x="4728707" y="4580988"/>
                    <a:pt x="4733970" y="4559266"/>
                    <a:pt x="4740465" y="4538887"/>
                  </a:cubicBezTo>
                  <a:cubicBezTo>
                    <a:pt x="4746623" y="4518061"/>
                    <a:pt x="4753005" y="4497906"/>
                    <a:pt x="4758492" y="4475848"/>
                  </a:cubicBezTo>
                  <a:cubicBezTo>
                    <a:pt x="4803168" y="4303637"/>
                    <a:pt x="4840902" y="4115080"/>
                    <a:pt x="4891288" y="3930329"/>
                  </a:cubicBezTo>
                  <a:cubicBezTo>
                    <a:pt x="4940891" y="3744906"/>
                    <a:pt x="5000235" y="3562059"/>
                    <a:pt x="5066298" y="3382235"/>
                  </a:cubicBezTo>
                  <a:cubicBezTo>
                    <a:pt x="5124186" y="3226932"/>
                    <a:pt x="5154530" y="3064015"/>
                    <a:pt x="5156994" y="2898635"/>
                  </a:cubicBezTo>
                  <a:cubicBezTo>
                    <a:pt x="5159681" y="2733255"/>
                    <a:pt x="5132920" y="2565636"/>
                    <a:pt x="5083317" y="2402047"/>
                  </a:cubicBezTo>
                  <a:cubicBezTo>
                    <a:pt x="5033938" y="2238123"/>
                    <a:pt x="4960150" y="2079013"/>
                    <a:pt x="4871022" y="1926958"/>
                  </a:cubicBezTo>
                  <a:cubicBezTo>
                    <a:pt x="4826570" y="1850818"/>
                    <a:pt x="4777415" y="1776918"/>
                    <a:pt x="4727028" y="1703577"/>
                  </a:cubicBezTo>
                  <a:cubicBezTo>
                    <a:pt x="4676418" y="1630349"/>
                    <a:pt x="4622784" y="1558464"/>
                    <a:pt x="4563776" y="1490834"/>
                  </a:cubicBezTo>
                  <a:cubicBezTo>
                    <a:pt x="4503647" y="1423764"/>
                    <a:pt x="4439041" y="1359157"/>
                    <a:pt x="4370291" y="1300596"/>
                  </a:cubicBezTo>
                  <a:cubicBezTo>
                    <a:pt x="4336812" y="1270141"/>
                    <a:pt x="4301541" y="1242148"/>
                    <a:pt x="4266046" y="1214491"/>
                  </a:cubicBezTo>
                  <a:cubicBezTo>
                    <a:pt x="4248355" y="1200607"/>
                    <a:pt x="4230776" y="1186611"/>
                    <a:pt x="4212973" y="1173062"/>
                  </a:cubicBezTo>
                  <a:cubicBezTo>
                    <a:pt x="4194722" y="1160074"/>
                    <a:pt x="4176359" y="1147197"/>
                    <a:pt x="4157995" y="1134545"/>
                  </a:cubicBezTo>
                  <a:cubicBezTo>
                    <a:pt x="4011426" y="1031980"/>
                    <a:pt x="3855004" y="948562"/>
                    <a:pt x="3697126" y="881044"/>
                  </a:cubicBezTo>
                  <a:lnTo>
                    <a:pt x="3637670" y="856747"/>
                  </a:lnTo>
                  <a:lnTo>
                    <a:pt x="3608222" y="844318"/>
                  </a:lnTo>
                  <a:cubicBezTo>
                    <a:pt x="3598480" y="840063"/>
                    <a:pt x="3588179" y="837040"/>
                    <a:pt x="3578214" y="833457"/>
                  </a:cubicBezTo>
                  <a:lnTo>
                    <a:pt x="3518309" y="812294"/>
                  </a:lnTo>
                  <a:cubicBezTo>
                    <a:pt x="3513383" y="810503"/>
                    <a:pt x="3508344" y="808823"/>
                    <a:pt x="3503417" y="806920"/>
                  </a:cubicBezTo>
                  <a:cubicBezTo>
                    <a:pt x="3498603" y="804792"/>
                    <a:pt x="3494236" y="801993"/>
                    <a:pt x="3489533" y="799642"/>
                  </a:cubicBezTo>
                  <a:cubicBezTo>
                    <a:pt x="3480240" y="794827"/>
                    <a:pt x="3470498" y="791020"/>
                    <a:pt x="3460869" y="787101"/>
                  </a:cubicBezTo>
                  <a:lnTo>
                    <a:pt x="3402980" y="763475"/>
                  </a:lnTo>
                  <a:lnTo>
                    <a:pt x="3374092" y="751606"/>
                  </a:lnTo>
                  <a:cubicBezTo>
                    <a:pt x="3364462" y="747688"/>
                    <a:pt x="3354945" y="743433"/>
                    <a:pt x="3344980" y="740409"/>
                  </a:cubicBezTo>
                  <a:lnTo>
                    <a:pt x="3226627" y="700772"/>
                  </a:lnTo>
                  <a:cubicBezTo>
                    <a:pt x="3067405" y="652849"/>
                    <a:pt x="2902697" y="625192"/>
                    <a:pt x="2735750" y="614667"/>
                  </a:cubicBezTo>
                  <a:cubicBezTo>
                    <a:pt x="2714811" y="613435"/>
                    <a:pt x="2694209" y="610860"/>
                    <a:pt x="2673158" y="610412"/>
                  </a:cubicBezTo>
                  <a:lnTo>
                    <a:pt x="2610119" y="609628"/>
                  </a:lnTo>
                  <a:lnTo>
                    <a:pt x="2547080" y="608620"/>
                  </a:lnTo>
                  <a:cubicBezTo>
                    <a:pt x="2536443" y="608173"/>
                    <a:pt x="2526365" y="608397"/>
                    <a:pt x="2516400" y="608844"/>
                  </a:cubicBezTo>
                  <a:lnTo>
                    <a:pt x="2486280" y="609740"/>
                  </a:lnTo>
                  <a:cubicBezTo>
                    <a:pt x="2466125" y="609852"/>
                    <a:pt x="2446307" y="611868"/>
                    <a:pt x="2426376" y="613099"/>
                  </a:cubicBezTo>
                  <a:cubicBezTo>
                    <a:pt x="2406333" y="613995"/>
                    <a:pt x="2386627" y="616458"/>
                    <a:pt x="2366920" y="618474"/>
                  </a:cubicBezTo>
                  <a:cubicBezTo>
                    <a:pt x="2357066" y="619482"/>
                    <a:pt x="2347101" y="620153"/>
                    <a:pt x="2337248" y="621497"/>
                  </a:cubicBezTo>
                  <a:lnTo>
                    <a:pt x="2307800" y="625528"/>
                  </a:lnTo>
                  <a:lnTo>
                    <a:pt x="2278351" y="629559"/>
                  </a:lnTo>
                  <a:lnTo>
                    <a:pt x="2249127" y="634710"/>
                  </a:lnTo>
                  <a:cubicBezTo>
                    <a:pt x="2093377" y="661918"/>
                    <a:pt x="1942329" y="710849"/>
                    <a:pt x="1796096" y="781726"/>
                  </a:cubicBezTo>
                  <a:cubicBezTo>
                    <a:pt x="1649751" y="852268"/>
                    <a:pt x="1508892" y="944307"/>
                    <a:pt x="1370833" y="1048663"/>
                  </a:cubicBezTo>
                  <a:cubicBezTo>
                    <a:pt x="1232774" y="1153244"/>
                    <a:pt x="1097290" y="1269917"/>
                    <a:pt x="959790" y="1390844"/>
                  </a:cubicBezTo>
                  <a:lnTo>
                    <a:pt x="749062" y="1577611"/>
                  </a:lnTo>
                  <a:cubicBezTo>
                    <a:pt x="674602" y="1642329"/>
                    <a:pt x="599806" y="1704137"/>
                    <a:pt x="524786" y="1763145"/>
                  </a:cubicBezTo>
                  <a:cubicBezTo>
                    <a:pt x="374858" y="1881498"/>
                    <a:pt x="223810" y="1987422"/>
                    <a:pt x="84071" y="2098496"/>
                  </a:cubicBezTo>
                  <a:lnTo>
                    <a:pt x="0" y="2168094"/>
                  </a:lnTo>
                  <a:lnTo>
                    <a:pt x="0" y="1576676"/>
                  </a:lnTo>
                  <a:lnTo>
                    <a:pt x="174655" y="1387597"/>
                  </a:lnTo>
                  <a:cubicBezTo>
                    <a:pt x="238926" y="1320079"/>
                    <a:pt x="302749" y="1254577"/>
                    <a:pt x="363661" y="1188626"/>
                  </a:cubicBezTo>
                  <a:lnTo>
                    <a:pt x="458052" y="1086397"/>
                  </a:lnTo>
                  <a:cubicBezTo>
                    <a:pt x="490635" y="1051351"/>
                    <a:pt x="523666" y="1016416"/>
                    <a:pt x="557257" y="981593"/>
                  </a:cubicBezTo>
                  <a:cubicBezTo>
                    <a:pt x="691510" y="842414"/>
                    <a:pt x="835055" y="705699"/>
                    <a:pt x="994165" y="578389"/>
                  </a:cubicBezTo>
                  <a:cubicBezTo>
                    <a:pt x="1152939" y="451190"/>
                    <a:pt x="1328060" y="333398"/>
                    <a:pt x="1520873" y="237215"/>
                  </a:cubicBezTo>
                  <a:cubicBezTo>
                    <a:pt x="1713238" y="141033"/>
                    <a:pt x="1924302" y="68028"/>
                    <a:pt x="2141748" y="31190"/>
                  </a:cubicBezTo>
                  <a:lnTo>
                    <a:pt x="2182505" y="24360"/>
                  </a:lnTo>
                  <a:cubicBezTo>
                    <a:pt x="2196165" y="22344"/>
                    <a:pt x="2209826" y="20665"/>
                    <a:pt x="2223374" y="18873"/>
                  </a:cubicBezTo>
                  <a:lnTo>
                    <a:pt x="2264355" y="13611"/>
                  </a:lnTo>
                  <a:cubicBezTo>
                    <a:pt x="2278015" y="11931"/>
                    <a:pt x="2291676" y="10924"/>
                    <a:pt x="2305336" y="9580"/>
                  </a:cubicBezTo>
                  <a:cubicBezTo>
                    <a:pt x="2332657" y="7229"/>
                    <a:pt x="2360090" y="4653"/>
                    <a:pt x="2387410" y="3645"/>
                  </a:cubicBezTo>
                  <a:cubicBezTo>
                    <a:pt x="2414731" y="2414"/>
                    <a:pt x="2442164" y="510"/>
                    <a:pt x="2469373" y="622"/>
                  </a:cubicBezTo>
                  <a:close/>
                </a:path>
              </a:pathLst>
            </a:custGeom>
            <a:gradFill>
              <a:gsLst>
                <a:gs pos="37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67C4629D-4AB7-48D4-A61B-1AE1837A78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646908" cy="6130481"/>
            </a:xfrm>
            <a:custGeom>
              <a:avLst/>
              <a:gdLst>
                <a:gd name="connsiteX0" fmla="*/ 2616837 w 5646908"/>
                <a:gd name="connsiteY0" fmla="*/ 0 h 6130481"/>
                <a:gd name="connsiteX1" fmla="*/ 4918721 w 5646908"/>
                <a:gd name="connsiteY1" fmla="*/ 1134258 h 6130481"/>
                <a:gd name="connsiteX2" fmla="*/ 5539036 w 5646908"/>
                <a:gd name="connsiteY2" fmla="*/ 3362353 h 6130481"/>
                <a:gd name="connsiteX3" fmla="*/ 4712024 w 5646908"/>
                <a:gd name="connsiteY3" fmla="*/ 5293280 h 6130481"/>
                <a:gd name="connsiteX4" fmla="*/ 2547864 w 5646908"/>
                <a:gd name="connsiteY4" fmla="*/ 6130481 h 6130481"/>
                <a:gd name="connsiteX5" fmla="*/ 263223 w 5646908"/>
                <a:gd name="connsiteY5" fmla="*/ 5212325 h 6130481"/>
                <a:gd name="connsiteX6" fmla="*/ 49974 w 5646908"/>
                <a:gd name="connsiteY6" fmla="*/ 4985345 h 6130481"/>
                <a:gd name="connsiteX7" fmla="*/ 0 w 5646908"/>
                <a:gd name="connsiteY7" fmla="*/ 4920618 h 6130481"/>
                <a:gd name="connsiteX8" fmla="*/ 0 w 5646908"/>
                <a:gd name="connsiteY8" fmla="*/ 3760303 h 6130481"/>
                <a:gd name="connsiteX9" fmla="*/ 80488 w 5646908"/>
                <a:gd name="connsiteY9" fmla="*/ 3974159 h 6130481"/>
                <a:gd name="connsiteX10" fmla="*/ 664748 w 5646908"/>
                <a:gd name="connsiteY10" fmla="*/ 4813600 h 6130481"/>
                <a:gd name="connsiteX11" fmla="*/ 2548087 w 5646908"/>
                <a:gd name="connsiteY11" fmla="*/ 5570406 h 6130481"/>
                <a:gd name="connsiteX12" fmla="*/ 3536561 w 5646908"/>
                <a:gd name="connsiteY12" fmla="*/ 5407153 h 6130481"/>
                <a:gd name="connsiteX13" fmla="*/ 4308035 w 5646908"/>
                <a:gd name="connsiteY13" fmla="*/ 4897241 h 6130481"/>
                <a:gd name="connsiteX14" fmla="*/ 4569038 w 5646908"/>
                <a:gd name="connsiteY14" fmla="*/ 4564802 h 6130481"/>
                <a:gd name="connsiteX15" fmla="*/ 4699147 w 5646908"/>
                <a:gd name="connsiteY15" fmla="*/ 4149952 h 6130481"/>
                <a:gd name="connsiteX16" fmla="*/ 5003034 w 5646908"/>
                <a:gd name="connsiteY16" fmla="*/ 3168421 h 6130481"/>
                <a:gd name="connsiteX17" fmla="*/ 4994189 w 5646908"/>
                <a:gd name="connsiteY17" fmla="*/ 2321590 h 6130481"/>
                <a:gd name="connsiteX18" fmla="*/ 4487860 w 5646908"/>
                <a:gd name="connsiteY18" fmla="*/ 1501856 h 6130481"/>
                <a:gd name="connsiteX19" fmla="*/ 3640469 w 5646908"/>
                <a:gd name="connsiteY19" fmla="*/ 808425 h 6130481"/>
                <a:gd name="connsiteX20" fmla="*/ 2616837 w 5646908"/>
                <a:gd name="connsiteY20" fmla="*/ 559851 h 6130481"/>
                <a:gd name="connsiteX21" fmla="*/ 1762952 w 5646908"/>
                <a:gd name="connsiteY21" fmla="*/ 812008 h 6130481"/>
                <a:gd name="connsiteX22" fmla="*/ 939635 w 5646908"/>
                <a:gd name="connsiteY22" fmla="*/ 1502976 h 6130481"/>
                <a:gd name="connsiteX23" fmla="*/ 585250 w 5646908"/>
                <a:gd name="connsiteY23" fmla="*/ 1831049 h 6130481"/>
                <a:gd name="connsiteX24" fmla="*/ 40403 w 5646908"/>
                <a:gd name="connsiteY24" fmla="*/ 2389556 h 6130481"/>
                <a:gd name="connsiteX25" fmla="*/ 0 w 5646908"/>
                <a:gd name="connsiteY25" fmla="*/ 2456747 h 6130481"/>
                <a:gd name="connsiteX26" fmla="*/ 0 w 5646908"/>
                <a:gd name="connsiteY26" fmla="*/ 1601114 h 6130481"/>
                <a:gd name="connsiteX27" fmla="*/ 93200 w 5646908"/>
                <a:gd name="connsiteY27" fmla="*/ 1513741 h 6130481"/>
                <a:gd name="connsiteX28" fmla="*/ 535423 w 5646908"/>
                <a:gd name="connsiteY28" fmla="*/ 1107273 h 6130481"/>
                <a:gd name="connsiteX29" fmla="*/ 2616837 w 5646908"/>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6908" h="6130481">
                  <a:moveTo>
                    <a:pt x="2616837" y="0"/>
                  </a:moveTo>
                  <a:cubicBezTo>
                    <a:pt x="3596241" y="0"/>
                    <a:pt x="4322479" y="463445"/>
                    <a:pt x="4918721" y="1134258"/>
                  </a:cubicBezTo>
                  <a:cubicBezTo>
                    <a:pt x="5416317" y="1694109"/>
                    <a:pt x="5857703" y="2516643"/>
                    <a:pt x="5539036" y="3362353"/>
                  </a:cubicBezTo>
                  <a:cubicBezTo>
                    <a:pt x="5111758" y="4496612"/>
                    <a:pt x="5300763" y="4716633"/>
                    <a:pt x="4712024" y="5293280"/>
                  </a:cubicBezTo>
                  <a:cubicBezTo>
                    <a:pt x="4123284" y="5869926"/>
                    <a:pt x="3446201" y="6130481"/>
                    <a:pt x="2547864" y="6130481"/>
                  </a:cubicBezTo>
                  <a:cubicBezTo>
                    <a:pt x="1657476" y="6130481"/>
                    <a:pt x="850619" y="5780127"/>
                    <a:pt x="263223" y="5212325"/>
                  </a:cubicBezTo>
                  <a:cubicBezTo>
                    <a:pt x="188497" y="5140091"/>
                    <a:pt x="117321" y="5064339"/>
                    <a:pt x="49974" y="4985345"/>
                  </a:cubicBezTo>
                  <a:lnTo>
                    <a:pt x="0" y="4920618"/>
                  </a:lnTo>
                  <a:lnTo>
                    <a:pt x="0" y="3760303"/>
                  </a:lnTo>
                  <a:lnTo>
                    <a:pt x="80488" y="3974159"/>
                  </a:lnTo>
                  <a:cubicBezTo>
                    <a:pt x="217875" y="4289243"/>
                    <a:pt x="414383" y="4571632"/>
                    <a:pt x="664748" y="4813600"/>
                  </a:cubicBezTo>
                  <a:cubicBezTo>
                    <a:pt x="1169734" y="5301566"/>
                    <a:pt x="1838644" y="5570406"/>
                    <a:pt x="2548087" y="5570406"/>
                  </a:cubicBezTo>
                  <a:cubicBezTo>
                    <a:pt x="2928786" y="5570406"/>
                    <a:pt x="3252156" y="5516996"/>
                    <a:pt x="3536561" y="5407153"/>
                  </a:cubicBezTo>
                  <a:cubicBezTo>
                    <a:pt x="3815366" y="5299438"/>
                    <a:pt x="4067747" y="5132603"/>
                    <a:pt x="4308035" y="4897241"/>
                  </a:cubicBezTo>
                  <a:cubicBezTo>
                    <a:pt x="4475095" y="4733653"/>
                    <a:pt x="4533767" y="4637358"/>
                    <a:pt x="4569038" y="4564802"/>
                  </a:cubicBezTo>
                  <a:cubicBezTo>
                    <a:pt x="4619313" y="4461453"/>
                    <a:pt x="4652792" y="4330784"/>
                    <a:pt x="4699147" y="4149952"/>
                  </a:cubicBezTo>
                  <a:cubicBezTo>
                    <a:pt x="4758491" y="3918846"/>
                    <a:pt x="4839558" y="3602194"/>
                    <a:pt x="5003034" y="3168421"/>
                  </a:cubicBezTo>
                  <a:cubicBezTo>
                    <a:pt x="5103024" y="2902940"/>
                    <a:pt x="5100112" y="2626037"/>
                    <a:pt x="4994189" y="2321590"/>
                  </a:cubicBezTo>
                  <a:cubicBezTo>
                    <a:pt x="4900470" y="2052526"/>
                    <a:pt x="4725460" y="1769129"/>
                    <a:pt x="4487860" y="1501856"/>
                  </a:cubicBezTo>
                  <a:cubicBezTo>
                    <a:pt x="4210285" y="1189683"/>
                    <a:pt x="3933047" y="962832"/>
                    <a:pt x="3640469" y="808425"/>
                  </a:cubicBezTo>
                  <a:cubicBezTo>
                    <a:pt x="3323369" y="641141"/>
                    <a:pt x="2988578" y="559851"/>
                    <a:pt x="2616837" y="559851"/>
                  </a:cubicBezTo>
                  <a:cubicBezTo>
                    <a:pt x="2315413" y="559851"/>
                    <a:pt x="2044110" y="640134"/>
                    <a:pt x="1762952" y="812008"/>
                  </a:cubicBezTo>
                  <a:cubicBezTo>
                    <a:pt x="1472838" y="989593"/>
                    <a:pt x="1197167" y="1250707"/>
                    <a:pt x="939635" y="1502976"/>
                  </a:cubicBezTo>
                  <a:cubicBezTo>
                    <a:pt x="819379" y="1620769"/>
                    <a:pt x="700355" y="1727700"/>
                    <a:pt x="585250" y="1831049"/>
                  </a:cubicBezTo>
                  <a:cubicBezTo>
                    <a:pt x="362317" y="2031140"/>
                    <a:pt x="169840" y="2204022"/>
                    <a:pt x="40403" y="2389556"/>
                  </a:cubicBezTo>
                  <a:lnTo>
                    <a:pt x="0" y="2456747"/>
                  </a:lnTo>
                  <a:lnTo>
                    <a:pt x="0" y="1601114"/>
                  </a:lnTo>
                  <a:lnTo>
                    <a:pt x="93200" y="1513741"/>
                  </a:lnTo>
                  <a:cubicBezTo>
                    <a:pt x="237107" y="1383294"/>
                    <a:pt x="388238" y="1251435"/>
                    <a:pt x="535423" y="1107273"/>
                  </a:cubicBezTo>
                  <a:cubicBezTo>
                    <a:pt x="1124050" y="530627"/>
                    <a:pt x="1718500" y="0"/>
                    <a:pt x="2616837" y="0"/>
                  </a:cubicBezTo>
                  <a:close/>
                </a:path>
              </a:pathLst>
            </a:custGeom>
            <a:gradFill>
              <a:gsLst>
                <a:gs pos="2000">
                  <a:schemeClr val="bg1">
                    <a:alpha val="10000"/>
                  </a:schemeClr>
                </a:gs>
                <a:gs pos="54000">
                  <a:schemeClr val="accent6">
                    <a:alpha val="10000"/>
                  </a:schemeClr>
                </a:gs>
                <a:gs pos="100000">
                  <a:schemeClr val="bg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D1E30050-9FC4-4CC7-8C0B-BF5EFD1064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517522" cy="6130481"/>
            </a:xfrm>
            <a:custGeom>
              <a:avLst/>
              <a:gdLst>
                <a:gd name="connsiteX0" fmla="*/ 2549095 w 5517522"/>
                <a:gd name="connsiteY0" fmla="*/ 0 h 6130481"/>
                <a:gd name="connsiteX1" fmla="*/ 4804175 w 5517522"/>
                <a:gd name="connsiteY1" fmla="*/ 1134258 h 6130481"/>
                <a:gd name="connsiteX2" fmla="*/ 5411838 w 5517522"/>
                <a:gd name="connsiteY2" fmla="*/ 3362353 h 6130481"/>
                <a:gd name="connsiteX3" fmla="*/ 4601621 w 5517522"/>
                <a:gd name="connsiteY3" fmla="*/ 5293280 h 6130481"/>
                <a:gd name="connsiteX4" fmla="*/ 2481577 w 5517522"/>
                <a:gd name="connsiteY4" fmla="*/ 6130481 h 6130481"/>
                <a:gd name="connsiteX5" fmla="*/ 243517 w 5517522"/>
                <a:gd name="connsiteY5" fmla="*/ 5212325 h 6130481"/>
                <a:gd name="connsiteX6" fmla="*/ 34587 w 5517522"/>
                <a:gd name="connsiteY6" fmla="*/ 4985345 h 6130481"/>
                <a:gd name="connsiteX7" fmla="*/ 0 w 5517522"/>
                <a:gd name="connsiteY7" fmla="*/ 4939620 h 6130481"/>
                <a:gd name="connsiteX8" fmla="*/ 0 w 5517522"/>
                <a:gd name="connsiteY8" fmla="*/ 3335329 h 6130481"/>
                <a:gd name="connsiteX9" fmla="*/ 17141 w 5517522"/>
                <a:gd name="connsiteY9" fmla="*/ 3448738 h 6130481"/>
                <a:gd name="connsiteX10" fmla="*/ 167489 w 5517522"/>
                <a:gd name="connsiteY10" fmla="*/ 3930490 h 6130481"/>
                <a:gd name="connsiteX11" fmla="*/ 715471 w 5517522"/>
                <a:gd name="connsiteY11" fmla="*/ 4734212 h 6130481"/>
                <a:gd name="connsiteX12" fmla="*/ 2481689 w 5517522"/>
                <a:gd name="connsiteY12" fmla="*/ 5458772 h 6130481"/>
                <a:gd name="connsiteX13" fmla="*/ 4126644 w 5517522"/>
                <a:gd name="connsiteY13" fmla="*/ 4818302 h 6130481"/>
                <a:gd name="connsiteX14" fmla="*/ 4360437 w 5517522"/>
                <a:gd name="connsiteY14" fmla="*/ 4516766 h 6130481"/>
                <a:gd name="connsiteX15" fmla="*/ 4480357 w 5517522"/>
                <a:gd name="connsiteY15" fmla="*/ 4122855 h 6130481"/>
                <a:gd name="connsiteX16" fmla="*/ 4781557 w 5517522"/>
                <a:gd name="connsiteY16" fmla="*/ 3129791 h 6130481"/>
                <a:gd name="connsiteX17" fmla="*/ 4771928 w 5517522"/>
                <a:gd name="connsiteY17" fmla="*/ 2357869 h 6130481"/>
                <a:gd name="connsiteX18" fmla="*/ 4297510 w 5517522"/>
                <a:gd name="connsiteY18" fmla="*/ 1575533 h 6130481"/>
                <a:gd name="connsiteX19" fmla="*/ 3498715 w 5517522"/>
                <a:gd name="connsiteY19" fmla="*/ 907071 h 6130481"/>
                <a:gd name="connsiteX20" fmla="*/ 2549095 w 5517522"/>
                <a:gd name="connsiteY20" fmla="*/ 671821 h 6130481"/>
                <a:gd name="connsiteX21" fmla="*/ 985319 w 5517522"/>
                <a:gd name="connsiteY21" fmla="*/ 1582475 h 6130481"/>
                <a:gd name="connsiteX22" fmla="*/ 634628 w 5517522"/>
                <a:gd name="connsiteY22" fmla="*/ 1913907 h 6130481"/>
                <a:gd name="connsiteX23" fmla="*/ 117662 w 5517522"/>
                <a:gd name="connsiteY23" fmla="*/ 2453044 h 6130481"/>
                <a:gd name="connsiteX24" fmla="*/ 2515 w 5517522"/>
                <a:gd name="connsiteY24" fmla="*/ 2685494 h 6130481"/>
                <a:gd name="connsiteX25" fmla="*/ 0 w 5517522"/>
                <a:gd name="connsiteY25" fmla="*/ 2696965 h 6130481"/>
                <a:gd name="connsiteX26" fmla="*/ 0 w 5517522"/>
                <a:gd name="connsiteY26" fmla="*/ 1587383 h 6130481"/>
                <a:gd name="connsiteX27" fmla="*/ 76951 w 5517522"/>
                <a:gd name="connsiteY27" fmla="*/ 1513741 h 6130481"/>
                <a:gd name="connsiteX28" fmla="*/ 510118 w 5517522"/>
                <a:gd name="connsiteY28" fmla="*/ 1107273 h 6130481"/>
                <a:gd name="connsiteX29" fmla="*/ 2549095 w 5517522"/>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522" h="6130481">
                  <a:moveTo>
                    <a:pt x="2549095" y="0"/>
                  </a:moveTo>
                  <a:cubicBezTo>
                    <a:pt x="3508568" y="0"/>
                    <a:pt x="4219915" y="463445"/>
                    <a:pt x="4804175" y="1134258"/>
                  </a:cubicBezTo>
                  <a:cubicBezTo>
                    <a:pt x="5291694" y="1694109"/>
                    <a:pt x="5724011"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335329"/>
                  </a:lnTo>
                  <a:lnTo>
                    <a:pt x="17141" y="3448738"/>
                  </a:lnTo>
                  <a:cubicBezTo>
                    <a:pt x="50676" y="3613558"/>
                    <a:pt x="100867" y="3774516"/>
                    <a:pt x="167489" y="3930490"/>
                  </a:cubicBezTo>
                  <a:cubicBezTo>
                    <a:pt x="296255" y="4232138"/>
                    <a:pt x="480670" y="4502546"/>
                    <a:pt x="715471" y="4734212"/>
                  </a:cubicBezTo>
                  <a:cubicBezTo>
                    <a:pt x="1188993" y="5201464"/>
                    <a:pt x="1816250" y="5458772"/>
                    <a:pt x="2481689" y="5458772"/>
                  </a:cubicBezTo>
                  <a:cubicBezTo>
                    <a:pt x="3185758" y="5458772"/>
                    <a:pt x="3677755" y="5267191"/>
                    <a:pt x="4126644" y="4818302"/>
                  </a:cubicBezTo>
                  <a:cubicBezTo>
                    <a:pt x="4278363" y="4666583"/>
                    <a:pt x="4329982" y="4580701"/>
                    <a:pt x="4360437" y="4516766"/>
                  </a:cubicBezTo>
                  <a:cubicBezTo>
                    <a:pt x="4404890" y="4423495"/>
                    <a:pt x="4436577" y="4297417"/>
                    <a:pt x="4480357" y="4122855"/>
                  </a:cubicBezTo>
                  <a:cubicBezTo>
                    <a:pt x="4539030" y="3889285"/>
                    <a:pt x="4619425" y="3569275"/>
                    <a:pt x="4781557" y="3129791"/>
                  </a:cubicBezTo>
                  <a:cubicBezTo>
                    <a:pt x="4870238" y="2889503"/>
                    <a:pt x="4867103" y="2637010"/>
                    <a:pt x="4771928" y="2357869"/>
                  </a:cubicBezTo>
                  <a:cubicBezTo>
                    <a:pt x="4684815" y="2102465"/>
                    <a:pt x="4520779" y="1831945"/>
                    <a:pt x="4297510" y="1575533"/>
                  </a:cubicBezTo>
                  <a:cubicBezTo>
                    <a:pt x="4034492" y="1273549"/>
                    <a:pt x="3773266" y="1054983"/>
                    <a:pt x="3498715" y="907071"/>
                  </a:cubicBezTo>
                  <a:cubicBezTo>
                    <a:pt x="3204905" y="748745"/>
                    <a:pt x="2894187" y="671821"/>
                    <a:pt x="2549095" y="671821"/>
                  </a:cubicBezTo>
                  <a:cubicBezTo>
                    <a:pt x="1942553" y="671821"/>
                    <a:pt x="1518298" y="1049273"/>
                    <a:pt x="985319" y="1582475"/>
                  </a:cubicBezTo>
                  <a:cubicBezTo>
                    <a:pt x="865735" y="1702059"/>
                    <a:pt x="748278" y="1809774"/>
                    <a:pt x="634628" y="1913907"/>
                  </a:cubicBezTo>
                  <a:cubicBezTo>
                    <a:pt x="421325" y="2109407"/>
                    <a:pt x="237134" y="2278146"/>
                    <a:pt x="117662" y="2453044"/>
                  </a:cubicBezTo>
                  <a:cubicBezTo>
                    <a:pt x="64756" y="2530415"/>
                    <a:pt x="27022" y="2605799"/>
                    <a:pt x="2515" y="2685494"/>
                  </a:cubicBezTo>
                  <a:lnTo>
                    <a:pt x="0" y="2696965"/>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E7E03733-50FD-49A6-B226-40F6A0AD45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76241"/>
              <a:ext cx="5517475" cy="6130481"/>
            </a:xfrm>
            <a:custGeom>
              <a:avLst/>
              <a:gdLst>
                <a:gd name="connsiteX0" fmla="*/ 2549095 w 5517475"/>
                <a:gd name="connsiteY0" fmla="*/ 0 h 6130481"/>
                <a:gd name="connsiteX1" fmla="*/ 4804175 w 5517475"/>
                <a:gd name="connsiteY1" fmla="*/ 1134258 h 6130481"/>
                <a:gd name="connsiteX2" fmla="*/ 5411838 w 5517475"/>
                <a:gd name="connsiteY2" fmla="*/ 3362353 h 6130481"/>
                <a:gd name="connsiteX3" fmla="*/ 4601621 w 5517475"/>
                <a:gd name="connsiteY3" fmla="*/ 5293280 h 6130481"/>
                <a:gd name="connsiteX4" fmla="*/ 2481577 w 5517475"/>
                <a:gd name="connsiteY4" fmla="*/ 6130481 h 6130481"/>
                <a:gd name="connsiteX5" fmla="*/ 243517 w 5517475"/>
                <a:gd name="connsiteY5" fmla="*/ 5212325 h 6130481"/>
                <a:gd name="connsiteX6" fmla="*/ 34587 w 5517475"/>
                <a:gd name="connsiteY6" fmla="*/ 4985345 h 6130481"/>
                <a:gd name="connsiteX7" fmla="*/ 0 w 5517475"/>
                <a:gd name="connsiteY7" fmla="*/ 4939620 h 6130481"/>
                <a:gd name="connsiteX8" fmla="*/ 0 w 5517475"/>
                <a:gd name="connsiteY8" fmla="*/ 3799573 h 6130481"/>
                <a:gd name="connsiteX9" fmla="*/ 64364 w 5517475"/>
                <a:gd name="connsiteY9" fmla="*/ 3974159 h 6130481"/>
                <a:gd name="connsiteX10" fmla="*/ 636644 w 5517475"/>
                <a:gd name="connsiteY10" fmla="*/ 4813600 h 6130481"/>
                <a:gd name="connsiteX11" fmla="*/ 2481577 w 5517475"/>
                <a:gd name="connsiteY11" fmla="*/ 5570406 h 6130481"/>
                <a:gd name="connsiteX12" fmla="*/ 3449896 w 5517475"/>
                <a:gd name="connsiteY12" fmla="*/ 5407153 h 6130481"/>
                <a:gd name="connsiteX13" fmla="*/ 4205695 w 5517475"/>
                <a:gd name="connsiteY13" fmla="*/ 4897241 h 6130481"/>
                <a:gd name="connsiteX14" fmla="*/ 4461434 w 5517475"/>
                <a:gd name="connsiteY14" fmla="*/ 4564802 h 6130481"/>
                <a:gd name="connsiteX15" fmla="*/ 4588969 w 5517475"/>
                <a:gd name="connsiteY15" fmla="*/ 4149952 h 6130481"/>
                <a:gd name="connsiteX16" fmla="*/ 4886585 w 5517475"/>
                <a:gd name="connsiteY16" fmla="*/ 3168421 h 6130481"/>
                <a:gd name="connsiteX17" fmla="*/ 4877964 w 5517475"/>
                <a:gd name="connsiteY17" fmla="*/ 2321590 h 6130481"/>
                <a:gd name="connsiteX18" fmla="*/ 4382048 w 5517475"/>
                <a:gd name="connsiteY18" fmla="*/ 1501856 h 6130481"/>
                <a:gd name="connsiteX19" fmla="*/ 3551900 w 5517475"/>
                <a:gd name="connsiteY19" fmla="*/ 808425 h 6130481"/>
                <a:gd name="connsiteX20" fmla="*/ 2549095 w 5517475"/>
                <a:gd name="connsiteY20" fmla="*/ 559851 h 6130481"/>
                <a:gd name="connsiteX21" fmla="*/ 1712566 w 5517475"/>
                <a:gd name="connsiteY21" fmla="*/ 812008 h 6130481"/>
                <a:gd name="connsiteX22" fmla="*/ 906044 w 5517475"/>
                <a:gd name="connsiteY22" fmla="*/ 1502976 h 6130481"/>
                <a:gd name="connsiteX23" fmla="*/ 558825 w 5517475"/>
                <a:gd name="connsiteY23" fmla="*/ 1831049 h 6130481"/>
                <a:gd name="connsiteX24" fmla="*/ 25063 w 5517475"/>
                <a:gd name="connsiteY24" fmla="*/ 2389556 h 6130481"/>
                <a:gd name="connsiteX25" fmla="*/ 0 w 5517475"/>
                <a:gd name="connsiteY25" fmla="*/ 2432109 h 6130481"/>
                <a:gd name="connsiteX26" fmla="*/ 0 w 5517475"/>
                <a:gd name="connsiteY26" fmla="*/ 1587383 h 6130481"/>
                <a:gd name="connsiteX27" fmla="*/ 76951 w 5517475"/>
                <a:gd name="connsiteY27" fmla="*/ 1513741 h 6130481"/>
                <a:gd name="connsiteX28" fmla="*/ 510118 w 5517475"/>
                <a:gd name="connsiteY28" fmla="*/ 1107273 h 6130481"/>
                <a:gd name="connsiteX29" fmla="*/ 2549095 w 5517475"/>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475" h="6130481">
                  <a:moveTo>
                    <a:pt x="2549095" y="0"/>
                  </a:moveTo>
                  <a:cubicBezTo>
                    <a:pt x="3508568" y="0"/>
                    <a:pt x="4219915" y="463445"/>
                    <a:pt x="4804175" y="1134258"/>
                  </a:cubicBezTo>
                  <a:cubicBezTo>
                    <a:pt x="5291694" y="1694109"/>
                    <a:pt x="5723899"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799573"/>
                  </a:lnTo>
                  <a:lnTo>
                    <a:pt x="64364" y="3974159"/>
                  </a:lnTo>
                  <a:cubicBezTo>
                    <a:pt x="198841" y="4289243"/>
                    <a:pt x="391429" y="4571632"/>
                    <a:pt x="636644" y="4813600"/>
                  </a:cubicBezTo>
                  <a:cubicBezTo>
                    <a:pt x="1131328" y="5301566"/>
                    <a:pt x="1786578" y="5570406"/>
                    <a:pt x="2481577" y="5570406"/>
                  </a:cubicBezTo>
                  <a:cubicBezTo>
                    <a:pt x="2854550" y="5570406"/>
                    <a:pt x="3171314" y="5516996"/>
                    <a:pt x="3449896" y="5407153"/>
                  </a:cubicBezTo>
                  <a:cubicBezTo>
                    <a:pt x="3723103" y="5299438"/>
                    <a:pt x="3970333" y="5132603"/>
                    <a:pt x="4205695" y="4897241"/>
                  </a:cubicBezTo>
                  <a:cubicBezTo>
                    <a:pt x="4369395" y="4733653"/>
                    <a:pt x="4426836" y="4637358"/>
                    <a:pt x="4461434" y="4564802"/>
                  </a:cubicBezTo>
                  <a:cubicBezTo>
                    <a:pt x="4510701" y="4461453"/>
                    <a:pt x="4543509" y="4330784"/>
                    <a:pt x="4588969" y="4149952"/>
                  </a:cubicBezTo>
                  <a:cubicBezTo>
                    <a:pt x="4646969" y="3918846"/>
                    <a:pt x="4726468" y="3602194"/>
                    <a:pt x="4886585" y="3168421"/>
                  </a:cubicBezTo>
                  <a:cubicBezTo>
                    <a:pt x="4984560" y="2902940"/>
                    <a:pt x="4981760" y="2626037"/>
                    <a:pt x="4877964" y="2321590"/>
                  </a:cubicBezTo>
                  <a:cubicBezTo>
                    <a:pt x="4786260" y="2052526"/>
                    <a:pt x="4614834" y="1769129"/>
                    <a:pt x="4382048" y="1501856"/>
                  </a:cubicBezTo>
                  <a:cubicBezTo>
                    <a:pt x="4110072" y="1189683"/>
                    <a:pt x="3838544" y="962832"/>
                    <a:pt x="3551900" y="808425"/>
                  </a:cubicBezTo>
                  <a:cubicBezTo>
                    <a:pt x="3241183" y="641141"/>
                    <a:pt x="2913222" y="559851"/>
                    <a:pt x="2549095" y="559851"/>
                  </a:cubicBezTo>
                  <a:cubicBezTo>
                    <a:pt x="2253830" y="559851"/>
                    <a:pt x="1988013" y="640134"/>
                    <a:pt x="1712566" y="812008"/>
                  </a:cubicBezTo>
                  <a:cubicBezTo>
                    <a:pt x="1428385" y="989593"/>
                    <a:pt x="1158313" y="1250707"/>
                    <a:pt x="906044" y="1502976"/>
                  </a:cubicBezTo>
                  <a:cubicBezTo>
                    <a:pt x="788140" y="1620769"/>
                    <a:pt x="671579" y="1727700"/>
                    <a:pt x="558825" y="1831049"/>
                  </a:cubicBezTo>
                  <a:cubicBezTo>
                    <a:pt x="340371" y="2031140"/>
                    <a:pt x="151813" y="2204022"/>
                    <a:pt x="25063" y="2389556"/>
                  </a:cubicBezTo>
                  <a:lnTo>
                    <a:pt x="0" y="2432109"/>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8A614510-A9F4-41B6-B78E-F49E390C7E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0"/>
              <a:ext cx="5646974" cy="6483075"/>
            </a:xfrm>
            <a:custGeom>
              <a:avLst/>
              <a:gdLst>
                <a:gd name="connsiteX0" fmla="*/ 2405773 w 5646974"/>
                <a:gd name="connsiteY0" fmla="*/ 0 h 6483075"/>
                <a:gd name="connsiteX1" fmla="*/ 5646974 w 5646974"/>
                <a:gd name="connsiteY1" fmla="*/ 3241538 h 6483075"/>
                <a:gd name="connsiteX2" fmla="*/ 2405773 w 5646974"/>
                <a:gd name="connsiteY2" fmla="*/ 6483075 h 6483075"/>
                <a:gd name="connsiteX3" fmla="*/ 113897 w 5646974"/>
                <a:gd name="connsiteY3" fmla="*/ 5533666 h 6483075"/>
                <a:gd name="connsiteX4" fmla="*/ 0 w 5646974"/>
                <a:gd name="connsiteY4" fmla="*/ 5408336 h 6483075"/>
                <a:gd name="connsiteX5" fmla="*/ 0 w 5646974"/>
                <a:gd name="connsiteY5" fmla="*/ 4983659 h 6483075"/>
                <a:gd name="connsiteX6" fmla="*/ 155731 w 5646974"/>
                <a:gd name="connsiteY6" fmla="*/ 5176047 h 6483075"/>
                <a:gd name="connsiteX7" fmla="*/ 1093706 w 5646974"/>
                <a:gd name="connsiteY7" fmla="*/ 5866903 h 6483075"/>
                <a:gd name="connsiteX8" fmla="*/ 1639673 w 5646974"/>
                <a:gd name="connsiteY8" fmla="*/ 6059940 h 6483075"/>
                <a:gd name="connsiteX9" fmla="*/ 1709990 w 5646974"/>
                <a:gd name="connsiteY9" fmla="*/ 6076287 h 6483075"/>
                <a:gd name="connsiteX10" fmla="*/ 1780307 w 5646974"/>
                <a:gd name="connsiteY10" fmla="*/ 6091963 h 6483075"/>
                <a:gd name="connsiteX11" fmla="*/ 1851072 w 5646974"/>
                <a:gd name="connsiteY11" fmla="*/ 6105176 h 6483075"/>
                <a:gd name="connsiteX12" fmla="*/ 1886455 w 5646974"/>
                <a:gd name="connsiteY12" fmla="*/ 6111782 h 6483075"/>
                <a:gd name="connsiteX13" fmla="*/ 1921949 w 5646974"/>
                <a:gd name="connsiteY13" fmla="*/ 6117716 h 6483075"/>
                <a:gd name="connsiteX14" fmla="*/ 2064152 w 5646974"/>
                <a:gd name="connsiteY14" fmla="*/ 6137647 h 6483075"/>
                <a:gd name="connsiteX15" fmla="*/ 2206914 w 5646974"/>
                <a:gd name="connsiteY15" fmla="*/ 6151195 h 6483075"/>
                <a:gd name="connsiteX16" fmla="*/ 2350011 w 5646974"/>
                <a:gd name="connsiteY16" fmla="*/ 6158250 h 6483075"/>
                <a:gd name="connsiteX17" fmla="*/ 2493109 w 5646974"/>
                <a:gd name="connsiteY17" fmla="*/ 6159705 h 6483075"/>
                <a:gd name="connsiteX18" fmla="*/ 2781321 w 5646974"/>
                <a:gd name="connsiteY18" fmla="*/ 6147277 h 6483075"/>
                <a:gd name="connsiteX19" fmla="*/ 3345091 w 5646974"/>
                <a:gd name="connsiteY19" fmla="*/ 6060276 h 6483075"/>
                <a:gd name="connsiteX20" fmla="*/ 3878853 w 5646974"/>
                <a:gd name="connsiteY20" fmla="*/ 5871718 h 6483075"/>
                <a:gd name="connsiteX21" fmla="*/ 4367267 w 5646974"/>
                <a:gd name="connsiteY21" fmla="*/ 5573093 h 6483075"/>
                <a:gd name="connsiteX22" fmla="*/ 4424484 w 5646974"/>
                <a:gd name="connsiteY22" fmla="*/ 5528529 h 6483075"/>
                <a:gd name="connsiteX23" fmla="*/ 4481252 w 5646974"/>
                <a:gd name="connsiteY23" fmla="*/ 5483069 h 6483075"/>
                <a:gd name="connsiteX24" fmla="*/ 4536790 w 5646974"/>
                <a:gd name="connsiteY24" fmla="*/ 5435818 h 6483075"/>
                <a:gd name="connsiteX25" fmla="*/ 4591543 w 5646974"/>
                <a:gd name="connsiteY25" fmla="*/ 5387671 h 6483075"/>
                <a:gd name="connsiteX26" fmla="*/ 4794209 w 5646974"/>
                <a:gd name="connsiteY26" fmla="*/ 5181198 h 6483075"/>
                <a:gd name="connsiteX27" fmla="*/ 4956678 w 5646974"/>
                <a:gd name="connsiteY27" fmla="*/ 4945836 h 6483075"/>
                <a:gd name="connsiteX28" fmla="*/ 4989262 w 5646974"/>
                <a:gd name="connsiteY28" fmla="*/ 4881453 h 6483075"/>
                <a:gd name="connsiteX29" fmla="*/ 5017814 w 5646974"/>
                <a:gd name="connsiteY29" fmla="*/ 4814607 h 6483075"/>
                <a:gd name="connsiteX30" fmla="*/ 5044127 w 5646974"/>
                <a:gd name="connsiteY30" fmla="*/ 4746193 h 6483075"/>
                <a:gd name="connsiteX31" fmla="*/ 5068425 w 5646974"/>
                <a:gd name="connsiteY31" fmla="*/ 4676436 h 6483075"/>
                <a:gd name="connsiteX32" fmla="*/ 5154641 w 5646974"/>
                <a:gd name="connsiteY32" fmla="*/ 4390352 h 6483075"/>
                <a:gd name="connsiteX33" fmla="*/ 5196854 w 5646974"/>
                <a:gd name="connsiteY33" fmla="*/ 4246134 h 6483075"/>
                <a:gd name="connsiteX34" fmla="*/ 5240299 w 5646974"/>
                <a:gd name="connsiteY34" fmla="*/ 4102140 h 6483075"/>
                <a:gd name="connsiteX35" fmla="*/ 5432440 w 5646974"/>
                <a:gd name="connsiteY35" fmla="*/ 3532884 h 6483075"/>
                <a:gd name="connsiteX36" fmla="*/ 5528846 w 5646974"/>
                <a:gd name="connsiteY36" fmla="*/ 2951647 h 6483075"/>
                <a:gd name="connsiteX37" fmla="*/ 5495927 w 5646974"/>
                <a:gd name="connsiteY37" fmla="*/ 2658733 h 6483075"/>
                <a:gd name="connsiteX38" fmla="*/ 5480027 w 5646974"/>
                <a:gd name="connsiteY38" fmla="*/ 2586848 h 6483075"/>
                <a:gd name="connsiteX39" fmla="*/ 5461328 w 5646974"/>
                <a:gd name="connsiteY39" fmla="*/ 2515635 h 6483075"/>
                <a:gd name="connsiteX40" fmla="*/ 5439605 w 5646974"/>
                <a:gd name="connsiteY40" fmla="*/ 2445317 h 6483075"/>
                <a:gd name="connsiteX41" fmla="*/ 5415532 w 5646974"/>
                <a:gd name="connsiteY41" fmla="*/ 2375896 h 6483075"/>
                <a:gd name="connsiteX42" fmla="*/ 5144564 w 5646974"/>
                <a:gd name="connsiteY42" fmla="*/ 1857138 h 6483075"/>
                <a:gd name="connsiteX43" fmla="*/ 4774838 w 5646974"/>
                <a:gd name="connsiteY43" fmla="*/ 1405450 h 6483075"/>
                <a:gd name="connsiteX44" fmla="*/ 4345769 w 5646974"/>
                <a:gd name="connsiteY44" fmla="*/ 1012323 h 6483075"/>
                <a:gd name="connsiteX45" fmla="*/ 4115334 w 5646974"/>
                <a:gd name="connsiteY45" fmla="*/ 841344 h 6483075"/>
                <a:gd name="connsiteX46" fmla="*/ 3874038 w 5646974"/>
                <a:gd name="connsiteY46" fmla="*/ 691528 h 6483075"/>
                <a:gd name="connsiteX47" fmla="*/ 3359535 w 5646974"/>
                <a:gd name="connsiteY47" fmla="*/ 468819 h 6483075"/>
                <a:gd name="connsiteX48" fmla="*/ 2811105 w 5646974"/>
                <a:gd name="connsiteY48" fmla="*/ 366031 h 6483075"/>
                <a:gd name="connsiteX49" fmla="*/ 2741124 w 5646974"/>
                <a:gd name="connsiteY49" fmla="*/ 361440 h 6483075"/>
                <a:gd name="connsiteX50" fmla="*/ 2671030 w 5646974"/>
                <a:gd name="connsiteY50" fmla="*/ 358417 h 6483075"/>
                <a:gd name="connsiteX51" fmla="*/ 2600713 w 5646974"/>
                <a:gd name="connsiteY51" fmla="*/ 357521 h 6483075"/>
                <a:gd name="connsiteX52" fmla="*/ 2531739 w 5646974"/>
                <a:gd name="connsiteY52" fmla="*/ 358529 h 6483075"/>
                <a:gd name="connsiteX53" fmla="*/ 2259988 w 5646974"/>
                <a:gd name="connsiteY53" fmla="*/ 385289 h 6483075"/>
                <a:gd name="connsiteX54" fmla="*/ 1740670 w 5646974"/>
                <a:gd name="connsiteY54" fmla="*/ 553917 h 6483075"/>
                <a:gd name="connsiteX55" fmla="*/ 1264124 w 5646974"/>
                <a:gd name="connsiteY55" fmla="*/ 853549 h 6483075"/>
                <a:gd name="connsiteX56" fmla="*/ 823074 w 5646974"/>
                <a:gd name="connsiteY56" fmla="*/ 1234136 h 6483075"/>
                <a:gd name="connsiteX57" fmla="*/ 715694 w 5646974"/>
                <a:gd name="connsiteY57" fmla="*/ 1336252 h 6483075"/>
                <a:gd name="connsiteX58" fmla="*/ 606859 w 5646974"/>
                <a:gd name="connsiteY58" fmla="*/ 1440945 h 6483075"/>
                <a:gd name="connsiteX59" fmla="*/ 382023 w 5646974"/>
                <a:gd name="connsiteY59" fmla="*/ 1646074 h 6483075"/>
                <a:gd name="connsiteX60" fmla="*/ 158531 w 5646974"/>
                <a:gd name="connsiteY60" fmla="*/ 1843813 h 6483075"/>
                <a:gd name="connsiteX61" fmla="*/ 0 w 5646974"/>
                <a:gd name="connsiteY61" fmla="*/ 1991775 h 6483075"/>
                <a:gd name="connsiteX62" fmla="*/ 0 w 5646974"/>
                <a:gd name="connsiteY62" fmla="*/ 1074740 h 6483075"/>
                <a:gd name="connsiteX63" fmla="*/ 113897 w 5646974"/>
                <a:gd name="connsiteY63" fmla="*/ 949410 h 6483075"/>
                <a:gd name="connsiteX64" fmla="*/ 2405773 w 5646974"/>
                <a:gd name="connsiteY64" fmla="*/ 0 h 648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46974" h="6483075">
                  <a:moveTo>
                    <a:pt x="2405773" y="0"/>
                  </a:moveTo>
                  <a:cubicBezTo>
                    <a:pt x="4195841" y="0"/>
                    <a:pt x="5646974" y="1451246"/>
                    <a:pt x="5646974" y="3241538"/>
                  </a:cubicBezTo>
                  <a:cubicBezTo>
                    <a:pt x="5646974" y="5031830"/>
                    <a:pt x="4195841" y="6483075"/>
                    <a:pt x="2405773" y="6483075"/>
                  </a:cubicBezTo>
                  <a:cubicBezTo>
                    <a:pt x="1510739" y="6483075"/>
                    <a:pt x="700439" y="6120264"/>
                    <a:pt x="113897" y="5533666"/>
                  </a:cubicBezTo>
                  <a:lnTo>
                    <a:pt x="0" y="5408336"/>
                  </a:lnTo>
                  <a:lnTo>
                    <a:pt x="0" y="4983659"/>
                  </a:lnTo>
                  <a:lnTo>
                    <a:pt x="155731" y="5176047"/>
                  </a:lnTo>
                  <a:cubicBezTo>
                    <a:pt x="417742" y="5469073"/>
                    <a:pt x="741224" y="5704211"/>
                    <a:pt x="1093706" y="5866903"/>
                  </a:cubicBezTo>
                  <a:cubicBezTo>
                    <a:pt x="1269947" y="5948418"/>
                    <a:pt x="1453018" y="6013137"/>
                    <a:pt x="1639673" y="6059940"/>
                  </a:cubicBezTo>
                  <a:lnTo>
                    <a:pt x="1709990" y="6076287"/>
                  </a:lnTo>
                  <a:cubicBezTo>
                    <a:pt x="1733504" y="6081550"/>
                    <a:pt x="1756570" y="6088156"/>
                    <a:pt x="1780307" y="6091963"/>
                  </a:cubicBezTo>
                  <a:lnTo>
                    <a:pt x="1851072" y="6105176"/>
                  </a:lnTo>
                  <a:lnTo>
                    <a:pt x="1886455" y="6111782"/>
                  </a:lnTo>
                  <a:cubicBezTo>
                    <a:pt x="1898212" y="6114021"/>
                    <a:pt x="1909969" y="6116373"/>
                    <a:pt x="1921949" y="6117716"/>
                  </a:cubicBezTo>
                  <a:cubicBezTo>
                    <a:pt x="1969425" y="6124323"/>
                    <a:pt x="2016676" y="6131489"/>
                    <a:pt x="2064152" y="6137647"/>
                  </a:cubicBezTo>
                  <a:cubicBezTo>
                    <a:pt x="2111851" y="6141790"/>
                    <a:pt x="2159438" y="6146381"/>
                    <a:pt x="2206914" y="6151195"/>
                  </a:cubicBezTo>
                  <a:lnTo>
                    <a:pt x="2350011" y="6158250"/>
                  </a:lnTo>
                  <a:cubicBezTo>
                    <a:pt x="2397711" y="6159593"/>
                    <a:pt x="2445410" y="6159146"/>
                    <a:pt x="2493109" y="6159705"/>
                  </a:cubicBezTo>
                  <a:cubicBezTo>
                    <a:pt x="2589068" y="6158137"/>
                    <a:pt x="2685922" y="6154666"/>
                    <a:pt x="2781321" y="6147277"/>
                  </a:cubicBezTo>
                  <a:cubicBezTo>
                    <a:pt x="2972566" y="6132944"/>
                    <a:pt x="3161348" y="6105288"/>
                    <a:pt x="3345091" y="6060276"/>
                  </a:cubicBezTo>
                  <a:cubicBezTo>
                    <a:pt x="3528834" y="6015375"/>
                    <a:pt x="3707539" y="5952785"/>
                    <a:pt x="3878853" y="5871718"/>
                  </a:cubicBezTo>
                  <a:cubicBezTo>
                    <a:pt x="4050167" y="5790428"/>
                    <a:pt x="4213084" y="5689318"/>
                    <a:pt x="4367267" y="5573093"/>
                  </a:cubicBezTo>
                  <a:lnTo>
                    <a:pt x="4424484" y="5528529"/>
                  </a:lnTo>
                  <a:cubicBezTo>
                    <a:pt x="4443631" y="5513637"/>
                    <a:pt x="4463113" y="5499193"/>
                    <a:pt x="4481252" y="5483069"/>
                  </a:cubicBezTo>
                  <a:lnTo>
                    <a:pt x="4536790" y="5435818"/>
                  </a:lnTo>
                  <a:cubicBezTo>
                    <a:pt x="4555265" y="5419918"/>
                    <a:pt x="4574188" y="5404466"/>
                    <a:pt x="4591543" y="5387671"/>
                  </a:cubicBezTo>
                  <a:cubicBezTo>
                    <a:pt x="4662980" y="5321944"/>
                    <a:pt x="4733074" y="5254650"/>
                    <a:pt x="4794209" y="5181198"/>
                  </a:cubicBezTo>
                  <a:cubicBezTo>
                    <a:pt x="4857808" y="5109089"/>
                    <a:pt x="4910434" y="5029926"/>
                    <a:pt x="4956678" y="4945836"/>
                  </a:cubicBezTo>
                  <a:cubicBezTo>
                    <a:pt x="4967651" y="4924450"/>
                    <a:pt x="4978624" y="4903064"/>
                    <a:pt x="4989262" y="4881453"/>
                  </a:cubicBezTo>
                  <a:lnTo>
                    <a:pt x="5017814" y="4814607"/>
                  </a:lnTo>
                  <a:cubicBezTo>
                    <a:pt x="5027891" y="4792549"/>
                    <a:pt x="5035393" y="4769035"/>
                    <a:pt x="5044127" y="4746193"/>
                  </a:cubicBezTo>
                  <a:cubicBezTo>
                    <a:pt x="5052636" y="4723128"/>
                    <a:pt x="5061146" y="4700174"/>
                    <a:pt x="5068425" y="4676436"/>
                  </a:cubicBezTo>
                  <a:cubicBezTo>
                    <a:pt x="5099552" y="4582717"/>
                    <a:pt x="5126985" y="4486422"/>
                    <a:pt x="5154641" y="4390352"/>
                  </a:cubicBezTo>
                  <a:lnTo>
                    <a:pt x="5196854" y="4246134"/>
                  </a:lnTo>
                  <a:lnTo>
                    <a:pt x="5240299" y="4102140"/>
                  </a:lnTo>
                  <a:cubicBezTo>
                    <a:pt x="5299195" y="3910560"/>
                    <a:pt x="5364697" y="3721330"/>
                    <a:pt x="5432440" y="3532884"/>
                  </a:cubicBezTo>
                  <a:cubicBezTo>
                    <a:pt x="5500294" y="3346902"/>
                    <a:pt x="5533549" y="3148714"/>
                    <a:pt x="5528846" y="2951647"/>
                  </a:cubicBezTo>
                  <a:cubicBezTo>
                    <a:pt x="5526831" y="2853113"/>
                    <a:pt x="5515409" y="2755027"/>
                    <a:pt x="5495927" y="2658733"/>
                  </a:cubicBezTo>
                  <a:cubicBezTo>
                    <a:pt x="5491112" y="2634659"/>
                    <a:pt x="5486297" y="2610585"/>
                    <a:pt x="5480027" y="2586848"/>
                  </a:cubicBezTo>
                  <a:cubicBezTo>
                    <a:pt x="5474205" y="2562998"/>
                    <a:pt x="5468718" y="2539036"/>
                    <a:pt x="5461328" y="2515635"/>
                  </a:cubicBezTo>
                  <a:cubicBezTo>
                    <a:pt x="5454386" y="2492009"/>
                    <a:pt x="5447668" y="2468495"/>
                    <a:pt x="5439605" y="2445317"/>
                  </a:cubicBezTo>
                  <a:cubicBezTo>
                    <a:pt x="5431879" y="2422028"/>
                    <a:pt x="5424378" y="2398738"/>
                    <a:pt x="5415532" y="2375896"/>
                  </a:cubicBezTo>
                  <a:cubicBezTo>
                    <a:pt x="5347790" y="2191817"/>
                    <a:pt x="5254071" y="2018599"/>
                    <a:pt x="5144564" y="1857138"/>
                  </a:cubicBezTo>
                  <a:cubicBezTo>
                    <a:pt x="5034946" y="1695565"/>
                    <a:pt x="4909762" y="1545301"/>
                    <a:pt x="4774838" y="1405450"/>
                  </a:cubicBezTo>
                  <a:cubicBezTo>
                    <a:pt x="4638907" y="1265040"/>
                    <a:pt x="4496145" y="1132131"/>
                    <a:pt x="4345769" y="1012323"/>
                  </a:cubicBezTo>
                  <a:cubicBezTo>
                    <a:pt x="4270749" y="952195"/>
                    <a:pt x="4194273" y="894642"/>
                    <a:pt x="4115334" y="841344"/>
                  </a:cubicBezTo>
                  <a:cubicBezTo>
                    <a:pt x="4037067" y="787263"/>
                    <a:pt x="3956336" y="737548"/>
                    <a:pt x="3874038" y="691528"/>
                  </a:cubicBezTo>
                  <a:cubicBezTo>
                    <a:pt x="3709554" y="599712"/>
                    <a:pt x="3537792" y="523349"/>
                    <a:pt x="3359535" y="468819"/>
                  </a:cubicBezTo>
                  <a:cubicBezTo>
                    <a:pt x="3181278" y="414514"/>
                    <a:pt x="2997311" y="380699"/>
                    <a:pt x="2811105" y="366031"/>
                  </a:cubicBezTo>
                  <a:cubicBezTo>
                    <a:pt x="2787703" y="364575"/>
                    <a:pt x="2764525" y="362448"/>
                    <a:pt x="2741124" y="361440"/>
                  </a:cubicBezTo>
                  <a:lnTo>
                    <a:pt x="2671030" y="358417"/>
                  </a:lnTo>
                  <a:lnTo>
                    <a:pt x="2600713" y="357521"/>
                  </a:lnTo>
                  <a:cubicBezTo>
                    <a:pt x="2577087" y="356961"/>
                    <a:pt x="2554805" y="358305"/>
                    <a:pt x="2531739" y="358529"/>
                  </a:cubicBezTo>
                  <a:cubicBezTo>
                    <a:pt x="2440259" y="360992"/>
                    <a:pt x="2349564" y="370285"/>
                    <a:pt x="2259988" y="385289"/>
                  </a:cubicBezTo>
                  <a:cubicBezTo>
                    <a:pt x="2080723" y="415521"/>
                    <a:pt x="1906945" y="473634"/>
                    <a:pt x="1740670" y="553917"/>
                  </a:cubicBezTo>
                  <a:cubicBezTo>
                    <a:pt x="1574506" y="634647"/>
                    <a:pt x="1415844" y="737100"/>
                    <a:pt x="1264124" y="853549"/>
                  </a:cubicBezTo>
                  <a:cubicBezTo>
                    <a:pt x="1112181" y="969886"/>
                    <a:pt x="966508" y="1099212"/>
                    <a:pt x="823074" y="1234136"/>
                  </a:cubicBezTo>
                  <a:cubicBezTo>
                    <a:pt x="787131" y="1267951"/>
                    <a:pt x="751413" y="1301990"/>
                    <a:pt x="715694" y="1336252"/>
                  </a:cubicBezTo>
                  <a:lnTo>
                    <a:pt x="606859" y="1440945"/>
                  </a:lnTo>
                  <a:cubicBezTo>
                    <a:pt x="532623" y="1511374"/>
                    <a:pt x="457267" y="1579452"/>
                    <a:pt x="382023" y="1646074"/>
                  </a:cubicBezTo>
                  <a:lnTo>
                    <a:pt x="158531" y="1843813"/>
                  </a:lnTo>
                  <a:lnTo>
                    <a:pt x="0" y="1991775"/>
                  </a:lnTo>
                  <a:lnTo>
                    <a:pt x="0" y="1074740"/>
                  </a:lnTo>
                  <a:lnTo>
                    <a:pt x="113897" y="949410"/>
                  </a:lnTo>
                  <a:cubicBezTo>
                    <a:pt x="700439" y="362812"/>
                    <a:pt x="1510739" y="0"/>
                    <a:pt x="2405773" y="0"/>
                  </a:cubicBezTo>
                  <a:close/>
                </a:path>
              </a:pathLst>
            </a:custGeom>
            <a:gradFill>
              <a:gsLst>
                <a:gs pos="2000">
                  <a:schemeClr val="bg1">
                    <a:alpha val="10000"/>
                  </a:schemeClr>
                </a:gs>
                <a:gs pos="16000">
                  <a:schemeClr val="accent6">
                    <a:alpha val="10000"/>
                  </a:schemeClr>
                </a:gs>
                <a:gs pos="100000">
                  <a:schemeClr val="bg1">
                    <a:alpha val="10000"/>
                  </a:schemeClr>
                </a:gs>
                <a:gs pos="74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804672" y="1151068"/>
            <a:ext cx="3669161" cy="3662671"/>
          </a:xfrm>
        </p:spPr>
        <p:txBody>
          <a:bodyPr>
            <a:normAutofit/>
          </a:bodyPr>
          <a:lstStyle/>
          <a:p>
            <a:r>
              <a:rPr lang="en-US" sz="4000" b="1" dirty="0">
                <a:solidFill>
                  <a:srgbClr val="00B0F0"/>
                </a:solidFill>
              </a:rPr>
              <a:t>P6: Design &amp; Implementation Considerations</a:t>
            </a:r>
            <a:br>
              <a:rPr lang="en-US" sz="4000" b="1" dirty="0">
                <a:solidFill>
                  <a:schemeClr val="tx2"/>
                </a:solidFill>
              </a:rPr>
            </a:br>
            <a:endParaRPr lang="en-US" sz="4000" b="1" dirty="0">
              <a:solidFill>
                <a:schemeClr val="tx2"/>
              </a:solidFill>
            </a:endParaRPr>
          </a:p>
        </p:txBody>
      </p:sp>
      <p:sp>
        <p:nvSpPr>
          <p:cNvPr id="3" name="Content Placeholder 2"/>
          <p:cNvSpPr>
            <a:spLocks noGrp="1"/>
          </p:cNvSpPr>
          <p:nvPr>
            <p:ph idx="1"/>
          </p:nvPr>
        </p:nvSpPr>
        <p:spPr>
          <a:xfrm>
            <a:off x="5278199" y="925157"/>
            <a:ext cx="6630515" cy="5195943"/>
          </a:xfrm>
          <a:noFill/>
          <a:ln>
            <a:noFill/>
          </a:ln>
        </p:spPr>
        <p:txBody>
          <a:bodyPr anchor="ctr">
            <a:noAutofit/>
          </a:bodyPr>
          <a:lstStyle/>
          <a:p>
            <a:pPr marL="0" indent="0">
              <a:buNone/>
            </a:pPr>
            <a:r>
              <a:rPr lang="en-US" sz="1800" dirty="0">
                <a:solidFill>
                  <a:schemeClr val="tx2"/>
                </a:solidFill>
              </a:rPr>
              <a:t>• Encouraging stakeholders to raise issues directly with the organization</a:t>
            </a:r>
          </a:p>
          <a:p>
            <a:pPr marL="0" indent="0">
              <a:buNone/>
            </a:pPr>
            <a:r>
              <a:rPr lang="en-US" sz="1800" dirty="0">
                <a:solidFill>
                  <a:schemeClr val="tx2"/>
                </a:solidFill>
              </a:rPr>
              <a:t>• Designing the capability so stakeholders can trust, without fear of reprisal, that concerns are taken seriously, and are promptly and objectively assessed and addressed, providing an option of anonymity where legally permitted or required</a:t>
            </a:r>
          </a:p>
          <a:p>
            <a:pPr marL="0" indent="0">
              <a:buNone/>
            </a:pPr>
            <a:r>
              <a:rPr lang="en-US" sz="1800" dirty="0">
                <a:solidFill>
                  <a:schemeClr val="tx2"/>
                </a:solidFill>
              </a:rPr>
              <a:t>• Establishing notification pathways that are easy to use and conforming to local customs and culture as well as data protection requirements encourage stakeholders’ use </a:t>
            </a:r>
          </a:p>
          <a:p>
            <a:pPr marL="0" indent="0">
              <a:buNone/>
            </a:pPr>
            <a:r>
              <a:rPr lang="en-US" sz="1800" dirty="0">
                <a:solidFill>
                  <a:schemeClr val="tx2"/>
                </a:solidFill>
              </a:rPr>
              <a:t>• Capturing notifications made via informal methods and unstructured channels protects the organization from inconsistent management responses and provides better oversight into action and control weaknesses, noncompliance, and misconduct </a:t>
            </a:r>
          </a:p>
          <a:p>
            <a:pPr marL="0" indent="0">
              <a:buNone/>
            </a:pPr>
            <a:r>
              <a:rPr lang="en-US" sz="1800" dirty="0">
                <a:solidFill>
                  <a:schemeClr val="tx2"/>
                </a:solidFill>
              </a:rPr>
              <a:t>• Training management and supervisory personnel on how to handle and record informal notifications </a:t>
            </a:r>
          </a:p>
          <a:p>
            <a:pPr marL="0" indent="0">
              <a:buNone/>
            </a:pPr>
            <a:r>
              <a:rPr lang="en-US" sz="1800" dirty="0">
                <a:solidFill>
                  <a:schemeClr val="tx2"/>
                </a:solidFill>
              </a:rPr>
              <a:t>• Defining escalation paths for all notification pathways provides consistency in management response</a:t>
            </a:r>
          </a:p>
          <a:p>
            <a:pPr marL="0" indent="0">
              <a:buNone/>
            </a:pPr>
            <a:r>
              <a:rPr lang="en-US" sz="1800" dirty="0">
                <a:solidFill>
                  <a:schemeClr val="tx2"/>
                </a:solidFill>
              </a:rPr>
              <a:t> • Using technology solutions to aid in notification whereas technology notifications often alert the organization to desirable or undesirable conduct, conditions, and events sooner than other methods or when human methods fail or are delayed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arn(inVertic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arn(inVertic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arn(inVertic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arn(inVertic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arn(inVertical)">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barn(inVertical)">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barn(inVertical)">
                                      <p:cBhvr>
                                        <p:cTn id="3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2500" b="1" dirty="0">
                <a:solidFill>
                  <a:srgbClr val="00B0F0"/>
                </a:solidFill>
              </a:rPr>
              <a:t>P6: Notification Examples</a:t>
            </a:r>
            <a:br>
              <a:rPr lang="en-US" sz="2500" b="1" dirty="0">
                <a:solidFill>
                  <a:schemeClr val="tx2"/>
                </a:solidFill>
              </a:rPr>
            </a:br>
            <a:br>
              <a:rPr lang="en-US" sz="2500" b="1" dirty="0">
                <a:solidFill>
                  <a:schemeClr val="tx2"/>
                </a:solidFill>
              </a:rPr>
            </a:br>
            <a:r>
              <a:rPr lang="en-US" sz="2500" dirty="0">
                <a:solidFill>
                  <a:schemeClr val="tx2"/>
                </a:solidFill>
              </a:rPr>
              <a:t>• Whistleblower hotlines</a:t>
            </a:r>
            <a:br>
              <a:rPr lang="en-US" sz="2500" dirty="0">
                <a:solidFill>
                  <a:schemeClr val="tx2"/>
                </a:solidFill>
              </a:rPr>
            </a:br>
            <a:r>
              <a:rPr lang="en-US" sz="2500" dirty="0">
                <a:solidFill>
                  <a:schemeClr val="tx2"/>
                </a:solidFill>
              </a:rPr>
              <a:t>• Tips to management or internal audit through informal methods</a:t>
            </a:r>
            <a:br>
              <a:rPr lang="en-US" sz="2500" dirty="0">
                <a:solidFill>
                  <a:schemeClr val="tx2"/>
                </a:solidFill>
              </a:rPr>
            </a:br>
            <a:r>
              <a:rPr lang="en-US" sz="2500" dirty="0">
                <a:solidFill>
                  <a:schemeClr val="tx2"/>
                </a:solidFill>
              </a:rPr>
              <a:t>• Exception reports from technology solutions </a:t>
            </a:r>
            <a:br>
              <a:rPr lang="en-US" sz="2500" dirty="0">
                <a:solidFill>
                  <a:schemeClr val="tx2"/>
                </a:solidFill>
              </a:rPr>
            </a:br>
            <a:r>
              <a:rPr lang="en-US" sz="2500" dirty="0">
                <a:solidFill>
                  <a:schemeClr val="tx2"/>
                </a:solidFill>
              </a:rPr>
              <a:t>• Technology alerts </a:t>
            </a:r>
            <a:br>
              <a:rPr lang="en-US" sz="2500" dirty="0">
                <a:solidFill>
                  <a:schemeClr val="tx2"/>
                </a:solidFill>
              </a:rPr>
            </a:br>
            <a:r>
              <a:rPr lang="en-US" sz="2500" dirty="0">
                <a:solidFill>
                  <a:schemeClr val="tx2"/>
                </a:solidFill>
              </a:rPr>
              <a:t>• Open door policy </a:t>
            </a:r>
            <a:br>
              <a:rPr lang="en-US" sz="2500" dirty="0">
                <a:solidFill>
                  <a:schemeClr val="tx2"/>
                </a:solidFill>
              </a:rPr>
            </a:br>
            <a:r>
              <a:rPr lang="en-US" sz="2500" dirty="0">
                <a:solidFill>
                  <a:schemeClr val="tx2"/>
                </a:solidFill>
              </a:rPr>
              <a:t>• Web forms </a:t>
            </a:r>
            <a:br>
              <a:rPr lang="en-US" sz="2500" dirty="0">
                <a:solidFill>
                  <a:schemeClr val="tx2"/>
                </a:solidFill>
              </a:rPr>
            </a:br>
            <a:r>
              <a:rPr lang="en-US" sz="2500" dirty="0">
                <a:solidFill>
                  <a:schemeClr val="tx2"/>
                </a:solidFill>
              </a:rPr>
              <a:t>• E-mails</a:t>
            </a:r>
            <a:endParaRPr lang="en-US" sz="2500" b="1"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7BF42CA-AD55-48B4-8949-C4DCA60A6A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AE1D3D-3106-4CB2-AA7C-0C1642AC0F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0A31B6AF-B711-4CDB-8C2B-16E963DDC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8137" y="0"/>
            <a:ext cx="5646974" cy="6483075"/>
            <a:chOff x="-19221" y="0"/>
            <a:chExt cx="5646974" cy="6483075"/>
          </a:xfrm>
        </p:grpSpPr>
        <p:sp>
          <p:nvSpPr>
            <p:cNvPr id="13" name="Freeform: Shape 12">
              <a:extLst>
                <a:ext uri="{FF2B5EF4-FFF2-40B4-BE49-F238E27FC236}">
                  <a16:creationId xmlns:a16="http://schemas.microsoft.com/office/drawing/2014/main" id="{CA818331-E13C-49C6-B98D-A60AD0E85A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16610"/>
              <a:ext cx="5535001" cy="6250127"/>
            </a:xfrm>
            <a:custGeom>
              <a:avLst/>
              <a:gdLst>
                <a:gd name="connsiteX0" fmla="*/ 2510242 w 5535001"/>
                <a:gd name="connsiteY0" fmla="*/ 174 h 6250127"/>
                <a:gd name="connsiteX1" fmla="*/ 2550551 w 5535001"/>
                <a:gd name="connsiteY1" fmla="*/ 510 h 6250127"/>
                <a:gd name="connsiteX2" fmla="*/ 2629490 w 5535001"/>
                <a:gd name="connsiteY2" fmla="*/ 3757 h 6250127"/>
                <a:gd name="connsiteX3" fmla="*/ 2708317 w 5535001"/>
                <a:gd name="connsiteY3" fmla="*/ 7229 h 6250127"/>
                <a:gd name="connsiteX4" fmla="*/ 2787256 w 5535001"/>
                <a:gd name="connsiteY4" fmla="*/ 14619 h 6250127"/>
                <a:gd name="connsiteX5" fmla="*/ 3408467 w 5535001"/>
                <a:gd name="connsiteY5" fmla="*/ 145064 h 6250127"/>
                <a:gd name="connsiteX6" fmla="*/ 3557723 w 5535001"/>
                <a:gd name="connsiteY6" fmla="*/ 199593 h 6250127"/>
                <a:gd name="connsiteX7" fmla="*/ 3594337 w 5535001"/>
                <a:gd name="connsiteY7" fmla="*/ 214597 h 6250127"/>
                <a:gd name="connsiteX8" fmla="*/ 3630616 w 5535001"/>
                <a:gd name="connsiteY8" fmla="*/ 230385 h 6250127"/>
                <a:gd name="connsiteX9" fmla="*/ 3703172 w 5535001"/>
                <a:gd name="connsiteY9" fmla="*/ 262073 h 6250127"/>
                <a:gd name="connsiteX10" fmla="*/ 3739003 w 5535001"/>
                <a:gd name="connsiteY10" fmla="*/ 278756 h 6250127"/>
                <a:gd name="connsiteX11" fmla="*/ 3756806 w 5535001"/>
                <a:gd name="connsiteY11" fmla="*/ 287266 h 6250127"/>
                <a:gd name="connsiteX12" fmla="*/ 3773714 w 5535001"/>
                <a:gd name="connsiteY12" fmla="*/ 297567 h 6250127"/>
                <a:gd name="connsiteX13" fmla="*/ 3840784 w 5535001"/>
                <a:gd name="connsiteY13" fmla="*/ 339332 h 6250127"/>
                <a:gd name="connsiteX14" fmla="*/ 3873927 w 5535001"/>
                <a:gd name="connsiteY14" fmla="*/ 360495 h 6250127"/>
                <a:gd name="connsiteX15" fmla="*/ 3906062 w 5535001"/>
                <a:gd name="connsiteY15" fmla="*/ 383001 h 6250127"/>
                <a:gd name="connsiteX16" fmla="*/ 3969662 w 5535001"/>
                <a:gd name="connsiteY16" fmla="*/ 428572 h 6250127"/>
                <a:gd name="connsiteX17" fmla="*/ 4423029 w 5535001"/>
                <a:gd name="connsiteY17" fmla="*/ 837600 h 6250127"/>
                <a:gd name="connsiteX18" fmla="*/ 4474647 w 5535001"/>
                <a:gd name="connsiteY18" fmla="*/ 891569 h 6250127"/>
                <a:gd name="connsiteX19" fmla="*/ 4524250 w 5535001"/>
                <a:gd name="connsiteY19" fmla="*/ 946883 h 6250127"/>
                <a:gd name="connsiteX20" fmla="*/ 4573965 w 5535001"/>
                <a:gd name="connsiteY20" fmla="*/ 1001748 h 6250127"/>
                <a:gd name="connsiteX21" fmla="*/ 4622224 w 5535001"/>
                <a:gd name="connsiteY21" fmla="*/ 1057509 h 6250127"/>
                <a:gd name="connsiteX22" fmla="*/ 4717510 w 5535001"/>
                <a:gd name="connsiteY22" fmla="*/ 1169143 h 6250127"/>
                <a:gd name="connsiteX23" fmla="*/ 4764986 w 5535001"/>
                <a:gd name="connsiteY23" fmla="*/ 1224681 h 6250127"/>
                <a:gd name="connsiteX24" fmla="*/ 4813021 w 5535001"/>
                <a:gd name="connsiteY24" fmla="*/ 1279994 h 6250127"/>
                <a:gd name="connsiteX25" fmla="*/ 5001915 w 5535001"/>
                <a:gd name="connsiteY25" fmla="*/ 1506846 h 6250127"/>
                <a:gd name="connsiteX26" fmla="*/ 5170542 w 5535001"/>
                <a:gd name="connsiteY26" fmla="*/ 1751165 h 6250127"/>
                <a:gd name="connsiteX27" fmla="*/ 5428969 w 5535001"/>
                <a:gd name="connsiteY27" fmla="*/ 2293660 h 6250127"/>
                <a:gd name="connsiteX28" fmla="*/ 5534893 w 5535001"/>
                <a:gd name="connsiteY28" fmla="*/ 2899307 h 6250127"/>
                <a:gd name="connsiteX29" fmla="*/ 5508804 w 5535001"/>
                <a:gd name="connsiteY29" fmla="*/ 3211144 h 6250127"/>
                <a:gd name="connsiteX30" fmla="*/ 5426282 w 5535001"/>
                <a:gd name="connsiteY30" fmla="*/ 3513352 h 6250127"/>
                <a:gd name="connsiteX31" fmla="*/ 5248250 w 5535001"/>
                <a:gd name="connsiteY31" fmla="*/ 4030542 h 6250127"/>
                <a:gd name="connsiteX32" fmla="*/ 5208612 w 5535001"/>
                <a:gd name="connsiteY32" fmla="*/ 4161771 h 6250127"/>
                <a:gd name="connsiteX33" fmla="*/ 5170318 w 5535001"/>
                <a:gd name="connsiteY33" fmla="*/ 4294680 h 6250127"/>
                <a:gd name="connsiteX34" fmla="*/ 5132248 w 5535001"/>
                <a:gd name="connsiteY34" fmla="*/ 4430164 h 6250127"/>
                <a:gd name="connsiteX35" fmla="*/ 5112765 w 5535001"/>
                <a:gd name="connsiteY35" fmla="*/ 4498914 h 6250127"/>
                <a:gd name="connsiteX36" fmla="*/ 5091715 w 5535001"/>
                <a:gd name="connsiteY36" fmla="*/ 4569119 h 6250127"/>
                <a:gd name="connsiteX37" fmla="*/ 5068985 w 5535001"/>
                <a:gd name="connsiteY37" fmla="*/ 4640220 h 6250127"/>
                <a:gd name="connsiteX38" fmla="*/ 5043904 w 5535001"/>
                <a:gd name="connsiteY38" fmla="*/ 4712105 h 6250127"/>
                <a:gd name="connsiteX39" fmla="*/ 5015799 w 5535001"/>
                <a:gd name="connsiteY39" fmla="*/ 4784438 h 6250127"/>
                <a:gd name="connsiteX40" fmla="*/ 4982880 w 5535001"/>
                <a:gd name="connsiteY40" fmla="*/ 4856435 h 6250127"/>
                <a:gd name="connsiteX41" fmla="*/ 4817276 w 5535001"/>
                <a:gd name="connsiteY41" fmla="*/ 5125275 h 6250127"/>
                <a:gd name="connsiteX42" fmla="*/ 4618753 w 5535001"/>
                <a:gd name="connsiteY42" fmla="*/ 5355374 h 6250127"/>
                <a:gd name="connsiteX43" fmla="*/ 4566575 w 5535001"/>
                <a:gd name="connsiteY43" fmla="*/ 5408560 h 6250127"/>
                <a:gd name="connsiteX44" fmla="*/ 4513837 w 5535001"/>
                <a:gd name="connsiteY44" fmla="*/ 5461186 h 6250127"/>
                <a:gd name="connsiteX45" fmla="*/ 4459531 w 5535001"/>
                <a:gd name="connsiteY45" fmla="*/ 5512580 h 6250127"/>
                <a:gd name="connsiteX46" fmla="*/ 4404554 w 5535001"/>
                <a:gd name="connsiteY46" fmla="*/ 5563526 h 6250127"/>
                <a:gd name="connsiteX47" fmla="*/ 4348009 w 5535001"/>
                <a:gd name="connsiteY47" fmla="*/ 5613017 h 6250127"/>
                <a:gd name="connsiteX48" fmla="*/ 4290568 w 5535001"/>
                <a:gd name="connsiteY48" fmla="*/ 5661948 h 6250127"/>
                <a:gd name="connsiteX49" fmla="*/ 4276124 w 5535001"/>
                <a:gd name="connsiteY49" fmla="*/ 5674153 h 6250127"/>
                <a:gd name="connsiteX50" fmla="*/ 4261120 w 5535001"/>
                <a:gd name="connsiteY50" fmla="*/ 5685798 h 6250127"/>
                <a:gd name="connsiteX51" fmla="*/ 4231112 w 5535001"/>
                <a:gd name="connsiteY51" fmla="*/ 5708976 h 6250127"/>
                <a:gd name="connsiteX52" fmla="*/ 4170984 w 5535001"/>
                <a:gd name="connsiteY52" fmla="*/ 5755443 h 6250127"/>
                <a:gd name="connsiteX53" fmla="*/ 4046025 w 5535001"/>
                <a:gd name="connsiteY53" fmla="*/ 5843228 h 6250127"/>
                <a:gd name="connsiteX54" fmla="*/ 3915356 w 5535001"/>
                <a:gd name="connsiteY54" fmla="*/ 5923735 h 6250127"/>
                <a:gd name="connsiteX55" fmla="*/ 3346323 w 5535001"/>
                <a:gd name="connsiteY55" fmla="*/ 6158872 h 6250127"/>
                <a:gd name="connsiteX56" fmla="*/ 2743476 w 5535001"/>
                <a:gd name="connsiteY56" fmla="*/ 6247328 h 6250127"/>
                <a:gd name="connsiteX57" fmla="*/ 2668120 w 5535001"/>
                <a:gd name="connsiteY57" fmla="*/ 6249344 h 6250127"/>
                <a:gd name="connsiteX58" fmla="*/ 2630498 w 5535001"/>
                <a:gd name="connsiteY58" fmla="*/ 6250127 h 6250127"/>
                <a:gd name="connsiteX59" fmla="*/ 2592988 w 5535001"/>
                <a:gd name="connsiteY59" fmla="*/ 6249568 h 6250127"/>
                <a:gd name="connsiteX60" fmla="*/ 2518080 w 5535001"/>
                <a:gd name="connsiteY60" fmla="*/ 6247777 h 6250127"/>
                <a:gd name="connsiteX61" fmla="*/ 2442948 w 5535001"/>
                <a:gd name="connsiteY61" fmla="*/ 6244529 h 6250127"/>
                <a:gd name="connsiteX62" fmla="*/ 2291676 w 5535001"/>
                <a:gd name="connsiteY62" fmla="*/ 6232213 h 6250127"/>
                <a:gd name="connsiteX63" fmla="*/ 2141412 w 5535001"/>
                <a:gd name="connsiteY63" fmla="*/ 6212394 h 6250127"/>
                <a:gd name="connsiteX64" fmla="*/ 1992715 w 5535001"/>
                <a:gd name="connsiteY64" fmla="*/ 6184961 h 6250127"/>
                <a:gd name="connsiteX65" fmla="*/ 1845811 w 5535001"/>
                <a:gd name="connsiteY65" fmla="*/ 6151034 h 6250127"/>
                <a:gd name="connsiteX66" fmla="*/ 1701033 w 5535001"/>
                <a:gd name="connsiteY66" fmla="*/ 6110724 h 6250127"/>
                <a:gd name="connsiteX67" fmla="*/ 1629484 w 5535001"/>
                <a:gd name="connsiteY67" fmla="*/ 6088219 h 6250127"/>
                <a:gd name="connsiteX68" fmla="*/ 1558383 w 5535001"/>
                <a:gd name="connsiteY68" fmla="*/ 6064929 h 6250127"/>
                <a:gd name="connsiteX69" fmla="*/ 1011968 w 5535001"/>
                <a:gd name="connsiteY69" fmla="*/ 5828896 h 6250127"/>
                <a:gd name="connsiteX70" fmla="*/ 511237 w 5535001"/>
                <a:gd name="connsiteY70" fmla="*/ 5512356 h 6250127"/>
                <a:gd name="connsiteX71" fmla="*/ 395572 w 5535001"/>
                <a:gd name="connsiteY71" fmla="*/ 5419757 h 6250127"/>
                <a:gd name="connsiteX72" fmla="*/ 284722 w 5535001"/>
                <a:gd name="connsiteY72" fmla="*/ 5321559 h 6250127"/>
                <a:gd name="connsiteX73" fmla="*/ 257513 w 5535001"/>
                <a:gd name="connsiteY73" fmla="*/ 5296477 h 6250127"/>
                <a:gd name="connsiteX74" fmla="*/ 243853 w 5535001"/>
                <a:gd name="connsiteY74" fmla="*/ 5283937 h 6250127"/>
                <a:gd name="connsiteX75" fmla="*/ 230752 w 5535001"/>
                <a:gd name="connsiteY75" fmla="*/ 5270836 h 6250127"/>
                <a:gd name="connsiteX76" fmla="*/ 178574 w 5535001"/>
                <a:gd name="connsiteY76" fmla="*/ 5218322 h 6250127"/>
                <a:gd name="connsiteX77" fmla="*/ 126508 w 5535001"/>
                <a:gd name="connsiteY77" fmla="*/ 5165584 h 6250127"/>
                <a:gd name="connsiteX78" fmla="*/ 76345 w 5535001"/>
                <a:gd name="connsiteY78" fmla="*/ 5111167 h 6250127"/>
                <a:gd name="connsiteX79" fmla="*/ 26407 w 5535001"/>
                <a:gd name="connsiteY79" fmla="*/ 5056413 h 6250127"/>
                <a:gd name="connsiteX80" fmla="*/ 0 w 5535001"/>
                <a:gd name="connsiteY80" fmla="*/ 5024776 h 6250127"/>
                <a:gd name="connsiteX81" fmla="*/ 0 w 5535001"/>
                <a:gd name="connsiteY81" fmla="*/ 4492798 h 6250127"/>
                <a:gd name="connsiteX82" fmla="*/ 28534 w 5535001"/>
                <a:gd name="connsiteY82" fmla="*/ 4537879 h 6250127"/>
                <a:gd name="connsiteX83" fmla="*/ 66604 w 5535001"/>
                <a:gd name="connsiteY83" fmla="*/ 4592745 h 6250127"/>
                <a:gd name="connsiteX84" fmla="*/ 104114 w 5535001"/>
                <a:gd name="connsiteY84" fmla="*/ 4647834 h 6250127"/>
                <a:gd name="connsiteX85" fmla="*/ 143751 w 5535001"/>
                <a:gd name="connsiteY85" fmla="*/ 4701580 h 6250127"/>
                <a:gd name="connsiteX86" fmla="*/ 182717 w 5535001"/>
                <a:gd name="connsiteY86" fmla="*/ 4755773 h 6250127"/>
                <a:gd name="connsiteX87" fmla="*/ 223810 w 5535001"/>
                <a:gd name="connsiteY87" fmla="*/ 4808399 h 6250127"/>
                <a:gd name="connsiteX88" fmla="*/ 264679 w 5535001"/>
                <a:gd name="connsiteY88" fmla="*/ 4861249 h 6250127"/>
                <a:gd name="connsiteX89" fmla="*/ 307788 w 5535001"/>
                <a:gd name="connsiteY89" fmla="*/ 4912420 h 6250127"/>
                <a:gd name="connsiteX90" fmla="*/ 351232 w 5535001"/>
                <a:gd name="connsiteY90" fmla="*/ 4963254 h 6250127"/>
                <a:gd name="connsiteX91" fmla="*/ 397028 w 5535001"/>
                <a:gd name="connsiteY91" fmla="*/ 5012185 h 6250127"/>
                <a:gd name="connsiteX92" fmla="*/ 443496 w 5535001"/>
                <a:gd name="connsiteY92" fmla="*/ 5060444 h 6250127"/>
                <a:gd name="connsiteX93" fmla="*/ 455140 w 5535001"/>
                <a:gd name="connsiteY93" fmla="*/ 5072537 h 6250127"/>
                <a:gd name="connsiteX94" fmla="*/ 467345 w 5535001"/>
                <a:gd name="connsiteY94" fmla="*/ 5083958 h 6250127"/>
                <a:gd name="connsiteX95" fmla="*/ 491755 w 5535001"/>
                <a:gd name="connsiteY95" fmla="*/ 5106912 h 6250127"/>
                <a:gd name="connsiteX96" fmla="*/ 540686 w 5535001"/>
                <a:gd name="connsiteY96" fmla="*/ 5152819 h 6250127"/>
                <a:gd name="connsiteX97" fmla="*/ 552890 w 5535001"/>
                <a:gd name="connsiteY97" fmla="*/ 5164353 h 6250127"/>
                <a:gd name="connsiteX98" fmla="*/ 565655 w 5535001"/>
                <a:gd name="connsiteY98" fmla="*/ 5175214 h 6250127"/>
                <a:gd name="connsiteX99" fmla="*/ 591072 w 5535001"/>
                <a:gd name="connsiteY99" fmla="*/ 5197048 h 6250127"/>
                <a:gd name="connsiteX100" fmla="*/ 694197 w 5535001"/>
                <a:gd name="connsiteY100" fmla="*/ 5283041 h 6250127"/>
                <a:gd name="connsiteX101" fmla="*/ 1146221 w 5535001"/>
                <a:gd name="connsiteY101" fmla="*/ 5573716 h 6250127"/>
                <a:gd name="connsiteX102" fmla="*/ 1650982 w 5535001"/>
                <a:gd name="connsiteY102" fmla="*/ 5758130 h 6250127"/>
                <a:gd name="connsiteX103" fmla="*/ 1716485 w 5535001"/>
                <a:gd name="connsiteY103" fmla="*/ 5772798 h 6250127"/>
                <a:gd name="connsiteX104" fmla="*/ 1782211 w 5535001"/>
                <a:gd name="connsiteY104" fmla="*/ 5786235 h 6250127"/>
                <a:gd name="connsiteX105" fmla="*/ 1848386 w 5535001"/>
                <a:gd name="connsiteY105" fmla="*/ 5796984 h 6250127"/>
                <a:gd name="connsiteX106" fmla="*/ 1881417 w 5535001"/>
                <a:gd name="connsiteY106" fmla="*/ 5802359 h 6250127"/>
                <a:gd name="connsiteX107" fmla="*/ 1914560 w 5535001"/>
                <a:gd name="connsiteY107" fmla="*/ 5807061 h 6250127"/>
                <a:gd name="connsiteX108" fmla="*/ 2047469 w 5535001"/>
                <a:gd name="connsiteY108" fmla="*/ 5821282 h 6250127"/>
                <a:gd name="connsiteX109" fmla="*/ 2180601 w 5535001"/>
                <a:gd name="connsiteY109" fmla="*/ 5828896 h 6250127"/>
                <a:gd name="connsiteX110" fmla="*/ 2313622 w 5535001"/>
                <a:gd name="connsiteY110" fmla="*/ 5830463 h 6250127"/>
                <a:gd name="connsiteX111" fmla="*/ 2380021 w 5535001"/>
                <a:gd name="connsiteY111" fmla="*/ 5828448 h 6250127"/>
                <a:gd name="connsiteX112" fmla="*/ 2446195 w 5535001"/>
                <a:gd name="connsiteY112" fmla="*/ 5826433 h 6250127"/>
                <a:gd name="connsiteX113" fmla="*/ 2513041 w 5535001"/>
                <a:gd name="connsiteY113" fmla="*/ 5822737 h 6250127"/>
                <a:gd name="connsiteX114" fmla="*/ 2580111 w 5535001"/>
                <a:gd name="connsiteY114" fmla="*/ 5818258 h 6250127"/>
                <a:gd name="connsiteX115" fmla="*/ 2613590 w 5535001"/>
                <a:gd name="connsiteY115" fmla="*/ 5816355 h 6250127"/>
                <a:gd name="connsiteX116" fmla="*/ 2646845 w 5535001"/>
                <a:gd name="connsiteY116" fmla="*/ 5813108 h 6250127"/>
                <a:gd name="connsiteX117" fmla="*/ 2713244 w 5535001"/>
                <a:gd name="connsiteY117" fmla="*/ 5806838 h 6250127"/>
                <a:gd name="connsiteX118" fmla="*/ 3230882 w 5535001"/>
                <a:gd name="connsiteY118" fmla="*/ 5721292 h 6250127"/>
                <a:gd name="connsiteX119" fmla="*/ 3720416 w 5535001"/>
                <a:gd name="connsiteY119" fmla="*/ 5556472 h 6250127"/>
                <a:gd name="connsiteX120" fmla="*/ 3837425 w 5535001"/>
                <a:gd name="connsiteY120" fmla="*/ 5499927 h 6250127"/>
                <a:gd name="connsiteX121" fmla="*/ 3951634 w 5535001"/>
                <a:gd name="connsiteY121" fmla="*/ 5436552 h 6250127"/>
                <a:gd name="connsiteX122" fmla="*/ 4007284 w 5535001"/>
                <a:gd name="connsiteY122" fmla="*/ 5401841 h 6250127"/>
                <a:gd name="connsiteX123" fmla="*/ 4035164 w 5535001"/>
                <a:gd name="connsiteY123" fmla="*/ 5384374 h 6250127"/>
                <a:gd name="connsiteX124" fmla="*/ 4049049 w 5535001"/>
                <a:gd name="connsiteY124" fmla="*/ 5375640 h 6250127"/>
                <a:gd name="connsiteX125" fmla="*/ 4062485 w 5535001"/>
                <a:gd name="connsiteY125" fmla="*/ 5366123 h 6250127"/>
                <a:gd name="connsiteX126" fmla="*/ 4116567 w 5535001"/>
                <a:gd name="connsiteY126" fmla="*/ 5328277 h 6250127"/>
                <a:gd name="connsiteX127" fmla="*/ 4169976 w 5535001"/>
                <a:gd name="connsiteY127" fmla="*/ 5289199 h 6250127"/>
                <a:gd name="connsiteX128" fmla="*/ 4222042 w 5535001"/>
                <a:gd name="connsiteY128" fmla="*/ 5247994 h 6250127"/>
                <a:gd name="connsiteX129" fmla="*/ 4273213 w 5535001"/>
                <a:gd name="connsiteY129" fmla="*/ 5205558 h 6250127"/>
                <a:gd name="connsiteX130" fmla="*/ 4323151 w 5535001"/>
                <a:gd name="connsiteY130" fmla="*/ 5161329 h 6250127"/>
                <a:gd name="connsiteX131" fmla="*/ 4371971 w 5535001"/>
                <a:gd name="connsiteY131" fmla="*/ 5116093 h 6250127"/>
                <a:gd name="connsiteX132" fmla="*/ 4546868 w 5535001"/>
                <a:gd name="connsiteY132" fmla="*/ 4924400 h 6250127"/>
                <a:gd name="connsiteX133" fmla="*/ 4675634 w 5535001"/>
                <a:gd name="connsiteY133" fmla="*/ 4715352 h 6250127"/>
                <a:gd name="connsiteX134" fmla="*/ 4700155 w 5535001"/>
                <a:gd name="connsiteY134" fmla="*/ 4659255 h 6250127"/>
                <a:gd name="connsiteX135" fmla="*/ 4721206 w 5535001"/>
                <a:gd name="connsiteY135" fmla="*/ 4600135 h 6250127"/>
                <a:gd name="connsiteX136" fmla="*/ 4740465 w 5535001"/>
                <a:gd name="connsiteY136" fmla="*/ 4538887 h 6250127"/>
                <a:gd name="connsiteX137" fmla="*/ 4758492 w 5535001"/>
                <a:gd name="connsiteY137" fmla="*/ 4475848 h 6250127"/>
                <a:gd name="connsiteX138" fmla="*/ 4891288 w 5535001"/>
                <a:gd name="connsiteY138" fmla="*/ 3930329 h 6250127"/>
                <a:gd name="connsiteX139" fmla="*/ 5066298 w 5535001"/>
                <a:gd name="connsiteY139" fmla="*/ 3382235 h 6250127"/>
                <a:gd name="connsiteX140" fmla="*/ 5156994 w 5535001"/>
                <a:gd name="connsiteY140" fmla="*/ 2898635 h 6250127"/>
                <a:gd name="connsiteX141" fmla="*/ 5083317 w 5535001"/>
                <a:gd name="connsiteY141" fmla="*/ 2402047 h 6250127"/>
                <a:gd name="connsiteX142" fmla="*/ 4871022 w 5535001"/>
                <a:gd name="connsiteY142" fmla="*/ 1926958 h 6250127"/>
                <a:gd name="connsiteX143" fmla="*/ 4727028 w 5535001"/>
                <a:gd name="connsiteY143" fmla="*/ 1703577 h 6250127"/>
                <a:gd name="connsiteX144" fmla="*/ 4563776 w 5535001"/>
                <a:gd name="connsiteY144" fmla="*/ 1490834 h 6250127"/>
                <a:gd name="connsiteX145" fmla="*/ 4370291 w 5535001"/>
                <a:gd name="connsiteY145" fmla="*/ 1300596 h 6250127"/>
                <a:gd name="connsiteX146" fmla="*/ 4266046 w 5535001"/>
                <a:gd name="connsiteY146" fmla="*/ 1214491 h 6250127"/>
                <a:gd name="connsiteX147" fmla="*/ 4212973 w 5535001"/>
                <a:gd name="connsiteY147" fmla="*/ 1173062 h 6250127"/>
                <a:gd name="connsiteX148" fmla="*/ 4157995 w 5535001"/>
                <a:gd name="connsiteY148" fmla="*/ 1134545 h 6250127"/>
                <a:gd name="connsiteX149" fmla="*/ 3697126 w 5535001"/>
                <a:gd name="connsiteY149" fmla="*/ 881044 h 6250127"/>
                <a:gd name="connsiteX150" fmla="*/ 3637670 w 5535001"/>
                <a:gd name="connsiteY150" fmla="*/ 856747 h 6250127"/>
                <a:gd name="connsiteX151" fmla="*/ 3608222 w 5535001"/>
                <a:gd name="connsiteY151" fmla="*/ 844318 h 6250127"/>
                <a:gd name="connsiteX152" fmla="*/ 3578214 w 5535001"/>
                <a:gd name="connsiteY152" fmla="*/ 833457 h 6250127"/>
                <a:gd name="connsiteX153" fmla="*/ 3518309 w 5535001"/>
                <a:gd name="connsiteY153" fmla="*/ 812294 h 6250127"/>
                <a:gd name="connsiteX154" fmla="*/ 3503417 w 5535001"/>
                <a:gd name="connsiteY154" fmla="*/ 806920 h 6250127"/>
                <a:gd name="connsiteX155" fmla="*/ 3489533 w 5535001"/>
                <a:gd name="connsiteY155" fmla="*/ 799642 h 6250127"/>
                <a:gd name="connsiteX156" fmla="*/ 3460869 w 5535001"/>
                <a:gd name="connsiteY156" fmla="*/ 787101 h 6250127"/>
                <a:gd name="connsiteX157" fmla="*/ 3402980 w 5535001"/>
                <a:gd name="connsiteY157" fmla="*/ 763475 h 6250127"/>
                <a:gd name="connsiteX158" fmla="*/ 3374092 w 5535001"/>
                <a:gd name="connsiteY158" fmla="*/ 751606 h 6250127"/>
                <a:gd name="connsiteX159" fmla="*/ 3344980 w 5535001"/>
                <a:gd name="connsiteY159" fmla="*/ 740409 h 6250127"/>
                <a:gd name="connsiteX160" fmla="*/ 3226627 w 5535001"/>
                <a:gd name="connsiteY160" fmla="*/ 700772 h 6250127"/>
                <a:gd name="connsiteX161" fmla="*/ 2735750 w 5535001"/>
                <a:gd name="connsiteY161" fmla="*/ 614667 h 6250127"/>
                <a:gd name="connsiteX162" fmla="*/ 2673158 w 5535001"/>
                <a:gd name="connsiteY162" fmla="*/ 610412 h 6250127"/>
                <a:gd name="connsiteX163" fmla="*/ 2610119 w 5535001"/>
                <a:gd name="connsiteY163" fmla="*/ 609628 h 6250127"/>
                <a:gd name="connsiteX164" fmla="*/ 2547080 w 5535001"/>
                <a:gd name="connsiteY164" fmla="*/ 608620 h 6250127"/>
                <a:gd name="connsiteX165" fmla="*/ 2516400 w 5535001"/>
                <a:gd name="connsiteY165" fmla="*/ 608844 h 6250127"/>
                <a:gd name="connsiteX166" fmla="*/ 2486280 w 5535001"/>
                <a:gd name="connsiteY166" fmla="*/ 609740 h 6250127"/>
                <a:gd name="connsiteX167" fmla="*/ 2426376 w 5535001"/>
                <a:gd name="connsiteY167" fmla="*/ 613099 h 6250127"/>
                <a:gd name="connsiteX168" fmla="*/ 2366920 w 5535001"/>
                <a:gd name="connsiteY168" fmla="*/ 618474 h 6250127"/>
                <a:gd name="connsiteX169" fmla="*/ 2337248 w 5535001"/>
                <a:gd name="connsiteY169" fmla="*/ 621497 h 6250127"/>
                <a:gd name="connsiteX170" fmla="*/ 2307800 w 5535001"/>
                <a:gd name="connsiteY170" fmla="*/ 625528 h 6250127"/>
                <a:gd name="connsiteX171" fmla="*/ 2278351 w 5535001"/>
                <a:gd name="connsiteY171" fmla="*/ 629559 h 6250127"/>
                <a:gd name="connsiteX172" fmla="*/ 2249127 w 5535001"/>
                <a:gd name="connsiteY172" fmla="*/ 634710 h 6250127"/>
                <a:gd name="connsiteX173" fmla="*/ 1796096 w 5535001"/>
                <a:gd name="connsiteY173" fmla="*/ 781726 h 6250127"/>
                <a:gd name="connsiteX174" fmla="*/ 1370833 w 5535001"/>
                <a:gd name="connsiteY174" fmla="*/ 1048663 h 6250127"/>
                <a:gd name="connsiteX175" fmla="*/ 959790 w 5535001"/>
                <a:gd name="connsiteY175" fmla="*/ 1390844 h 6250127"/>
                <a:gd name="connsiteX176" fmla="*/ 749062 w 5535001"/>
                <a:gd name="connsiteY176" fmla="*/ 1577611 h 6250127"/>
                <a:gd name="connsiteX177" fmla="*/ 524786 w 5535001"/>
                <a:gd name="connsiteY177" fmla="*/ 1763145 h 6250127"/>
                <a:gd name="connsiteX178" fmla="*/ 84071 w 5535001"/>
                <a:gd name="connsiteY178" fmla="*/ 2098496 h 6250127"/>
                <a:gd name="connsiteX179" fmla="*/ 0 w 5535001"/>
                <a:gd name="connsiteY179" fmla="*/ 2168094 h 6250127"/>
                <a:gd name="connsiteX180" fmla="*/ 0 w 5535001"/>
                <a:gd name="connsiteY180" fmla="*/ 1576676 h 6250127"/>
                <a:gd name="connsiteX181" fmla="*/ 174655 w 5535001"/>
                <a:gd name="connsiteY181" fmla="*/ 1387597 h 6250127"/>
                <a:gd name="connsiteX182" fmla="*/ 363661 w 5535001"/>
                <a:gd name="connsiteY182" fmla="*/ 1188626 h 6250127"/>
                <a:gd name="connsiteX183" fmla="*/ 458052 w 5535001"/>
                <a:gd name="connsiteY183" fmla="*/ 1086397 h 6250127"/>
                <a:gd name="connsiteX184" fmla="*/ 557257 w 5535001"/>
                <a:gd name="connsiteY184" fmla="*/ 981593 h 6250127"/>
                <a:gd name="connsiteX185" fmla="*/ 994165 w 5535001"/>
                <a:gd name="connsiteY185" fmla="*/ 578389 h 6250127"/>
                <a:gd name="connsiteX186" fmla="*/ 1520873 w 5535001"/>
                <a:gd name="connsiteY186" fmla="*/ 237215 h 6250127"/>
                <a:gd name="connsiteX187" fmla="*/ 2141748 w 5535001"/>
                <a:gd name="connsiteY187" fmla="*/ 31190 h 6250127"/>
                <a:gd name="connsiteX188" fmla="*/ 2182505 w 5535001"/>
                <a:gd name="connsiteY188" fmla="*/ 24360 h 6250127"/>
                <a:gd name="connsiteX189" fmla="*/ 2223374 w 5535001"/>
                <a:gd name="connsiteY189" fmla="*/ 18873 h 6250127"/>
                <a:gd name="connsiteX190" fmla="*/ 2264355 w 5535001"/>
                <a:gd name="connsiteY190" fmla="*/ 13611 h 6250127"/>
                <a:gd name="connsiteX191" fmla="*/ 2305336 w 5535001"/>
                <a:gd name="connsiteY191" fmla="*/ 9580 h 6250127"/>
                <a:gd name="connsiteX192" fmla="*/ 2387410 w 5535001"/>
                <a:gd name="connsiteY192" fmla="*/ 3645 h 6250127"/>
                <a:gd name="connsiteX193" fmla="*/ 2469373 w 5535001"/>
                <a:gd name="connsiteY193" fmla="*/ 622 h 625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535001" h="6250127">
                  <a:moveTo>
                    <a:pt x="2510242" y="174"/>
                  </a:moveTo>
                  <a:cubicBezTo>
                    <a:pt x="2523902" y="-50"/>
                    <a:pt x="2537562" y="-162"/>
                    <a:pt x="2550551" y="510"/>
                  </a:cubicBezTo>
                  <a:lnTo>
                    <a:pt x="2629490" y="3757"/>
                  </a:lnTo>
                  <a:lnTo>
                    <a:pt x="2708317" y="7229"/>
                  </a:lnTo>
                  <a:cubicBezTo>
                    <a:pt x="2734630" y="8572"/>
                    <a:pt x="2760943" y="12155"/>
                    <a:pt x="2787256" y="14619"/>
                  </a:cubicBezTo>
                  <a:cubicBezTo>
                    <a:pt x="2997536" y="34885"/>
                    <a:pt x="3207144" y="77994"/>
                    <a:pt x="3408467" y="145064"/>
                  </a:cubicBezTo>
                  <a:lnTo>
                    <a:pt x="3557723" y="199593"/>
                  </a:lnTo>
                  <a:cubicBezTo>
                    <a:pt x="3570264" y="203848"/>
                    <a:pt x="3582245" y="209447"/>
                    <a:pt x="3594337" y="214597"/>
                  </a:cubicBezTo>
                  <a:lnTo>
                    <a:pt x="3630616" y="230385"/>
                  </a:lnTo>
                  <a:lnTo>
                    <a:pt x="3703172" y="262073"/>
                  </a:lnTo>
                  <a:cubicBezTo>
                    <a:pt x="3715265" y="267335"/>
                    <a:pt x="3727358" y="272598"/>
                    <a:pt x="3739003" y="278756"/>
                  </a:cubicBezTo>
                  <a:cubicBezTo>
                    <a:pt x="3744937" y="281667"/>
                    <a:pt x="3750984" y="284131"/>
                    <a:pt x="3756806" y="287266"/>
                  </a:cubicBezTo>
                  <a:cubicBezTo>
                    <a:pt x="3762517" y="290513"/>
                    <a:pt x="3768115" y="294208"/>
                    <a:pt x="3773714" y="297567"/>
                  </a:cubicBezTo>
                  <a:lnTo>
                    <a:pt x="3840784" y="339332"/>
                  </a:lnTo>
                  <a:cubicBezTo>
                    <a:pt x="3851869" y="346386"/>
                    <a:pt x="3863290" y="352881"/>
                    <a:pt x="3873927" y="360495"/>
                  </a:cubicBezTo>
                  <a:lnTo>
                    <a:pt x="3906062" y="383001"/>
                  </a:lnTo>
                  <a:lnTo>
                    <a:pt x="3969662" y="428572"/>
                  </a:lnTo>
                  <a:cubicBezTo>
                    <a:pt x="4137281" y="552188"/>
                    <a:pt x="4285417" y="693270"/>
                    <a:pt x="4423029" y="837600"/>
                  </a:cubicBezTo>
                  <a:cubicBezTo>
                    <a:pt x="4440160" y="855739"/>
                    <a:pt x="4457404" y="873766"/>
                    <a:pt x="4474647" y="891569"/>
                  </a:cubicBezTo>
                  <a:lnTo>
                    <a:pt x="4524250" y="946883"/>
                  </a:lnTo>
                  <a:lnTo>
                    <a:pt x="4573965" y="1001748"/>
                  </a:lnTo>
                  <a:cubicBezTo>
                    <a:pt x="4590760" y="1019887"/>
                    <a:pt x="4605988" y="1039146"/>
                    <a:pt x="4622224" y="1057509"/>
                  </a:cubicBezTo>
                  <a:cubicBezTo>
                    <a:pt x="4653911" y="1094907"/>
                    <a:pt x="4686831" y="1131409"/>
                    <a:pt x="4717510" y="1169143"/>
                  </a:cubicBezTo>
                  <a:cubicBezTo>
                    <a:pt x="4733186" y="1187730"/>
                    <a:pt x="4748862" y="1206430"/>
                    <a:pt x="4764986" y="1224681"/>
                  </a:cubicBezTo>
                  <a:cubicBezTo>
                    <a:pt x="4780886" y="1243044"/>
                    <a:pt x="4797233" y="1261071"/>
                    <a:pt x="4813021" y="1279994"/>
                  </a:cubicBezTo>
                  <a:cubicBezTo>
                    <a:pt x="4877292" y="1354230"/>
                    <a:pt x="4941339" y="1428914"/>
                    <a:pt x="5001915" y="1506846"/>
                  </a:cubicBezTo>
                  <a:cubicBezTo>
                    <a:pt x="5062603" y="1584665"/>
                    <a:pt x="5118252" y="1666739"/>
                    <a:pt x="5170542" y="1751165"/>
                  </a:cubicBezTo>
                  <a:cubicBezTo>
                    <a:pt x="5274898" y="1920240"/>
                    <a:pt x="5363579" y="2101295"/>
                    <a:pt x="5428969" y="2293660"/>
                  </a:cubicBezTo>
                  <a:cubicBezTo>
                    <a:pt x="5494136" y="2485801"/>
                    <a:pt x="5533102" y="2690819"/>
                    <a:pt x="5534893" y="2899307"/>
                  </a:cubicBezTo>
                  <a:cubicBezTo>
                    <a:pt x="5536124" y="3003439"/>
                    <a:pt x="5526831" y="3108132"/>
                    <a:pt x="5508804" y="3211144"/>
                  </a:cubicBezTo>
                  <a:cubicBezTo>
                    <a:pt x="5490441" y="3314157"/>
                    <a:pt x="5462336" y="3415490"/>
                    <a:pt x="5426282" y="3513352"/>
                  </a:cubicBezTo>
                  <a:cubicBezTo>
                    <a:pt x="5363355" y="3684890"/>
                    <a:pt x="5302219" y="3856428"/>
                    <a:pt x="5248250" y="4030542"/>
                  </a:cubicBezTo>
                  <a:lnTo>
                    <a:pt x="5208612" y="4161771"/>
                  </a:lnTo>
                  <a:lnTo>
                    <a:pt x="5170318" y="4294680"/>
                  </a:lnTo>
                  <a:lnTo>
                    <a:pt x="5132248" y="4430164"/>
                  </a:lnTo>
                  <a:lnTo>
                    <a:pt x="5112765" y="4498914"/>
                  </a:lnTo>
                  <a:lnTo>
                    <a:pt x="5091715" y="4569119"/>
                  </a:lnTo>
                  <a:cubicBezTo>
                    <a:pt x="5085221" y="4592297"/>
                    <a:pt x="5076823" y="4616482"/>
                    <a:pt x="5068985" y="4640220"/>
                  </a:cubicBezTo>
                  <a:cubicBezTo>
                    <a:pt x="5060699" y="4664182"/>
                    <a:pt x="5053981" y="4687807"/>
                    <a:pt x="5043904" y="4712105"/>
                  </a:cubicBezTo>
                  <a:lnTo>
                    <a:pt x="5015799" y="4784438"/>
                  </a:lnTo>
                  <a:cubicBezTo>
                    <a:pt x="5005274" y="4808511"/>
                    <a:pt x="4993965" y="4832473"/>
                    <a:pt x="4982880" y="4856435"/>
                  </a:cubicBezTo>
                  <a:cubicBezTo>
                    <a:pt x="4936524" y="4951273"/>
                    <a:pt x="4881099" y="5044096"/>
                    <a:pt x="4817276" y="5125275"/>
                  </a:cubicBezTo>
                  <a:cubicBezTo>
                    <a:pt x="4755244" y="5208805"/>
                    <a:pt x="4686943" y="5282817"/>
                    <a:pt x="4618753" y="5355374"/>
                  </a:cubicBezTo>
                  <a:cubicBezTo>
                    <a:pt x="4602069" y="5374073"/>
                    <a:pt x="4584154" y="5391092"/>
                    <a:pt x="4566575" y="5408560"/>
                  </a:cubicBezTo>
                  <a:lnTo>
                    <a:pt x="4513837" y="5461186"/>
                  </a:lnTo>
                  <a:cubicBezTo>
                    <a:pt x="4496593" y="5479101"/>
                    <a:pt x="4477894" y="5495560"/>
                    <a:pt x="4459531" y="5512580"/>
                  </a:cubicBezTo>
                  <a:lnTo>
                    <a:pt x="4404554" y="5563526"/>
                  </a:lnTo>
                  <a:cubicBezTo>
                    <a:pt x="4386527" y="5580770"/>
                    <a:pt x="4366932" y="5596670"/>
                    <a:pt x="4348009" y="5613017"/>
                  </a:cubicBezTo>
                  <a:lnTo>
                    <a:pt x="4290568" y="5661948"/>
                  </a:lnTo>
                  <a:lnTo>
                    <a:pt x="4276124" y="5674153"/>
                  </a:lnTo>
                  <a:lnTo>
                    <a:pt x="4261120" y="5685798"/>
                  </a:lnTo>
                  <a:lnTo>
                    <a:pt x="4231112" y="5708976"/>
                  </a:lnTo>
                  <a:lnTo>
                    <a:pt x="4170984" y="5755443"/>
                  </a:lnTo>
                  <a:cubicBezTo>
                    <a:pt x="4130227" y="5785563"/>
                    <a:pt x="4087790" y="5813892"/>
                    <a:pt x="4046025" y="5843228"/>
                  </a:cubicBezTo>
                  <a:cubicBezTo>
                    <a:pt x="4002917" y="5870437"/>
                    <a:pt x="3959248" y="5897309"/>
                    <a:pt x="3915356" y="5923735"/>
                  </a:cubicBezTo>
                  <a:cubicBezTo>
                    <a:pt x="3737659" y="6026299"/>
                    <a:pt x="3544847" y="6106022"/>
                    <a:pt x="3346323" y="6158872"/>
                  </a:cubicBezTo>
                  <a:cubicBezTo>
                    <a:pt x="3147800" y="6211946"/>
                    <a:pt x="2944462" y="6239714"/>
                    <a:pt x="2743476" y="6247328"/>
                  </a:cubicBezTo>
                  <a:lnTo>
                    <a:pt x="2668120" y="6249344"/>
                  </a:lnTo>
                  <a:lnTo>
                    <a:pt x="2630498" y="6250127"/>
                  </a:lnTo>
                  <a:lnTo>
                    <a:pt x="2592988" y="6249568"/>
                  </a:lnTo>
                  <a:lnTo>
                    <a:pt x="2518080" y="6247777"/>
                  </a:lnTo>
                  <a:cubicBezTo>
                    <a:pt x="2493110" y="6247105"/>
                    <a:pt x="2468365" y="6246881"/>
                    <a:pt x="2442948" y="6244529"/>
                  </a:cubicBezTo>
                  <a:cubicBezTo>
                    <a:pt x="2392337" y="6240722"/>
                    <a:pt x="2341950" y="6237699"/>
                    <a:pt x="2291676" y="6232213"/>
                  </a:cubicBezTo>
                  <a:lnTo>
                    <a:pt x="2141412" y="6212394"/>
                  </a:lnTo>
                  <a:lnTo>
                    <a:pt x="1992715" y="6184961"/>
                  </a:lnTo>
                  <a:cubicBezTo>
                    <a:pt x="1943561" y="6173988"/>
                    <a:pt x="1894630" y="6162231"/>
                    <a:pt x="1845811" y="6151034"/>
                  </a:cubicBezTo>
                  <a:cubicBezTo>
                    <a:pt x="1797215" y="6138829"/>
                    <a:pt x="1749180" y="6123938"/>
                    <a:pt x="1701033" y="6110724"/>
                  </a:cubicBezTo>
                  <a:cubicBezTo>
                    <a:pt x="1676847" y="6104566"/>
                    <a:pt x="1653334" y="6095833"/>
                    <a:pt x="1629484" y="6088219"/>
                  </a:cubicBezTo>
                  <a:lnTo>
                    <a:pt x="1558383" y="6064929"/>
                  </a:lnTo>
                  <a:cubicBezTo>
                    <a:pt x="1369713" y="6000210"/>
                    <a:pt x="1186978" y="5921271"/>
                    <a:pt x="1011968" y="5828896"/>
                  </a:cubicBezTo>
                  <a:cubicBezTo>
                    <a:pt x="837071" y="5736408"/>
                    <a:pt x="668556" y="5631940"/>
                    <a:pt x="511237" y="5512356"/>
                  </a:cubicBezTo>
                  <a:cubicBezTo>
                    <a:pt x="471152" y="5483468"/>
                    <a:pt x="433642" y="5451220"/>
                    <a:pt x="395572" y="5419757"/>
                  </a:cubicBezTo>
                  <a:cubicBezTo>
                    <a:pt x="356831" y="5388965"/>
                    <a:pt x="321112" y="5354926"/>
                    <a:pt x="284722" y="5321559"/>
                  </a:cubicBezTo>
                  <a:lnTo>
                    <a:pt x="257513" y="5296477"/>
                  </a:lnTo>
                  <a:lnTo>
                    <a:pt x="243853" y="5283937"/>
                  </a:lnTo>
                  <a:lnTo>
                    <a:pt x="230752" y="5270836"/>
                  </a:lnTo>
                  <a:lnTo>
                    <a:pt x="178574" y="5218322"/>
                  </a:lnTo>
                  <a:cubicBezTo>
                    <a:pt x="161331" y="5200631"/>
                    <a:pt x="143191" y="5183948"/>
                    <a:pt x="126508" y="5165584"/>
                  </a:cubicBezTo>
                  <a:lnTo>
                    <a:pt x="76345" y="5111167"/>
                  </a:lnTo>
                  <a:cubicBezTo>
                    <a:pt x="59774" y="5092916"/>
                    <a:pt x="42530" y="5075112"/>
                    <a:pt x="26407" y="5056413"/>
                  </a:cubicBezTo>
                  <a:lnTo>
                    <a:pt x="0" y="5024776"/>
                  </a:lnTo>
                  <a:lnTo>
                    <a:pt x="0" y="4492798"/>
                  </a:lnTo>
                  <a:lnTo>
                    <a:pt x="28534" y="4537879"/>
                  </a:lnTo>
                  <a:cubicBezTo>
                    <a:pt x="41299" y="4556130"/>
                    <a:pt x="54175" y="4574382"/>
                    <a:pt x="66604" y="4592745"/>
                  </a:cubicBezTo>
                  <a:lnTo>
                    <a:pt x="104114" y="4647834"/>
                  </a:lnTo>
                  <a:lnTo>
                    <a:pt x="143751" y="4701580"/>
                  </a:lnTo>
                  <a:cubicBezTo>
                    <a:pt x="156964" y="4719495"/>
                    <a:pt x="169728" y="4737746"/>
                    <a:pt x="182717" y="4755773"/>
                  </a:cubicBezTo>
                  <a:lnTo>
                    <a:pt x="223810" y="4808399"/>
                  </a:lnTo>
                  <a:lnTo>
                    <a:pt x="264679" y="4861249"/>
                  </a:lnTo>
                  <a:cubicBezTo>
                    <a:pt x="278563" y="4878717"/>
                    <a:pt x="293455" y="4895288"/>
                    <a:pt x="307788" y="4912420"/>
                  </a:cubicBezTo>
                  <a:lnTo>
                    <a:pt x="351232" y="4963254"/>
                  </a:lnTo>
                  <a:cubicBezTo>
                    <a:pt x="365788" y="4980162"/>
                    <a:pt x="381688" y="4995837"/>
                    <a:pt x="397028" y="5012185"/>
                  </a:cubicBezTo>
                  <a:lnTo>
                    <a:pt x="443496" y="5060444"/>
                  </a:lnTo>
                  <a:lnTo>
                    <a:pt x="455140" y="5072537"/>
                  </a:lnTo>
                  <a:lnTo>
                    <a:pt x="467345" y="5083958"/>
                  </a:lnTo>
                  <a:lnTo>
                    <a:pt x="491755" y="5106912"/>
                  </a:lnTo>
                  <a:lnTo>
                    <a:pt x="540686" y="5152819"/>
                  </a:lnTo>
                  <a:lnTo>
                    <a:pt x="552890" y="5164353"/>
                  </a:lnTo>
                  <a:lnTo>
                    <a:pt x="565655" y="5175214"/>
                  </a:lnTo>
                  <a:lnTo>
                    <a:pt x="591072" y="5197048"/>
                  </a:lnTo>
                  <a:cubicBezTo>
                    <a:pt x="624999" y="5226160"/>
                    <a:pt x="658366" y="5256056"/>
                    <a:pt x="694197" y="5283041"/>
                  </a:cubicBezTo>
                  <a:cubicBezTo>
                    <a:pt x="834272" y="5394675"/>
                    <a:pt x="985207" y="5493881"/>
                    <a:pt x="1146221" y="5573716"/>
                  </a:cubicBezTo>
                  <a:cubicBezTo>
                    <a:pt x="1307122" y="5653774"/>
                    <a:pt x="1476869" y="5715918"/>
                    <a:pt x="1650982" y="5758130"/>
                  </a:cubicBezTo>
                  <a:lnTo>
                    <a:pt x="1716485" y="5772798"/>
                  </a:lnTo>
                  <a:cubicBezTo>
                    <a:pt x="1738431" y="5777390"/>
                    <a:pt x="1759929" y="5783100"/>
                    <a:pt x="1782211" y="5786235"/>
                  </a:cubicBezTo>
                  <a:lnTo>
                    <a:pt x="1848386" y="5796984"/>
                  </a:lnTo>
                  <a:lnTo>
                    <a:pt x="1881417" y="5802359"/>
                  </a:lnTo>
                  <a:cubicBezTo>
                    <a:pt x="1892390" y="5804151"/>
                    <a:pt x="1903363" y="5806054"/>
                    <a:pt x="1914560" y="5807061"/>
                  </a:cubicBezTo>
                  <a:cubicBezTo>
                    <a:pt x="1959012" y="5811765"/>
                    <a:pt x="2003241" y="5817251"/>
                    <a:pt x="2047469" y="5821282"/>
                  </a:cubicBezTo>
                  <a:lnTo>
                    <a:pt x="2180601" y="5828896"/>
                  </a:lnTo>
                  <a:lnTo>
                    <a:pt x="2313622" y="5830463"/>
                  </a:lnTo>
                  <a:cubicBezTo>
                    <a:pt x="2335680" y="5830799"/>
                    <a:pt x="2357962" y="5829008"/>
                    <a:pt x="2380021" y="5828448"/>
                  </a:cubicBezTo>
                  <a:lnTo>
                    <a:pt x="2446195" y="5826433"/>
                  </a:lnTo>
                  <a:cubicBezTo>
                    <a:pt x="2468029" y="5826208"/>
                    <a:pt x="2490647" y="5824193"/>
                    <a:pt x="2513041" y="5822737"/>
                  </a:cubicBezTo>
                  <a:lnTo>
                    <a:pt x="2580111" y="5818258"/>
                  </a:lnTo>
                  <a:lnTo>
                    <a:pt x="2613590" y="5816355"/>
                  </a:lnTo>
                  <a:lnTo>
                    <a:pt x="2646845" y="5813108"/>
                  </a:lnTo>
                  <a:cubicBezTo>
                    <a:pt x="2669016" y="5810869"/>
                    <a:pt x="2691074" y="5808741"/>
                    <a:pt x="2713244" y="5806838"/>
                  </a:cubicBezTo>
                  <a:cubicBezTo>
                    <a:pt x="2889933" y="5789371"/>
                    <a:pt x="3062815" y="5762050"/>
                    <a:pt x="3230882" y="5721292"/>
                  </a:cubicBezTo>
                  <a:cubicBezTo>
                    <a:pt x="3398837" y="5680423"/>
                    <a:pt x="3562426" y="5626902"/>
                    <a:pt x="3720416" y="5556472"/>
                  </a:cubicBezTo>
                  <a:cubicBezTo>
                    <a:pt x="3759381" y="5537997"/>
                    <a:pt x="3798347" y="5518962"/>
                    <a:pt x="3837425" y="5499927"/>
                  </a:cubicBezTo>
                  <a:cubicBezTo>
                    <a:pt x="3875271" y="5478765"/>
                    <a:pt x="3913900" y="5458610"/>
                    <a:pt x="3951634" y="5436552"/>
                  </a:cubicBezTo>
                  <a:lnTo>
                    <a:pt x="4007284" y="5401841"/>
                  </a:lnTo>
                  <a:lnTo>
                    <a:pt x="4035164" y="5384374"/>
                  </a:lnTo>
                  <a:lnTo>
                    <a:pt x="4049049" y="5375640"/>
                  </a:lnTo>
                  <a:lnTo>
                    <a:pt x="4062485" y="5366123"/>
                  </a:lnTo>
                  <a:lnTo>
                    <a:pt x="4116567" y="5328277"/>
                  </a:lnTo>
                  <a:cubicBezTo>
                    <a:pt x="4134594" y="5315624"/>
                    <a:pt x="4152957" y="5303420"/>
                    <a:pt x="4169976" y="5289199"/>
                  </a:cubicBezTo>
                  <a:lnTo>
                    <a:pt x="4222042" y="5247994"/>
                  </a:lnTo>
                  <a:cubicBezTo>
                    <a:pt x="4239398" y="5234222"/>
                    <a:pt x="4256865" y="5220562"/>
                    <a:pt x="4273213" y="5205558"/>
                  </a:cubicBezTo>
                  <a:lnTo>
                    <a:pt x="4323151" y="5161329"/>
                  </a:lnTo>
                  <a:cubicBezTo>
                    <a:pt x="4339611" y="5146437"/>
                    <a:pt x="4356631" y="5131881"/>
                    <a:pt x="4371971" y="5116093"/>
                  </a:cubicBezTo>
                  <a:cubicBezTo>
                    <a:pt x="4435457" y="5054398"/>
                    <a:pt x="4496258" y="4991135"/>
                    <a:pt x="4546868" y="4924400"/>
                  </a:cubicBezTo>
                  <a:cubicBezTo>
                    <a:pt x="4600054" y="4858450"/>
                    <a:pt x="4640699" y="4788916"/>
                    <a:pt x="4675634" y="4715352"/>
                  </a:cubicBezTo>
                  <a:lnTo>
                    <a:pt x="4700155" y="4659255"/>
                  </a:lnTo>
                  <a:lnTo>
                    <a:pt x="4721206" y="4600135"/>
                  </a:lnTo>
                  <a:cubicBezTo>
                    <a:pt x="4728707" y="4580988"/>
                    <a:pt x="4733970" y="4559266"/>
                    <a:pt x="4740465" y="4538887"/>
                  </a:cubicBezTo>
                  <a:cubicBezTo>
                    <a:pt x="4746623" y="4518061"/>
                    <a:pt x="4753005" y="4497906"/>
                    <a:pt x="4758492" y="4475848"/>
                  </a:cubicBezTo>
                  <a:cubicBezTo>
                    <a:pt x="4803168" y="4303637"/>
                    <a:pt x="4840902" y="4115080"/>
                    <a:pt x="4891288" y="3930329"/>
                  </a:cubicBezTo>
                  <a:cubicBezTo>
                    <a:pt x="4940891" y="3744906"/>
                    <a:pt x="5000235" y="3562059"/>
                    <a:pt x="5066298" y="3382235"/>
                  </a:cubicBezTo>
                  <a:cubicBezTo>
                    <a:pt x="5124186" y="3226932"/>
                    <a:pt x="5154530" y="3064015"/>
                    <a:pt x="5156994" y="2898635"/>
                  </a:cubicBezTo>
                  <a:cubicBezTo>
                    <a:pt x="5159681" y="2733255"/>
                    <a:pt x="5132920" y="2565636"/>
                    <a:pt x="5083317" y="2402047"/>
                  </a:cubicBezTo>
                  <a:cubicBezTo>
                    <a:pt x="5033938" y="2238123"/>
                    <a:pt x="4960150" y="2079013"/>
                    <a:pt x="4871022" y="1926958"/>
                  </a:cubicBezTo>
                  <a:cubicBezTo>
                    <a:pt x="4826570" y="1850818"/>
                    <a:pt x="4777415" y="1776918"/>
                    <a:pt x="4727028" y="1703577"/>
                  </a:cubicBezTo>
                  <a:cubicBezTo>
                    <a:pt x="4676418" y="1630349"/>
                    <a:pt x="4622784" y="1558464"/>
                    <a:pt x="4563776" y="1490834"/>
                  </a:cubicBezTo>
                  <a:cubicBezTo>
                    <a:pt x="4503647" y="1423764"/>
                    <a:pt x="4439041" y="1359157"/>
                    <a:pt x="4370291" y="1300596"/>
                  </a:cubicBezTo>
                  <a:cubicBezTo>
                    <a:pt x="4336812" y="1270141"/>
                    <a:pt x="4301541" y="1242148"/>
                    <a:pt x="4266046" y="1214491"/>
                  </a:cubicBezTo>
                  <a:cubicBezTo>
                    <a:pt x="4248355" y="1200607"/>
                    <a:pt x="4230776" y="1186611"/>
                    <a:pt x="4212973" y="1173062"/>
                  </a:cubicBezTo>
                  <a:cubicBezTo>
                    <a:pt x="4194722" y="1160074"/>
                    <a:pt x="4176359" y="1147197"/>
                    <a:pt x="4157995" y="1134545"/>
                  </a:cubicBezTo>
                  <a:cubicBezTo>
                    <a:pt x="4011426" y="1031980"/>
                    <a:pt x="3855004" y="948562"/>
                    <a:pt x="3697126" y="881044"/>
                  </a:cubicBezTo>
                  <a:lnTo>
                    <a:pt x="3637670" y="856747"/>
                  </a:lnTo>
                  <a:lnTo>
                    <a:pt x="3608222" y="844318"/>
                  </a:lnTo>
                  <a:cubicBezTo>
                    <a:pt x="3598480" y="840063"/>
                    <a:pt x="3588179" y="837040"/>
                    <a:pt x="3578214" y="833457"/>
                  </a:cubicBezTo>
                  <a:lnTo>
                    <a:pt x="3518309" y="812294"/>
                  </a:lnTo>
                  <a:cubicBezTo>
                    <a:pt x="3513383" y="810503"/>
                    <a:pt x="3508344" y="808823"/>
                    <a:pt x="3503417" y="806920"/>
                  </a:cubicBezTo>
                  <a:cubicBezTo>
                    <a:pt x="3498603" y="804792"/>
                    <a:pt x="3494236" y="801993"/>
                    <a:pt x="3489533" y="799642"/>
                  </a:cubicBezTo>
                  <a:cubicBezTo>
                    <a:pt x="3480240" y="794827"/>
                    <a:pt x="3470498" y="791020"/>
                    <a:pt x="3460869" y="787101"/>
                  </a:cubicBezTo>
                  <a:lnTo>
                    <a:pt x="3402980" y="763475"/>
                  </a:lnTo>
                  <a:lnTo>
                    <a:pt x="3374092" y="751606"/>
                  </a:lnTo>
                  <a:cubicBezTo>
                    <a:pt x="3364462" y="747688"/>
                    <a:pt x="3354945" y="743433"/>
                    <a:pt x="3344980" y="740409"/>
                  </a:cubicBezTo>
                  <a:lnTo>
                    <a:pt x="3226627" y="700772"/>
                  </a:lnTo>
                  <a:cubicBezTo>
                    <a:pt x="3067405" y="652849"/>
                    <a:pt x="2902697" y="625192"/>
                    <a:pt x="2735750" y="614667"/>
                  </a:cubicBezTo>
                  <a:cubicBezTo>
                    <a:pt x="2714811" y="613435"/>
                    <a:pt x="2694209" y="610860"/>
                    <a:pt x="2673158" y="610412"/>
                  </a:cubicBezTo>
                  <a:lnTo>
                    <a:pt x="2610119" y="609628"/>
                  </a:lnTo>
                  <a:lnTo>
                    <a:pt x="2547080" y="608620"/>
                  </a:lnTo>
                  <a:cubicBezTo>
                    <a:pt x="2536443" y="608173"/>
                    <a:pt x="2526365" y="608397"/>
                    <a:pt x="2516400" y="608844"/>
                  </a:cubicBezTo>
                  <a:lnTo>
                    <a:pt x="2486280" y="609740"/>
                  </a:lnTo>
                  <a:cubicBezTo>
                    <a:pt x="2466125" y="609852"/>
                    <a:pt x="2446307" y="611868"/>
                    <a:pt x="2426376" y="613099"/>
                  </a:cubicBezTo>
                  <a:cubicBezTo>
                    <a:pt x="2406333" y="613995"/>
                    <a:pt x="2386627" y="616458"/>
                    <a:pt x="2366920" y="618474"/>
                  </a:cubicBezTo>
                  <a:cubicBezTo>
                    <a:pt x="2357066" y="619482"/>
                    <a:pt x="2347101" y="620153"/>
                    <a:pt x="2337248" y="621497"/>
                  </a:cubicBezTo>
                  <a:lnTo>
                    <a:pt x="2307800" y="625528"/>
                  </a:lnTo>
                  <a:lnTo>
                    <a:pt x="2278351" y="629559"/>
                  </a:lnTo>
                  <a:lnTo>
                    <a:pt x="2249127" y="634710"/>
                  </a:lnTo>
                  <a:cubicBezTo>
                    <a:pt x="2093377" y="661918"/>
                    <a:pt x="1942329" y="710849"/>
                    <a:pt x="1796096" y="781726"/>
                  </a:cubicBezTo>
                  <a:cubicBezTo>
                    <a:pt x="1649751" y="852268"/>
                    <a:pt x="1508892" y="944307"/>
                    <a:pt x="1370833" y="1048663"/>
                  </a:cubicBezTo>
                  <a:cubicBezTo>
                    <a:pt x="1232774" y="1153244"/>
                    <a:pt x="1097290" y="1269917"/>
                    <a:pt x="959790" y="1390844"/>
                  </a:cubicBezTo>
                  <a:lnTo>
                    <a:pt x="749062" y="1577611"/>
                  </a:lnTo>
                  <a:cubicBezTo>
                    <a:pt x="674602" y="1642329"/>
                    <a:pt x="599806" y="1704137"/>
                    <a:pt x="524786" y="1763145"/>
                  </a:cubicBezTo>
                  <a:cubicBezTo>
                    <a:pt x="374858" y="1881498"/>
                    <a:pt x="223810" y="1987422"/>
                    <a:pt x="84071" y="2098496"/>
                  </a:cubicBezTo>
                  <a:lnTo>
                    <a:pt x="0" y="2168094"/>
                  </a:lnTo>
                  <a:lnTo>
                    <a:pt x="0" y="1576676"/>
                  </a:lnTo>
                  <a:lnTo>
                    <a:pt x="174655" y="1387597"/>
                  </a:lnTo>
                  <a:cubicBezTo>
                    <a:pt x="238926" y="1320079"/>
                    <a:pt x="302749" y="1254577"/>
                    <a:pt x="363661" y="1188626"/>
                  </a:cubicBezTo>
                  <a:lnTo>
                    <a:pt x="458052" y="1086397"/>
                  </a:lnTo>
                  <a:cubicBezTo>
                    <a:pt x="490635" y="1051351"/>
                    <a:pt x="523666" y="1016416"/>
                    <a:pt x="557257" y="981593"/>
                  </a:cubicBezTo>
                  <a:cubicBezTo>
                    <a:pt x="691510" y="842414"/>
                    <a:pt x="835055" y="705699"/>
                    <a:pt x="994165" y="578389"/>
                  </a:cubicBezTo>
                  <a:cubicBezTo>
                    <a:pt x="1152939" y="451190"/>
                    <a:pt x="1328060" y="333398"/>
                    <a:pt x="1520873" y="237215"/>
                  </a:cubicBezTo>
                  <a:cubicBezTo>
                    <a:pt x="1713238" y="141033"/>
                    <a:pt x="1924302" y="68028"/>
                    <a:pt x="2141748" y="31190"/>
                  </a:cubicBezTo>
                  <a:lnTo>
                    <a:pt x="2182505" y="24360"/>
                  </a:lnTo>
                  <a:cubicBezTo>
                    <a:pt x="2196165" y="22344"/>
                    <a:pt x="2209826" y="20665"/>
                    <a:pt x="2223374" y="18873"/>
                  </a:cubicBezTo>
                  <a:lnTo>
                    <a:pt x="2264355" y="13611"/>
                  </a:lnTo>
                  <a:cubicBezTo>
                    <a:pt x="2278015" y="11931"/>
                    <a:pt x="2291676" y="10924"/>
                    <a:pt x="2305336" y="9580"/>
                  </a:cubicBezTo>
                  <a:cubicBezTo>
                    <a:pt x="2332657" y="7229"/>
                    <a:pt x="2360090" y="4653"/>
                    <a:pt x="2387410" y="3645"/>
                  </a:cubicBezTo>
                  <a:cubicBezTo>
                    <a:pt x="2414731" y="2414"/>
                    <a:pt x="2442164" y="510"/>
                    <a:pt x="2469373" y="622"/>
                  </a:cubicBezTo>
                  <a:close/>
                </a:path>
              </a:pathLst>
            </a:custGeom>
            <a:gradFill>
              <a:gsLst>
                <a:gs pos="37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67C4629D-4AB7-48D4-A61B-1AE1837A78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646908" cy="6130481"/>
            </a:xfrm>
            <a:custGeom>
              <a:avLst/>
              <a:gdLst>
                <a:gd name="connsiteX0" fmla="*/ 2616837 w 5646908"/>
                <a:gd name="connsiteY0" fmla="*/ 0 h 6130481"/>
                <a:gd name="connsiteX1" fmla="*/ 4918721 w 5646908"/>
                <a:gd name="connsiteY1" fmla="*/ 1134258 h 6130481"/>
                <a:gd name="connsiteX2" fmla="*/ 5539036 w 5646908"/>
                <a:gd name="connsiteY2" fmla="*/ 3362353 h 6130481"/>
                <a:gd name="connsiteX3" fmla="*/ 4712024 w 5646908"/>
                <a:gd name="connsiteY3" fmla="*/ 5293280 h 6130481"/>
                <a:gd name="connsiteX4" fmla="*/ 2547864 w 5646908"/>
                <a:gd name="connsiteY4" fmla="*/ 6130481 h 6130481"/>
                <a:gd name="connsiteX5" fmla="*/ 263223 w 5646908"/>
                <a:gd name="connsiteY5" fmla="*/ 5212325 h 6130481"/>
                <a:gd name="connsiteX6" fmla="*/ 49974 w 5646908"/>
                <a:gd name="connsiteY6" fmla="*/ 4985345 h 6130481"/>
                <a:gd name="connsiteX7" fmla="*/ 0 w 5646908"/>
                <a:gd name="connsiteY7" fmla="*/ 4920618 h 6130481"/>
                <a:gd name="connsiteX8" fmla="*/ 0 w 5646908"/>
                <a:gd name="connsiteY8" fmla="*/ 3760303 h 6130481"/>
                <a:gd name="connsiteX9" fmla="*/ 80488 w 5646908"/>
                <a:gd name="connsiteY9" fmla="*/ 3974159 h 6130481"/>
                <a:gd name="connsiteX10" fmla="*/ 664748 w 5646908"/>
                <a:gd name="connsiteY10" fmla="*/ 4813600 h 6130481"/>
                <a:gd name="connsiteX11" fmla="*/ 2548087 w 5646908"/>
                <a:gd name="connsiteY11" fmla="*/ 5570406 h 6130481"/>
                <a:gd name="connsiteX12" fmla="*/ 3536561 w 5646908"/>
                <a:gd name="connsiteY12" fmla="*/ 5407153 h 6130481"/>
                <a:gd name="connsiteX13" fmla="*/ 4308035 w 5646908"/>
                <a:gd name="connsiteY13" fmla="*/ 4897241 h 6130481"/>
                <a:gd name="connsiteX14" fmla="*/ 4569038 w 5646908"/>
                <a:gd name="connsiteY14" fmla="*/ 4564802 h 6130481"/>
                <a:gd name="connsiteX15" fmla="*/ 4699147 w 5646908"/>
                <a:gd name="connsiteY15" fmla="*/ 4149952 h 6130481"/>
                <a:gd name="connsiteX16" fmla="*/ 5003034 w 5646908"/>
                <a:gd name="connsiteY16" fmla="*/ 3168421 h 6130481"/>
                <a:gd name="connsiteX17" fmla="*/ 4994189 w 5646908"/>
                <a:gd name="connsiteY17" fmla="*/ 2321590 h 6130481"/>
                <a:gd name="connsiteX18" fmla="*/ 4487860 w 5646908"/>
                <a:gd name="connsiteY18" fmla="*/ 1501856 h 6130481"/>
                <a:gd name="connsiteX19" fmla="*/ 3640469 w 5646908"/>
                <a:gd name="connsiteY19" fmla="*/ 808425 h 6130481"/>
                <a:gd name="connsiteX20" fmla="*/ 2616837 w 5646908"/>
                <a:gd name="connsiteY20" fmla="*/ 559851 h 6130481"/>
                <a:gd name="connsiteX21" fmla="*/ 1762952 w 5646908"/>
                <a:gd name="connsiteY21" fmla="*/ 812008 h 6130481"/>
                <a:gd name="connsiteX22" fmla="*/ 939635 w 5646908"/>
                <a:gd name="connsiteY22" fmla="*/ 1502976 h 6130481"/>
                <a:gd name="connsiteX23" fmla="*/ 585250 w 5646908"/>
                <a:gd name="connsiteY23" fmla="*/ 1831049 h 6130481"/>
                <a:gd name="connsiteX24" fmla="*/ 40403 w 5646908"/>
                <a:gd name="connsiteY24" fmla="*/ 2389556 h 6130481"/>
                <a:gd name="connsiteX25" fmla="*/ 0 w 5646908"/>
                <a:gd name="connsiteY25" fmla="*/ 2456747 h 6130481"/>
                <a:gd name="connsiteX26" fmla="*/ 0 w 5646908"/>
                <a:gd name="connsiteY26" fmla="*/ 1601114 h 6130481"/>
                <a:gd name="connsiteX27" fmla="*/ 93200 w 5646908"/>
                <a:gd name="connsiteY27" fmla="*/ 1513741 h 6130481"/>
                <a:gd name="connsiteX28" fmla="*/ 535423 w 5646908"/>
                <a:gd name="connsiteY28" fmla="*/ 1107273 h 6130481"/>
                <a:gd name="connsiteX29" fmla="*/ 2616837 w 5646908"/>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6908" h="6130481">
                  <a:moveTo>
                    <a:pt x="2616837" y="0"/>
                  </a:moveTo>
                  <a:cubicBezTo>
                    <a:pt x="3596241" y="0"/>
                    <a:pt x="4322479" y="463445"/>
                    <a:pt x="4918721" y="1134258"/>
                  </a:cubicBezTo>
                  <a:cubicBezTo>
                    <a:pt x="5416317" y="1694109"/>
                    <a:pt x="5857703" y="2516643"/>
                    <a:pt x="5539036" y="3362353"/>
                  </a:cubicBezTo>
                  <a:cubicBezTo>
                    <a:pt x="5111758" y="4496612"/>
                    <a:pt x="5300763" y="4716633"/>
                    <a:pt x="4712024" y="5293280"/>
                  </a:cubicBezTo>
                  <a:cubicBezTo>
                    <a:pt x="4123284" y="5869926"/>
                    <a:pt x="3446201" y="6130481"/>
                    <a:pt x="2547864" y="6130481"/>
                  </a:cubicBezTo>
                  <a:cubicBezTo>
                    <a:pt x="1657476" y="6130481"/>
                    <a:pt x="850619" y="5780127"/>
                    <a:pt x="263223" y="5212325"/>
                  </a:cubicBezTo>
                  <a:cubicBezTo>
                    <a:pt x="188497" y="5140091"/>
                    <a:pt x="117321" y="5064339"/>
                    <a:pt x="49974" y="4985345"/>
                  </a:cubicBezTo>
                  <a:lnTo>
                    <a:pt x="0" y="4920618"/>
                  </a:lnTo>
                  <a:lnTo>
                    <a:pt x="0" y="3760303"/>
                  </a:lnTo>
                  <a:lnTo>
                    <a:pt x="80488" y="3974159"/>
                  </a:lnTo>
                  <a:cubicBezTo>
                    <a:pt x="217875" y="4289243"/>
                    <a:pt x="414383" y="4571632"/>
                    <a:pt x="664748" y="4813600"/>
                  </a:cubicBezTo>
                  <a:cubicBezTo>
                    <a:pt x="1169734" y="5301566"/>
                    <a:pt x="1838644" y="5570406"/>
                    <a:pt x="2548087" y="5570406"/>
                  </a:cubicBezTo>
                  <a:cubicBezTo>
                    <a:pt x="2928786" y="5570406"/>
                    <a:pt x="3252156" y="5516996"/>
                    <a:pt x="3536561" y="5407153"/>
                  </a:cubicBezTo>
                  <a:cubicBezTo>
                    <a:pt x="3815366" y="5299438"/>
                    <a:pt x="4067747" y="5132603"/>
                    <a:pt x="4308035" y="4897241"/>
                  </a:cubicBezTo>
                  <a:cubicBezTo>
                    <a:pt x="4475095" y="4733653"/>
                    <a:pt x="4533767" y="4637358"/>
                    <a:pt x="4569038" y="4564802"/>
                  </a:cubicBezTo>
                  <a:cubicBezTo>
                    <a:pt x="4619313" y="4461453"/>
                    <a:pt x="4652792" y="4330784"/>
                    <a:pt x="4699147" y="4149952"/>
                  </a:cubicBezTo>
                  <a:cubicBezTo>
                    <a:pt x="4758491" y="3918846"/>
                    <a:pt x="4839558" y="3602194"/>
                    <a:pt x="5003034" y="3168421"/>
                  </a:cubicBezTo>
                  <a:cubicBezTo>
                    <a:pt x="5103024" y="2902940"/>
                    <a:pt x="5100112" y="2626037"/>
                    <a:pt x="4994189" y="2321590"/>
                  </a:cubicBezTo>
                  <a:cubicBezTo>
                    <a:pt x="4900470" y="2052526"/>
                    <a:pt x="4725460" y="1769129"/>
                    <a:pt x="4487860" y="1501856"/>
                  </a:cubicBezTo>
                  <a:cubicBezTo>
                    <a:pt x="4210285" y="1189683"/>
                    <a:pt x="3933047" y="962832"/>
                    <a:pt x="3640469" y="808425"/>
                  </a:cubicBezTo>
                  <a:cubicBezTo>
                    <a:pt x="3323369" y="641141"/>
                    <a:pt x="2988578" y="559851"/>
                    <a:pt x="2616837" y="559851"/>
                  </a:cubicBezTo>
                  <a:cubicBezTo>
                    <a:pt x="2315413" y="559851"/>
                    <a:pt x="2044110" y="640134"/>
                    <a:pt x="1762952" y="812008"/>
                  </a:cubicBezTo>
                  <a:cubicBezTo>
                    <a:pt x="1472838" y="989593"/>
                    <a:pt x="1197167" y="1250707"/>
                    <a:pt x="939635" y="1502976"/>
                  </a:cubicBezTo>
                  <a:cubicBezTo>
                    <a:pt x="819379" y="1620769"/>
                    <a:pt x="700355" y="1727700"/>
                    <a:pt x="585250" y="1831049"/>
                  </a:cubicBezTo>
                  <a:cubicBezTo>
                    <a:pt x="362317" y="2031140"/>
                    <a:pt x="169840" y="2204022"/>
                    <a:pt x="40403" y="2389556"/>
                  </a:cubicBezTo>
                  <a:lnTo>
                    <a:pt x="0" y="2456747"/>
                  </a:lnTo>
                  <a:lnTo>
                    <a:pt x="0" y="1601114"/>
                  </a:lnTo>
                  <a:lnTo>
                    <a:pt x="93200" y="1513741"/>
                  </a:lnTo>
                  <a:cubicBezTo>
                    <a:pt x="237107" y="1383294"/>
                    <a:pt x="388238" y="1251435"/>
                    <a:pt x="535423" y="1107273"/>
                  </a:cubicBezTo>
                  <a:cubicBezTo>
                    <a:pt x="1124050" y="530627"/>
                    <a:pt x="1718500" y="0"/>
                    <a:pt x="2616837" y="0"/>
                  </a:cubicBezTo>
                  <a:close/>
                </a:path>
              </a:pathLst>
            </a:custGeom>
            <a:gradFill>
              <a:gsLst>
                <a:gs pos="2000">
                  <a:schemeClr val="bg1">
                    <a:alpha val="10000"/>
                  </a:schemeClr>
                </a:gs>
                <a:gs pos="54000">
                  <a:schemeClr val="accent6">
                    <a:alpha val="10000"/>
                  </a:schemeClr>
                </a:gs>
                <a:gs pos="100000">
                  <a:schemeClr val="bg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D1E30050-9FC4-4CC7-8C0B-BF5EFD1064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517522" cy="6130481"/>
            </a:xfrm>
            <a:custGeom>
              <a:avLst/>
              <a:gdLst>
                <a:gd name="connsiteX0" fmla="*/ 2549095 w 5517522"/>
                <a:gd name="connsiteY0" fmla="*/ 0 h 6130481"/>
                <a:gd name="connsiteX1" fmla="*/ 4804175 w 5517522"/>
                <a:gd name="connsiteY1" fmla="*/ 1134258 h 6130481"/>
                <a:gd name="connsiteX2" fmla="*/ 5411838 w 5517522"/>
                <a:gd name="connsiteY2" fmla="*/ 3362353 h 6130481"/>
                <a:gd name="connsiteX3" fmla="*/ 4601621 w 5517522"/>
                <a:gd name="connsiteY3" fmla="*/ 5293280 h 6130481"/>
                <a:gd name="connsiteX4" fmla="*/ 2481577 w 5517522"/>
                <a:gd name="connsiteY4" fmla="*/ 6130481 h 6130481"/>
                <a:gd name="connsiteX5" fmla="*/ 243517 w 5517522"/>
                <a:gd name="connsiteY5" fmla="*/ 5212325 h 6130481"/>
                <a:gd name="connsiteX6" fmla="*/ 34587 w 5517522"/>
                <a:gd name="connsiteY6" fmla="*/ 4985345 h 6130481"/>
                <a:gd name="connsiteX7" fmla="*/ 0 w 5517522"/>
                <a:gd name="connsiteY7" fmla="*/ 4939620 h 6130481"/>
                <a:gd name="connsiteX8" fmla="*/ 0 w 5517522"/>
                <a:gd name="connsiteY8" fmla="*/ 3335329 h 6130481"/>
                <a:gd name="connsiteX9" fmla="*/ 17141 w 5517522"/>
                <a:gd name="connsiteY9" fmla="*/ 3448738 h 6130481"/>
                <a:gd name="connsiteX10" fmla="*/ 167489 w 5517522"/>
                <a:gd name="connsiteY10" fmla="*/ 3930490 h 6130481"/>
                <a:gd name="connsiteX11" fmla="*/ 715471 w 5517522"/>
                <a:gd name="connsiteY11" fmla="*/ 4734212 h 6130481"/>
                <a:gd name="connsiteX12" fmla="*/ 2481689 w 5517522"/>
                <a:gd name="connsiteY12" fmla="*/ 5458772 h 6130481"/>
                <a:gd name="connsiteX13" fmla="*/ 4126644 w 5517522"/>
                <a:gd name="connsiteY13" fmla="*/ 4818302 h 6130481"/>
                <a:gd name="connsiteX14" fmla="*/ 4360437 w 5517522"/>
                <a:gd name="connsiteY14" fmla="*/ 4516766 h 6130481"/>
                <a:gd name="connsiteX15" fmla="*/ 4480357 w 5517522"/>
                <a:gd name="connsiteY15" fmla="*/ 4122855 h 6130481"/>
                <a:gd name="connsiteX16" fmla="*/ 4781557 w 5517522"/>
                <a:gd name="connsiteY16" fmla="*/ 3129791 h 6130481"/>
                <a:gd name="connsiteX17" fmla="*/ 4771928 w 5517522"/>
                <a:gd name="connsiteY17" fmla="*/ 2357869 h 6130481"/>
                <a:gd name="connsiteX18" fmla="*/ 4297510 w 5517522"/>
                <a:gd name="connsiteY18" fmla="*/ 1575533 h 6130481"/>
                <a:gd name="connsiteX19" fmla="*/ 3498715 w 5517522"/>
                <a:gd name="connsiteY19" fmla="*/ 907071 h 6130481"/>
                <a:gd name="connsiteX20" fmla="*/ 2549095 w 5517522"/>
                <a:gd name="connsiteY20" fmla="*/ 671821 h 6130481"/>
                <a:gd name="connsiteX21" fmla="*/ 985319 w 5517522"/>
                <a:gd name="connsiteY21" fmla="*/ 1582475 h 6130481"/>
                <a:gd name="connsiteX22" fmla="*/ 634628 w 5517522"/>
                <a:gd name="connsiteY22" fmla="*/ 1913907 h 6130481"/>
                <a:gd name="connsiteX23" fmla="*/ 117662 w 5517522"/>
                <a:gd name="connsiteY23" fmla="*/ 2453044 h 6130481"/>
                <a:gd name="connsiteX24" fmla="*/ 2515 w 5517522"/>
                <a:gd name="connsiteY24" fmla="*/ 2685494 h 6130481"/>
                <a:gd name="connsiteX25" fmla="*/ 0 w 5517522"/>
                <a:gd name="connsiteY25" fmla="*/ 2696965 h 6130481"/>
                <a:gd name="connsiteX26" fmla="*/ 0 w 5517522"/>
                <a:gd name="connsiteY26" fmla="*/ 1587383 h 6130481"/>
                <a:gd name="connsiteX27" fmla="*/ 76951 w 5517522"/>
                <a:gd name="connsiteY27" fmla="*/ 1513741 h 6130481"/>
                <a:gd name="connsiteX28" fmla="*/ 510118 w 5517522"/>
                <a:gd name="connsiteY28" fmla="*/ 1107273 h 6130481"/>
                <a:gd name="connsiteX29" fmla="*/ 2549095 w 5517522"/>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522" h="6130481">
                  <a:moveTo>
                    <a:pt x="2549095" y="0"/>
                  </a:moveTo>
                  <a:cubicBezTo>
                    <a:pt x="3508568" y="0"/>
                    <a:pt x="4219915" y="463445"/>
                    <a:pt x="4804175" y="1134258"/>
                  </a:cubicBezTo>
                  <a:cubicBezTo>
                    <a:pt x="5291694" y="1694109"/>
                    <a:pt x="5724011"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335329"/>
                  </a:lnTo>
                  <a:lnTo>
                    <a:pt x="17141" y="3448738"/>
                  </a:lnTo>
                  <a:cubicBezTo>
                    <a:pt x="50676" y="3613558"/>
                    <a:pt x="100867" y="3774516"/>
                    <a:pt x="167489" y="3930490"/>
                  </a:cubicBezTo>
                  <a:cubicBezTo>
                    <a:pt x="296255" y="4232138"/>
                    <a:pt x="480670" y="4502546"/>
                    <a:pt x="715471" y="4734212"/>
                  </a:cubicBezTo>
                  <a:cubicBezTo>
                    <a:pt x="1188993" y="5201464"/>
                    <a:pt x="1816250" y="5458772"/>
                    <a:pt x="2481689" y="5458772"/>
                  </a:cubicBezTo>
                  <a:cubicBezTo>
                    <a:pt x="3185758" y="5458772"/>
                    <a:pt x="3677755" y="5267191"/>
                    <a:pt x="4126644" y="4818302"/>
                  </a:cubicBezTo>
                  <a:cubicBezTo>
                    <a:pt x="4278363" y="4666583"/>
                    <a:pt x="4329982" y="4580701"/>
                    <a:pt x="4360437" y="4516766"/>
                  </a:cubicBezTo>
                  <a:cubicBezTo>
                    <a:pt x="4404890" y="4423495"/>
                    <a:pt x="4436577" y="4297417"/>
                    <a:pt x="4480357" y="4122855"/>
                  </a:cubicBezTo>
                  <a:cubicBezTo>
                    <a:pt x="4539030" y="3889285"/>
                    <a:pt x="4619425" y="3569275"/>
                    <a:pt x="4781557" y="3129791"/>
                  </a:cubicBezTo>
                  <a:cubicBezTo>
                    <a:pt x="4870238" y="2889503"/>
                    <a:pt x="4867103" y="2637010"/>
                    <a:pt x="4771928" y="2357869"/>
                  </a:cubicBezTo>
                  <a:cubicBezTo>
                    <a:pt x="4684815" y="2102465"/>
                    <a:pt x="4520779" y="1831945"/>
                    <a:pt x="4297510" y="1575533"/>
                  </a:cubicBezTo>
                  <a:cubicBezTo>
                    <a:pt x="4034492" y="1273549"/>
                    <a:pt x="3773266" y="1054983"/>
                    <a:pt x="3498715" y="907071"/>
                  </a:cubicBezTo>
                  <a:cubicBezTo>
                    <a:pt x="3204905" y="748745"/>
                    <a:pt x="2894187" y="671821"/>
                    <a:pt x="2549095" y="671821"/>
                  </a:cubicBezTo>
                  <a:cubicBezTo>
                    <a:pt x="1942553" y="671821"/>
                    <a:pt x="1518298" y="1049273"/>
                    <a:pt x="985319" y="1582475"/>
                  </a:cubicBezTo>
                  <a:cubicBezTo>
                    <a:pt x="865735" y="1702059"/>
                    <a:pt x="748278" y="1809774"/>
                    <a:pt x="634628" y="1913907"/>
                  </a:cubicBezTo>
                  <a:cubicBezTo>
                    <a:pt x="421325" y="2109407"/>
                    <a:pt x="237134" y="2278146"/>
                    <a:pt x="117662" y="2453044"/>
                  </a:cubicBezTo>
                  <a:cubicBezTo>
                    <a:pt x="64756" y="2530415"/>
                    <a:pt x="27022" y="2605799"/>
                    <a:pt x="2515" y="2685494"/>
                  </a:cubicBezTo>
                  <a:lnTo>
                    <a:pt x="0" y="2696965"/>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E7E03733-50FD-49A6-B226-40F6A0AD45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76241"/>
              <a:ext cx="5517475" cy="6130481"/>
            </a:xfrm>
            <a:custGeom>
              <a:avLst/>
              <a:gdLst>
                <a:gd name="connsiteX0" fmla="*/ 2549095 w 5517475"/>
                <a:gd name="connsiteY0" fmla="*/ 0 h 6130481"/>
                <a:gd name="connsiteX1" fmla="*/ 4804175 w 5517475"/>
                <a:gd name="connsiteY1" fmla="*/ 1134258 h 6130481"/>
                <a:gd name="connsiteX2" fmla="*/ 5411838 w 5517475"/>
                <a:gd name="connsiteY2" fmla="*/ 3362353 h 6130481"/>
                <a:gd name="connsiteX3" fmla="*/ 4601621 w 5517475"/>
                <a:gd name="connsiteY3" fmla="*/ 5293280 h 6130481"/>
                <a:gd name="connsiteX4" fmla="*/ 2481577 w 5517475"/>
                <a:gd name="connsiteY4" fmla="*/ 6130481 h 6130481"/>
                <a:gd name="connsiteX5" fmla="*/ 243517 w 5517475"/>
                <a:gd name="connsiteY5" fmla="*/ 5212325 h 6130481"/>
                <a:gd name="connsiteX6" fmla="*/ 34587 w 5517475"/>
                <a:gd name="connsiteY6" fmla="*/ 4985345 h 6130481"/>
                <a:gd name="connsiteX7" fmla="*/ 0 w 5517475"/>
                <a:gd name="connsiteY7" fmla="*/ 4939620 h 6130481"/>
                <a:gd name="connsiteX8" fmla="*/ 0 w 5517475"/>
                <a:gd name="connsiteY8" fmla="*/ 3799573 h 6130481"/>
                <a:gd name="connsiteX9" fmla="*/ 64364 w 5517475"/>
                <a:gd name="connsiteY9" fmla="*/ 3974159 h 6130481"/>
                <a:gd name="connsiteX10" fmla="*/ 636644 w 5517475"/>
                <a:gd name="connsiteY10" fmla="*/ 4813600 h 6130481"/>
                <a:gd name="connsiteX11" fmla="*/ 2481577 w 5517475"/>
                <a:gd name="connsiteY11" fmla="*/ 5570406 h 6130481"/>
                <a:gd name="connsiteX12" fmla="*/ 3449896 w 5517475"/>
                <a:gd name="connsiteY12" fmla="*/ 5407153 h 6130481"/>
                <a:gd name="connsiteX13" fmla="*/ 4205695 w 5517475"/>
                <a:gd name="connsiteY13" fmla="*/ 4897241 h 6130481"/>
                <a:gd name="connsiteX14" fmla="*/ 4461434 w 5517475"/>
                <a:gd name="connsiteY14" fmla="*/ 4564802 h 6130481"/>
                <a:gd name="connsiteX15" fmla="*/ 4588969 w 5517475"/>
                <a:gd name="connsiteY15" fmla="*/ 4149952 h 6130481"/>
                <a:gd name="connsiteX16" fmla="*/ 4886585 w 5517475"/>
                <a:gd name="connsiteY16" fmla="*/ 3168421 h 6130481"/>
                <a:gd name="connsiteX17" fmla="*/ 4877964 w 5517475"/>
                <a:gd name="connsiteY17" fmla="*/ 2321590 h 6130481"/>
                <a:gd name="connsiteX18" fmla="*/ 4382048 w 5517475"/>
                <a:gd name="connsiteY18" fmla="*/ 1501856 h 6130481"/>
                <a:gd name="connsiteX19" fmla="*/ 3551900 w 5517475"/>
                <a:gd name="connsiteY19" fmla="*/ 808425 h 6130481"/>
                <a:gd name="connsiteX20" fmla="*/ 2549095 w 5517475"/>
                <a:gd name="connsiteY20" fmla="*/ 559851 h 6130481"/>
                <a:gd name="connsiteX21" fmla="*/ 1712566 w 5517475"/>
                <a:gd name="connsiteY21" fmla="*/ 812008 h 6130481"/>
                <a:gd name="connsiteX22" fmla="*/ 906044 w 5517475"/>
                <a:gd name="connsiteY22" fmla="*/ 1502976 h 6130481"/>
                <a:gd name="connsiteX23" fmla="*/ 558825 w 5517475"/>
                <a:gd name="connsiteY23" fmla="*/ 1831049 h 6130481"/>
                <a:gd name="connsiteX24" fmla="*/ 25063 w 5517475"/>
                <a:gd name="connsiteY24" fmla="*/ 2389556 h 6130481"/>
                <a:gd name="connsiteX25" fmla="*/ 0 w 5517475"/>
                <a:gd name="connsiteY25" fmla="*/ 2432109 h 6130481"/>
                <a:gd name="connsiteX26" fmla="*/ 0 w 5517475"/>
                <a:gd name="connsiteY26" fmla="*/ 1587383 h 6130481"/>
                <a:gd name="connsiteX27" fmla="*/ 76951 w 5517475"/>
                <a:gd name="connsiteY27" fmla="*/ 1513741 h 6130481"/>
                <a:gd name="connsiteX28" fmla="*/ 510118 w 5517475"/>
                <a:gd name="connsiteY28" fmla="*/ 1107273 h 6130481"/>
                <a:gd name="connsiteX29" fmla="*/ 2549095 w 5517475"/>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475" h="6130481">
                  <a:moveTo>
                    <a:pt x="2549095" y="0"/>
                  </a:moveTo>
                  <a:cubicBezTo>
                    <a:pt x="3508568" y="0"/>
                    <a:pt x="4219915" y="463445"/>
                    <a:pt x="4804175" y="1134258"/>
                  </a:cubicBezTo>
                  <a:cubicBezTo>
                    <a:pt x="5291694" y="1694109"/>
                    <a:pt x="5723899"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799573"/>
                  </a:lnTo>
                  <a:lnTo>
                    <a:pt x="64364" y="3974159"/>
                  </a:lnTo>
                  <a:cubicBezTo>
                    <a:pt x="198841" y="4289243"/>
                    <a:pt x="391429" y="4571632"/>
                    <a:pt x="636644" y="4813600"/>
                  </a:cubicBezTo>
                  <a:cubicBezTo>
                    <a:pt x="1131328" y="5301566"/>
                    <a:pt x="1786578" y="5570406"/>
                    <a:pt x="2481577" y="5570406"/>
                  </a:cubicBezTo>
                  <a:cubicBezTo>
                    <a:pt x="2854550" y="5570406"/>
                    <a:pt x="3171314" y="5516996"/>
                    <a:pt x="3449896" y="5407153"/>
                  </a:cubicBezTo>
                  <a:cubicBezTo>
                    <a:pt x="3723103" y="5299438"/>
                    <a:pt x="3970333" y="5132603"/>
                    <a:pt x="4205695" y="4897241"/>
                  </a:cubicBezTo>
                  <a:cubicBezTo>
                    <a:pt x="4369395" y="4733653"/>
                    <a:pt x="4426836" y="4637358"/>
                    <a:pt x="4461434" y="4564802"/>
                  </a:cubicBezTo>
                  <a:cubicBezTo>
                    <a:pt x="4510701" y="4461453"/>
                    <a:pt x="4543509" y="4330784"/>
                    <a:pt x="4588969" y="4149952"/>
                  </a:cubicBezTo>
                  <a:cubicBezTo>
                    <a:pt x="4646969" y="3918846"/>
                    <a:pt x="4726468" y="3602194"/>
                    <a:pt x="4886585" y="3168421"/>
                  </a:cubicBezTo>
                  <a:cubicBezTo>
                    <a:pt x="4984560" y="2902940"/>
                    <a:pt x="4981760" y="2626037"/>
                    <a:pt x="4877964" y="2321590"/>
                  </a:cubicBezTo>
                  <a:cubicBezTo>
                    <a:pt x="4786260" y="2052526"/>
                    <a:pt x="4614834" y="1769129"/>
                    <a:pt x="4382048" y="1501856"/>
                  </a:cubicBezTo>
                  <a:cubicBezTo>
                    <a:pt x="4110072" y="1189683"/>
                    <a:pt x="3838544" y="962832"/>
                    <a:pt x="3551900" y="808425"/>
                  </a:cubicBezTo>
                  <a:cubicBezTo>
                    <a:pt x="3241183" y="641141"/>
                    <a:pt x="2913222" y="559851"/>
                    <a:pt x="2549095" y="559851"/>
                  </a:cubicBezTo>
                  <a:cubicBezTo>
                    <a:pt x="2253830" y="559851"/>
                    <a:pt x="1988013" y="640134"/>
                    <a:pt x="1712566" y="812008"/>
                  </a:cubicBezTo>
                  <a:cubicBezTo>
                    <a:pt x="1428385" y="989593"/>
                    <a:pt x="1158313" y="1250707"/>
                    <a:pt x="906044" y="1502976"/>
                  </a:cubicBezTo>
                  <a:cubicBezTo>
                    <a:pt x="788140" y="1620769"/>
                    <a:pt x="671579" y="1727700"/>
                    <a:pt x="558825" y="1831049"/>
                  </a:cubicBezTo>
                  <a:cubicBezTo>
                    <a:pt x="340371" y="2031140"/>
                    <a:pt x="151813" y="2204022"/>
                    <a:pt x="25063" y="2389556"/>
                  </a:cubicBezTo>
                  <a:lnTo>
                    <a:pt x="0" y="2432109"/>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8A614510-A9F4-41B6-B78E-F49E390C7E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0"/>
              <a:ext cx="5646974" cy="6483075"/>
            </a:xfrm>
            <a:custGeom>
              <a:avLst/>
              <a:gdLst>
                <a:gd name="connsiteX0" fmla="*/ 2405773 w 5646974"/>
                <a:gd name="connsiteY0" fmla="*/ 0 h 6483075"/>
                <a:gd name="connsiteX1" fmla="*/ 5646974 w 5646974"/>
                <a:gd name="connsiteY1" fmla="*/ 3241538 h 6483075"/>
                <a:gd name="connsiteX2" fmla="*/ 2405773 w 5646974"/>
                <a:gd name="connsiteY2" fmla="*/ 6483075 h 6483075"/>
                <a:gd name="connsiteX3" fmla="*/ 113897 w 5646974"/>
                <a:gd name="connsiteY3" fmla="*/ 5533666 h 6483075"/>
                <a:gd name="connsiteX4" fmla="*/ 0 w 5646974"/>
                <a:gd name="connsiteY4" fmla="*/ 5408336 h 6483075"/>
                <a:gd name="connsiteX5" fmla="*/ 0 w 5646974"/>
                <a:gd name="connsiteY5" fmla="*/ 4983659 h 6483075"/>
                <a:gd name="connsiteX6" fmla="*/ 155731 w 5646974"/>
                <a:gd name="connsiteY6" fmla="*/ 5176047 h 6483075"/>
                <a:gd name="connsiteX7" fmla="*/ 1093706 w 5646974"/>
                <a:gd name="connsiteY7" fmla="*/ 5866903 h 6483075"/>
                <a:gd name="connsiteX8" fmla="*/ 1639673 w 5646974"/>
                <a:gd name="connsiteY8" fmla="*/ 6059940 h 6483075"/>
                <a:gd name="connsiteX9" fmla="*/ 1709990 w 5646974"/>
                <a:gd name="connsiteY9" fmla="*/ 6076287 h 6483075"/>
                <a:gd name="connsiteX10" fmla="*/ 1780307 w 5646974"/>
                <a:gd name="connsiteY10" fmla="*/ 6091963 h 6483075"/>
                <a:gd name="connsiteX11" fmla="*/ 1851072 w 5646974"/>
                <a:gd name="connsiteY11" fmla="*/ 6105176 h 6483075"/>
                <a:gd name="connsiteX12" fmla="*/ 1886455 w 5646974"/>
                <a:gd name="connsiteY12" fmla="*/ 6111782 h 6483075"/>
                <a:gd name="connsiteX13" fmla="*/ 1921949 w 5646974"/>
                <a:gd name="connsiteY13" fmla="*/ 6117716 h 6483075"/>
                <a:gd name="connsiteX14" fmla="*/ 2064152 w 5646974"/>
                <a:gd name="connsiteY14" fmla="*/ 6137647 h 6483075"/>
                <a:gd name="connsiteX15" fmla="*/ 2206914 w 5646974"/>
                <a:gd name="connsiteY15" fmla="*/ 6151195 h 6483075"/>
                <a:gd name="connsiteX16" fmla="*/ 2350011 w 5646974"/>
                <a:gd name="connsiteY16" fmla="*/ 6158250 h 6483075"/>
                <a:gd name="connsiteX17" fmla="*/ 2493109 w 5646974"/>
                <a:gd name="connsiteY17" fmla="*/ 6159705 h 6483075"/>
                <a:gd name="connsiteX18" fmla="*/ 2781321 w 5646974"/>
                <a:gd name="connsiteY18" fmla="*/ 6147277 h 6483075"/>
                <a:gd name="connsiteX19" fmla="*/ 3345091 w 5646974"/>
                <a:gd name="connsiteY19" fmla="*/ 6060276 h 6483075"/>
                <a:gd name="connsiteX20" fmla="*/ 3878853 w 5646974"/>
                <a:gd name="connsiteY20" fmla="*/ 5871718 h 6483075"/>
                <a:gd name="connsiteX21" fmla="*/ 4367267 w 5646974"/>
                <a:gd name="connsiteY21" fmla="*/ 5573093 h 6483075"/>
                <a:gd name="connsiteX22" fmla="*/ 4424484 w 5646974"/>
                <a:gd name="connsiteY22" fmla="*/ 5528529 h 6483075"/>
                <a:gd name="connsiteX23" fmla="*/ 4481252 w 5646974"/>
                <a:gd name="connsiteY23" fmla="*/ 5483069 h 6483075"/>
                <a:gd name="connsiteX24" fmla="*/ 4536790 w 5646974"/>
                <a:gd name="connsiteY24" fmla="*/ 5435818 h 6483075"/>
                <a:gd name="connsiteX25" fmla="*/ 4591543 w 5646974"/>
                <a:gd name="connsiteY25" fmla="*/ 5387671 h 6483075"/>
                <a:gd name="connsiteX26" fmla="*/ 4794209 w 5646974"/>
                <a:gd name="connsiteY26" fmla="*/ 5181198 h 6483075"/>
                <a:gd name="connsiteX27" fmla="*/ 4956678 w 5646974"/>
                <a:gd name="connsiteY27" fmla="*/ 4945836 h 6483075"/>
                <a:gd name="connsiteX28" fmla="*/ 4989262 w 5646974"/>
                <a:gd name="connsiteY28" fmla="*/ 4881453 h 6483075"/>
                <a:gd name="connsiteX29" fmla="*/ 5017814 w 5646974"/>
                <a:gd name="connsiteY29" fmla="*/ 4814607 h 6483075"/>
                <a:gd name="connsiteX30" fmla="*/ 5044127 w 5646974"/>
                <a:gd name="connsiteY30" fmla="*/ 4746193 h 6483075"/>
                <a:gd name="connsiteX31" fmla="*/ 5068425 w 5646974"/>
                <a:gd name="connsiteY31" fmla="*/ 4676436 h 6483075"/>
                <a:gd name="connsiteX32" fmla="*/ 5154641 w 5646974"/>
                <a:gd name="connsiteY32" fmla="*/ 4390352 h 6483075"/>
                <a:gd name="connsiteX33" fmla="*/ 5196854 w 5646974"/>
                <a:gd name="connsiteY33" fmla="*/ 4246134 h 6483075"/>
                <a:gd name="connsiteX34" fmla="*/ 5240299 w 5646974"/>
                <a:gd name="connsiteY34" fmla="*/ 4102140 h 6483075"/>
                <a:gd name="connsiteX35" fmla="*/ 5432440 w 5646974"/>
                <a:gd name="connsiteY35" fmla="*/ 3532884 h 6483075"/>
                <a:gd name="connsiteX36" fmla="*/ 5528846 w 5646974"/>
                <a:gd name="connsiteY36" fmla="*/ 2951647 h 6483075"/>
                <a:gd name="connsiteX37" fmla="*/ 5495927 w 5646974"/>
                <a:gd name="connsiteY37" fmla="*/ 2658733 h 6483075"/>
                <a:gd name="connsiteX38" fmla="*/ 5480027 w 5646974"/>
                <a:gd name="connsiteY38" fmla="*/ 2586848 h 6483075"/>
                <a:gd name="connsiteX39" fmla="*/ 5461328 w 5646974"/>
                <a:gd name="connsiteY39" fmla="*/ 2515635 h 6483075"/>
                <a:gd name="connsiteX40" fmla="*/ 5439605 w 5646974"/>
                <a:gd name="connsiteY40" fmla="*/ 2445317 h 6483075"/>
                <a:gd name="connsiteX41" fmla="*/ 5415532 w 5646974"/>
                <a:gd name="connsiteY41" fmla="*/ 2375896 h 6483075"/>
                <a:gd name="connsiteX42" fmla="*/ 5144564 w 5646974"/>
                <a:gd name="connsiteY42" fmla="*/ 1857138 h 6483075"/>
                <a:gd name="connsiteX43" fmla="*/ 4774838 w 5646974"/>
                <a:gd name="connsiteY43" fmla="*/ 1405450 h 6483075"/>
                <a:gd name="connsiteX44" fmla="*/ 4345769 w 5646974"/>
                <a:gd name="connsiteY44" fmla="*/ 1012323 h 6483075"/>
                <a:gd name="connsiteX45" fmla="*/ 4115334 w 5646974"/>
                <a:gd name="connsiteY45" fmla="*/ 841344 h 6483075"/>
                <a:gd name="connsiteX46" fmla="*/ 3874038 w 5646974"/>
                <a:gd name="connsiteY46" fmla="*/ 691528 h 6483075"/>
                <a:gd name="connsiteX47" fmla="*/ 3359535 w 5646974"/>
                <a:gd name="connsiteY47" fmla="*/ 468819 h 6483075"/>
                <a:gd name="connsiteX48" fmla="*/ 2811105 w 5646974"/>
                <a:gd name="connsiteY48" fmla="*/ 366031 h 6483075"/>
                <a:gd name="connsiteX49" fmla="*/ 2741124 w 5646974"/>
                <a:gd name="connsiteY49" fmla="*/ 361440 h 6483075"/>
                <a:gd name="connsiteX50" fmla="*/ 2671030 w 5646974"/>
                <a:gd name="connsiteY50" fmla="*/ 358417 h 6483075"/>
                <a:gd name="connsiteX51" fmla="*/ 2600713 w 5646974"/>
                <a:gd name="connsiteY51" fmla="*/ 357521 h 6483075"/>
                <a:gd name="connsiteX52" fmla="*/ 2531739 w 5646974"/>
                <a:gd name="connsiteY52" fmla="*/ 358529 h 6483075"/>
                <a:gd name="connsiteX53" fmla="*/ 2259988 w 5646974"/>
                <a:gd name="connsiteY53" fmla="*/ 385289 h 6483075"/>
                <a:gd name="connsiteX54" fmla="*/ 1740670 w 5646974"/>
                <a:gd name="connsiteY54" fmla="*/ 553917 h 6483075"/>
                <a:gd name="connsiteX55" fmla="*/ 1264124 w 5646974"/>
                <a:gd name="connsiteY55" fmla="*/ 853549 h 6483075"/>
                <a:gd name="connsiteX56" fmla="*/ 823074 w 5646974"/>
                <a:gd name="connsiteY56" fmla="*/ 1234136 h 6483075"/>
                <a:gd name="connsiteX57" fmla="*/ 715694 w 5646974"/>
                <a:gd name="connsiteY57" fmla="*/ 1336252 h 6483075"/>
                <a:gd name="connsiteX58" fmla="*/ 606859 w 5646974"/>
                <a:gd name="connsiteY58" fmla="*/ 1440945 h 6483075"/>
                <a:gd name="connsiteX59" fmla="*/ 382023 w 5646974"/>
                <a:gd name="connsiteY59" fmla="*/ 1646074 h 6483075"/>
                <a:gd name="connsiteX60" fmla="*/ 158531 w 5646974"/>
                <a:gd name="connsiteY60" fmla="*/ 1843813 h 6483075"/>
                <a:gd name="connsiteX61" fmla="*/ 0 w 5646974"/>
                <a:gd name="connsiteY61" fmla="*/ 1991775 h 6483075"/>
                <a:gd name="connsiteX62" fmla="*/ 0 w 5646974"/>
                <a:gd name="connsiteY62" fmla="*/ 1074740 h 6483075"/>
                <a:gd name="connsiteX63" fmla="*/ 113897 w 5646974"/>
                <a:gd name="connsiteY63" fmla="*/ 949410 h 6483075"/>
                <a:gd name="connsiteX64" fmla="*/ 2405773 w 5646974"/>
                <a:gd name="connsiteY64" fmla="*/ 0 h 648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46974" h="6483075">
                  <a:moveTo>
                    <a:pt x="2405773" y="0"/>
                  </a:moveTo>
                  <a:cubicBezTo>
                    <a:pt x="4195841" y="0"/>
                    <a:pt x="5646974" y="1451246"/>
                    <a:pt x="5646974" y="3241538"/>
                  </a:cubicBezTo>
                  <a:cubicBezTo>
                    <a:pt x="5646974" y="5031830"/>
                    <a:pt x="4195841" y="6483075"/>
                    <a:pt x="2405773" y="6483075"/>
                  </a:cubicBezTo>
                  <a:cubicBezTo>
                    <a:pt x="1510739" y="6483075"/>
                    <a:pt x="700439" y="6120264"/>
                    <a:pt x="113897" y="5533666"/>
                  </a:cubicBezTo>
                  <a:lnTo>
                    <a:pt x="0" y="5408336"/>
                  </a:lnTo>
                  <a:lnTo>
                    <a:pt x="0" y="4983659"/>
                  </a:lnTo>
                  <a:lnTo>
                    <a:pt x="155731" y="5176047"/>
                  </a:lnTo>
                  <a:cubicBezTo>
                    <a:pt x="417742" y="5469073"/>
                    <a:pt x="741224" y="5704211"/>
                    <a:pt x="1093706" y="5866903"/>
                  </a:cubicBezTo>
                  <a:cubicBezTo>
                    <a:pt x="1269947" y="5948418"/>
                    <a:pt x="1453018" y="6013137"/>
                    <a:pt x="1639673" y="6059940"/>
                  </a:cubicBezTo>
                  <a:lnTo>
                    <a:pt x="1709990" y="6076287"/>
                  </a:lnTo>
                  <a:cubicBezTo>
                    <a:pt x="1733504" y="6081550"/>
                    <a:pt x="1756570" y="6088156"/>
                    <a:pt x="1780307" y="6091963"/>
                  </a:cubicBezTo>
                  <a:lnTo>
                    <a:pt x="1851072" y="6105176"/>
                  </a:lnTo>
                  <a:lnTo>
                    <a:pt x="1886455" y="6111782"/>
                  </a:lnTo>
                  <a:cubicBezTo>
                    <a:pt x="1898212" y="6114021"/>
                    <a:pt x="1909969" y="6116373"/>
                    <a:pt x="1921949" y="6117716"/>
                  </a:cubicBezTo>
                  <a:cubicBezTo>
                    <a:pt x="1969425" y="6124323"/>
                    <a:pt x="2016676" y="6131489"/>
                    <a:pt x="2064152" y="6137647"/>
                  </a:cubicBezTo>
                  <a:cubicBezTo>
                    <a:pt x="2111851" y="6141790"/>
                    <a:pt x="2159438" y="6146381"/>
                    <a:pt x="2206914" y="6151195"/>
                  </a:cubicBezTo>
                  <a:lnTo>
                    <a:pt x="2350011" y="6158250"/>
                  </a:lnTo>
                  <a:cubicBezTo>
                    <a:pt x="2397711" y="6159593"/>
                    <a:pt x="2445410" y="6159146"/>
                    <a:pt x="2493109" y="6159705"/>
                  </a:cubicBezTo>
                  <a:cubicBezTo>
                    <a:pt x="2589068" y="6158137"/>
                    <a:pt x="2685922" y="6154666"/>
                    <a:pt x="2781321" y="6147277"/>
                  </a:cubicBezTo>
                  <a:cubicBezTo>
                    <a:pt x="2972566" y="6132944"/>
                    <a:pt x="3161348" y="6105288"/>
                    <a:pt x="3345091" y="6060276"/>
                  </a:cubicBezTo>
                  <a:cubicBezTo>
                    <a:pt x="3528834" y="6015375"/>
                    <a:pt x="3707539" y="5952785"/>
                    <a:pt x="3878853" y="5871718"/>
                  </a:cubicBezTo>
                  <a:cubicBezTo>
                    <a:pt x="4050167" y="5790428"/>
                    <a:pt x="4213084" y="5689318"/>
                    <a:pt x="4367267" y="5573093"/>
                  </a:cubicBezTo>
                  <a:lnTo>
                    <a:pt x="4424484" y="5528529"/>
                  </a:lnTo>
                  <a:cubicBezTo>
                    <a:pt x="4443631" y="5513637"/>
                    <a:pt x="4463113" y="5499193"/>
                    <a:pt x="4481252" y="5483069"/>
                  </a:cubicBezTo>
                  <a:lnTo>
                    <a:pt x="4536790" y="5435818"/>
                  </a:lnTo>
                  <a:cubicBezTo>
                    <a:pt x="4555265" y="5419918"/>
                    <a:pt x="4574188" y="5404466"/>
                    <a:pt x="4591543" y="5387671"/>
                  </a:cubicBezTo>
                  <a:cubicBezTo>
                    <a:pt x="4662980" y="5321944"/>
                    <a:pt x="4733074" y="5254650"/>
                    <a:pt x="4794209" y="5181198"/>
                  </a:cubicBezTo>
                  <a:cubicBezTo>
                    <a:pt x="4857808" y="5109089"/>
                    <a:pt x="4910434" y="5029926"/>
                    <a:pt x="4956678" y="4945836"/>
                  </a:cubicBezTo>
                  <a:cubicBezTo>
                    <a:pt x="4967651" y="4924450"/>
                    <a:pt x="4978624" y="4903064"/>
                    <a:pt x="4989262" y="4881453"/>
                  </a:cubicBezTo>
                  <a:lnTo>
                    <a:pt x="5017814" y="4814607"/>
                  </a:lnTo>
                  <a:cubicBezTo>
                    <a:pt x="5027891" y="4792549"/>
                    <a:pt x="5035393" y="4769035"/>
                    <a:pt x="5044127" y="4746193"/>
                  </a:cubicBezTo>
                  <a:cubicBezTo>
                    <a:pt x="5052636" y="4723128"/>
                    <a:pt x="5061146" y="4700174"/>
                    <a:pt x="5068425" y="4676436"/>
                  </a:cubicBezTo>
                  <a:cubicBezTo>
                    <a:pt x="5099552" y="4582717"/>
                    <a:pt x="5126985" y="4486422"/>
                    <a:pt x="5154641" y="4390352"/>
                  </a:cubicBezTo>
                  <a:lnTo>
                    <a:pt x="5196854" y="4246134"/>
                  </a:lnTo>
                  <a:lnTo>
                    <a:pt x="5240299" y="4102140"/>
                  </a:lnTo>
                  <a:cubicBezTo>
                    <a:pt x="5299195" y="3910560"/>
                    <a:pt x="5364697" y="3721330"/>
                    <a:pt x="5432440" y="3532884"/>
                  </a:cubicBezTo>
                  <a:cubicBezTo>
                    <a:pt x="5500294" y="3346902"/>
                    <a:pt x="5533549" y="3148714"/>
                    <a:pt x="5528846" y="2951647"/>
                  </a:cubicBezTo>
                  <a:cubicBezTo>
                    <a:pt x="5526831" y="2853113"/>
                    <a:pt x="5515409" y="2755027"/>
                    <a:pt x="5495927" y="2658733"/>
                  </a:cubicBezTo>
                  <a:cubicBezTo>
                    <a:pt x="5491112" y="2634659"/>
                    <a:pt x="5486297" y="2610585"/>
                    <a:pt x="5480027" y="2586848"/>
                  </a:cubicBezTo>
                  <a:cubicBezTo>
                    <a:pt x="5474205" y="2562998"/>
                    <a:pt x="5468718" y="2539036"/>
                    <a:pt x="5461328" y="2515635"/>
                  </a:cubicBezTo>
                  <a:cubicBezTo>
                    <a:pt x="5454386" y="2492009"/>
                    <a:pt x="5447668" y="2468495"/>
                    <a:pt x="5439605" y="2445317"/>
                  </a:cubicBezTo>
                  <a:cubicBezTo>
                    <a:pt x="5431879" y="2422028"/>
                    <a:pt x="5424378" y="2398738"/>
                    <a:pt x="5415532" y="2375896"/>
                  </a:cubicBezTo>
                  <a:cubicBezTo>
                    <a:pt x="5347790" y="2191817"/>
                    <a:pt x="5254071" y="2018599"/>
                    <a:pt x="5144564" y="1857138"/>
                  </a:cubicBezTo>
                  <a:cubicBezTo>
                    <a:pt x="5034946" y="1695565"/>
                    <a:pt x="4909762" y="1545301"/>
                    <a:pt x="4774838" y="1405450"/>
                  </a:cubicBezTo>
                  <a:cubicBezTo>
                    <a:pt x="4638907" y="1265040"/>
                    <a:pt x="4496145" y="1132131"/>
                    <a:pt x="4345769" y="1012323"/>
                  </a:cubicBezTo>
                  <a:cubicBezTo>
                    <a:pt x="4270749" y="952195"/>
                    <a:pt x="4194273" y="894642"/>
                    <a:pt x="4115334" y="841344"/>
                  </a:cubicBezTo>
                  <a:cubicBezTo>
                    <a:pt x="4037067" y="787263"/>
                    <a:pt x="3956336" y="737548"/>
                    <a:pt x="3874038" y="691528"/>
                  </a:cubicBezTo>
                  <a:cubicBezTo>
                    <a:pt x="3709554" y="599712"/>
                    <a:pt x="3537792" y="523349"/>
                    <a:pt x="3359535" y="468819"/>
                  </a:cubicBezTo>
                  <a:cubicBezTo>
                    <a:pt x="3181278" y="414514"/>
                    <a:pt x="2997311" y="380699"/>
                    <a:pt x="2811105" y="366031"/>
                  </a:cubicBezTo>
                  <a:cubicBezTo>
                    <a:pt x="2787703" y="364575"/>
                    <a:pt x="2764525" y="362448"/>
                    <a:pt x="2741124" y="361440"/>
                  </a:cubicBezTo>
                  <a:lnTo>
                    <a:pt x="2671030" y="358417"/>
                  </a:lnTo>
                  <a:lnTo>
                    <a:pt x="2600713" y="357521"/>
                  </a:lnTo>
                  <a:cubicBezTo>
                    <a:pt x="2577087" y="356961"/>
                    <a:pt x="2554805" y="358305"/>
                    <a:pt x="2531739" y="358529"/>
                  </a:cubicBezTo>
                  <a:cubicBezTo>
                    <a:pt x="2440259" y="360992"/>
                    <a:pt x="2349564" y="370285"/>
                    <a:pt x="2259988" y="385289"/>
                  </a:cubicBezTo>
                  <a:cubicBezTo>
                    <a:pt x="2080723" y="415521"/>
                    <a:pt x="1906945" y="473634"/>
                    <a:pt x="1740670" y="553917"/>
                  </a:cubicBezTo>
                  <a:cubicBezTo>
                    <a:pt x="1574506" y="634647"/>
                    <a:pt x="1415844" y="737100"/>
                    <a:pt x="1264124" y="853549"/>
                  </a:cubicBezTo>
                  <a:cubicBezTo>
                    <a:pt x="1112181" y="969886"/>
                    <a:pt x="966508" y="1099212"/>
                    <a:pt x="823074" y="1234136"/>
                  </a:cubicBezTo>
                  <a:cubicBezTo>
                    <a:pt x="787131" y="1267951"/>
                    <a:pt x="751413" y="1301990"/>
                    <a:pt x="715694" y="1336252"/>
                  </a:cubicBezTo>
                  <a:lnTo>
                    <a:pt x="606859" y="1440945"/>
                  </a:lnTo>
                  <a:cubicBezTo>
                    <a:pt x="532623" y="1511374"/>
                    <a:pt x="457267" y="1579452"/>
                    <a:pt x="382023" y="1646074"/>
                  </a:cubicBezTo>
                  <a:lnTo>
                    <a:pt x="158531" y="1843813"/>
                  </a:lnTo>
                  <a:lnTo>
                    <a:pt x="0" y="1991775"/>
                  </a:lnTo>
                  <a:lnTo>
                    <a:pt x="0" y="1074740"/>
                  </a:lnTo>
                  <a:lnTo>
                    <a:pt x="113897" y="949410"/>
                  </a:lnTo>
                  <a:cubicBezTo>
                    <a:pt x="700439" y="362812"/>
                    <a:pt x="1510739" y="0"/>
                    <a:pt x="2405773" y="0"/>
                  </a:cubicBezTo>
                  <a:close/>
                </a:path>
              </a:pathLst>
            </a:custGeom>
            <a:gradFill>
              <a:gsLst>
                <a:gs pos="2000">
                  <a:schemeClr val="bg1">
                    <a:alpha val="10000"/>
                  </a:schemeClr>
                </a:gs>
                <a:gs pos="16000">
                  <a:schemeClr val="accent6">
                    <a:alpha val="10000"/>
                  </a:schemeClr>
                </a:gs>
                <a:gs pos="100000">
                  <a:schemeClr val="bg1">
                    <a:alpha val="10000"/>
                  </a:schemeClr>
                </a:gs>
                <a:gs pos="74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804672" y="2053641"/>
            <a:ext cx="3669161" cy="2760098"/>
          </a:xfrm>
        </p:spPr>
        <p:txBody>
          <a:bodyPr>
            <a:normAutofit/>
          </a:bodyPr>
          <a:lstStyle/>
          <a:p>
            <a:r>
              <a:rPr lang="en-US" sz="2200" b="1" dirty="0">
                <a:solidFill>
                  <a:srgbClr val="0070C0"/>
                </a:solidFill>
              </a:rPr>
              <a:t>P7 – Inquiry</a:t>
            </a:r>
            <a:br>
              <a:rPr lang="en-US" sz="2200" b="1" dirty="0">
                <a:solidFill>
                  <a:schemeClr val="tx2"/>
                </a:solidFill>
              </a:rPr>
            </a:br>
            <a:r>
              <a:rPr lang="en-US" sz="2200" dirty="0">
                <a:solidFill>
                  <a:schemeClr val="tx2"/>
                </a:solidFill>
                <a:effectLst/>
                <a:ea typeface="Arial" panose="020B0604020202020204" pitchFamily="34" charset="0"/>
              </a:rPr>
              <a:t>Periodically</a:t>
            </a:r>
            <a:r>
              <a:rPr lang="en-US" sz="2200" spc="-105" dirty="0">
                <a:solidFill>
                  <a:schemeClr val="tx2"/>
                </a:solidFill>
                <a:effectLst/>
                <a:ea typeface="Arial" panose="020B0604020202020204" pitchFamily="34" charset="0"/>
              </a:rPr>
              <a:t> </a:t>
            </a:r>
            <a:r>
              <a:rPr lang="en-US" sz="2200" dirty="0">
                <a:solidFill>
                  <a:schemeClr val="tx2"/>
                </a:solidFill>
                <a:effectLst/>
                <a:ea typeface="Arial" panose="020B0604020202020204" pitchFamily="34" charset="0"/>
              </a:rPr>
              <a:t>analyze</a:t>
            </a:r>
            <a:r>
              <a:rPr lang="en-US" sz="2200" spc="-90" dirty="0">
                <a:solidFill>
                  <a:schemeClr val="tx2"/>
                </a:solidFill>
                <a:effectLst/>
                <a:ea typeface="Arial" panose="020B0604020202020204" pitchFamily="34" charset="0"/>
              </a:rPr>
              <a:t> </a:t>
            </a:r>
            <a:r>
              <a:rPr lang="en-US" sz="2200" dirty="0">
                <a:solidFill>
                  <a:schemeClr val="tx2"/>
                </a:solidFill>
                <a:effectLst/>
                <a:ea typeface="Arial" panose="020B0604020202020204" pitchFamily="34" charset="0"/>
              </a:rPr>
              <a:t>data and seek input about progress towards objectives and the existence of undesirable conduct, conditions, and </a:t>
            </a:r>
            <a:r>
              <a:rPr lang="en-US" sz="2200" spc="-10" dirty="0">
                <a:solidFill>
                  <a:schemeClr val="tx2"/>
                </a:solidFill>
                <a:effectLst/>
                <a:ea typeface="Arial" panose="020B0604020202020204" pitchFamily="34" charset="0"/>
              </a:rPr>
              <a:t>events.</a:t>
            </a:r>
            <a:br>
              <a:rPr lang="en-US" sz="2200" dirty="0">
                <a:solidFill>
                  <a:schemeClr val="tx2"/>
                </a:solidFill>
                <a:effectLst/>
                <a:ea typeface="Arial" panose="020B0604020202020204" pitchFamily="34" charset="0"/>
              </a:rPr>
            </a:br>
            <a:endParaRPr lang="en-US" sz="2200" dirty="0">
              <a:solidFill>
                <a:schemeClr val="tx2"/>
              </a:solidFill>
            </a:endParaRPr>
          </a:p>
        </p:txBody>
      </p:sp>
      <p:sp>
        <p:nvSpPr>
          <p:cNvPr id="3" name="Content Placeholder 2"/>
          <p:cNvSpPr>
            <a:spLocks noGrp="1"/>
          </p:cNvSpPr>
          <p:nvPr>
            <p:ph idx="1"/>
          </p:nvPr>
        </p:nvSpPr>
        <p:spPr>
          <a:xfrm>
            <a:off x="6090574" y="801866"/>
            <a:ext cx="5306084" cy="5230634"/>
          </a:xfrm>
          <a:noFill/>
          <a:ln>
            <a:noFill/>
          </a:ln>
        </p:spPr>
        <p:txBody>
          <a:bodyPr anchor="ctr">
            <a:normAutofit/>
          </a:bodyPr>
          <a:lstStyle/>
          <a:p>
            <a:pPr marL="0" indent="0">
              <a:buNone/>
            </a:pPr>
            <a:r>
              <a:rPr lang="en-US" sz="1700" b="1" dirty="0">
                <a:solidFill>
                  <a:schemeClr val="tx2"/>
                </a:solidFill>
              </a:rPr>
              <a:t>P7: Key Actions &amp; Controls</a:t>
            </a:r>
          </a:p>
          <a:p>
            <a:pPr marL="0" indent="0">
              <a:buNone/>
            </a:pPr>
            <a:r>
              <a:rPr lang="en-US" sz="1700" dirty="0">
                <a:solidFill>
                  <a:schemeClr val="tx2"/>
                </a:solidFill>
              </a:rPr>
              <a:t>• Establish multiple pathways to obtain information, that is by defining opportunities for obtaining stakeholder views about action and control weaknesses, performance variances, incidents or suspicions of legal noncompliance, violations of company policies, and concerns or perceptions about perceived unethical conduct </a:t>
            </a:r>
          </a:p>
          <a:p>
            <a:pPr marL="0" indent="0">
              <a:buNone/>
            </a:pPr>
            <a:r>
              <a:rPr lang="en-US" sz="1700" dirty="0">
                <a:solidFill>
                  <a:schemeClr val="tx2"/>
                </a:solidFill>
              </a:rPr>
              <a:t>• Establish an organization-wide approach to surveys in a manner to reduce the burden on survey subjects and provide a consolidated view of information obtained from stakeholders </a:t>
            </a:r>
          </a:p>
          <a:p>
            <a:pPr marL="0" indent="0">
              <a:buNone/>
            </a:pPr>
            <a:r>
              <a:rPr lang="en-US" sz="1700" dirty="0">
                <a:solidFill>
                  <a:schemeClr val="tx2"/>
                </a:solidFill>
              </a:rPr>
              <a:t>• Establish an integrated approach to self-assessment that integrates the assessment of performance, risk, and compliance responsibilities and outcomes with other self-assessments imposed on management</a:t>
            </a:r>
          </a:p>
          <a:p>
            <a:pPr marL="0" indent="0">
              <a:buNone/>
            </a:pPr>
            <a:r>
              <a:rPr lang="en-US" sz="1700" dirty="0">
                <a:solidFill>
                  <a:schemeClr val="tx2"/>
                </a:solidFill>
              </a:rPr>
              <a:t>• Gather information through observation, focus groups, group meetings, and individual conversations </a:t>
            </a:r>
          </a:p>
          <a:p>
            <a:pPr marL="0" indent="0">
              <a:buNone/>
            </a:pPr>
            <a:r>
              <a:rPr lang="en-US" sz="1700" dirty="0">
                <a:solidFill>
                  <a:schemeClr val="tx2"/>
                </a:solidFill>
              </a:rPr>
              <a:t>• Report information and findings from all methods of inquiry to management and stakeholders</a:t>
            </a:r>
            <a:endParaRPr lang="en-US" sz="1700" b="1"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 calcmode="lin" valueType="num">
                                      <p:cBhvr additive="base">
                                        <p:cTn id="14"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
                                            <p:txEl>
                                              <p:pRg st="1" end="1"/>
                                            </p:txEl>
                                          </p:spTgt>
                                        </p:tgtEl>
                                        <p:attrNameLst>
                                          <p:attrName>style.visibility</p:attrName>
                                        </p:attrNameLst>
                                      </p:cBhvr>
                                      <p:to>
                                        <p:strVal val="visible"/>
                                      </p:to>
                                    </p:set>
                                    <p:anim calcmode="lin" valueType="num">
                                      <p:cBhvr additive="base">
                                        <p:cTn id="20"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 calcmode="lin" valueType="num">
                                      <p:cBhvr additive="base">
                                        <p:cTn id="26"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
                                            <p:txEl>
                                              <p:pRg st="3" end="3"/>
                                            </p:txEl>
                                          </p:spTgt>
                                        </p:tgtEl>
                                        <p:attrNameLst>
                                          <p:attrName>style.visibility</p:attrName>
                                        </p:attrNameLst>
                                      </p:cBhvr>
                                      <p:to>
                                        <p:strVal val="visible"/>
                                      </p:to>
                                    </p:set>
                                    <p:anim calcmode="lin" valueType="num">
                                      <p:cBhvr additive="base">
                                        <p:cTn id="32"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3">
                                            <p:txEl>
                                              <p:pRg st="4" end="4"/>
                                            </p:txEl>
                                          </p:spTgt>
                                        </p:tgtEl>
                                        <p:attrNameLst>
                                          <p:attrName>style.visibility</p:attrName>
                                        </p:attrNameLst>
                                      </p:cBhvr>
                                      <p:to>
                                        <p:strVal val="visible"/>
                                      </p:to>
                                    </p:set>
                                    <p:anim calcmode="lin" valueType="num">
                                      <p:cBhvr additive="base">
                                        <p:cTn id="38"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3">
                                            <p:txEl>
                                              <p:pRg st="5" end="5"/>
                                            </p:txEl>
                                          </p:spTgt>
                                        </p:tgtEl>
                                        <p:attrNameLst>
                                          <p:attrName>style.visibility</p:attrName>
                                        </p:attrNameLst>
                                      </p:cBhvr>
                                      <p:to>
                                        <p:strVal val="visible"/>
                                      </p:to>
                                    </p:set>
                                    <p:anim calcmode="lin" valueType="num">
                                      <p:cBhvr additive="base">
                                        <p:cTn id="44"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2400" b="1" dirty="0">
                <a:solidFill>
                  <a:srgbClr val="00B0F0"/>
                </a:solidFill>
                <a:effectLst/>
                <a:ea typeface="Arial" panose="020B0604020202020204" pitchFamily="34" charset="0"/>
              </a:rPr>
              <a:t>P7:</a:t>
            </a:r>
            <a:r>
              <a:rPr lang="en-US" sz="2400" b="1" spc="-50" dirty="0">
                <a:solidFill>
                  <a:srgbClr val="00B0F0"/>
                </a:solidFill>
                <a:effectLst/>
                <a:ea typeface="Arial" panose="020B0604020202020204" pitchFamily="34" charset="0"/>
              </a:rPr>
              <a:t> </a:t>
            </a:r>
            <a:r>
              <a:rPr lang="en-US" sz="2400" b="1" dirty="0">
                <a:solidFill>
                  <a:srgbClr val="00B0F0"/>
                </a:solidFill>
                <a:effectLst/>
                <a:ea typeface="Arial" panose="020B0604020202020204" pitchFamily="34" charset="0"/>
              </a:rPr>
              <a:t>Design</a:t>
            </a:r>
            <a:r>
              <a:rPr lang="en-US" sz="2400" b="1" spc="-45" dirty="0">
                <a:solidFill>
                  <a:srgbClr val="00B0F0"/>
                </a:solidFill>
                <a:effectLst/>
                <a:ea typeface="Arial" panose="020B0604020202020204" pitchFamily="34" charset="0"/>
              </a:rPr>
              <a:t> </a:t>
            </a:r>
            <a:r>
              <a:rPr lang="en-US" sz="2400" b="1" dirty="0">
                <a:solidFill>
                  <a:srgbClr val="00B0F0"/>
                </a:solidFill>
                <a:effectLst/>
                <a:ea typeface="Arial" panose="020B0604020202020204" pitchFamily="34" charset="0"/>
              </a:rPr>
              <a:t>&amp;</a:t>
            </a:r>
            <a:r>
              <a:rPr lang="en-US" sz="2400" b="1" spc="-65" dirty="0">
                <a:solidFill>
                  <a:srgbClr val="00B0F0"/>
                </a:solidFill>
                <a:effectLst/>
                <a:ea typeface="Arial" panose="020B0604020202020204" pitchFamily="34" charset="0"/>
              </a:rPr>
              <a:t> </a:t>
            </a:r>
            <a:r>
              <a:rPr lang="en-US" sz="2400" b="1" dirty="0">
                <a:solidFill>
                  <a:srgbClr val="00B0F0"/>
                </a:solidFill>
                <a:effectLst/>
                <a:ea typeface="Arial" panose="020B0604020202020204" pitchFamily="34" charset="0"/>
              </a:rPr>
              <a:t>Implementation </a:t>
            </a:r>
            <a:r>
              <a:rPr lang="en-US" sz="2400" b="1" spc="-10" dirty="0">
                <a:solidFill>
                  <a:srgbClr val="00B0F0"/>
                </a:solidFill>
                <a:effectLst/>
                <a:ea typeface="Arial" panose="020B0604020202020204" pitchFamily="34" charset="0"/>
              </a:rPr>
              <a:t>Considerations</a:t>
            </a:r>
            <a:br>
              <a:rPr lang="en-US" sz="3600" b="1" spc="-10" dirty="0">
                <a:solidFill>
                  <a:srgbClr val="00B0F0"/>
                </a:solidFill>
                <a:effectLst/>
                <a:ea typeface="Arial" panose="020B0604020202020204" pitchFamily="34" charset="0"/>
              </a:rPr>
            </a:br>
            <a:br>
              <a:rPr lang="en-US" sz="3600" dirty="0">
                <a:solidFill>
                  <a:schemeClr val="tx2"/>
                </a:solidFill>
                <a:effectLst/>
                <a:ea typeface="Arial" panose="020B0604020202020204" pitchFamily="34" charset="0"/>
              </a:rPr>
            </a:br>
            <a:endParaRPr lang="en-US" sz="3600" dirty="0">
              <a:solidFill>
                <a:schemeClr val="tx2"/>
              </a:solidFill>
            </a:endParaRPr>
          </a:p>
        </p:txBody>
      </p:sp>
      <p:sp>
        <p:nvSpPr>
          <p:cNvPr id="3" name="Content Placeholder 2"/>
          <p:cNvSpPr>
            <a:spLocks noGrp="1"/>
          </p:cNvSpPr>
          <p:nvPr>
            <p:ph idx="1"/>
          </p:nvPr>
        </p:nvSpPr>
        <p:spPr>
          <a:xfrm>
            <a:off x="6172200" y="882127"/>
            <a:ext cx="5221224" cy="5604734"/>
          </a:xfrm>
        </p:spPr>
        <p:txBody>
          <a:bodyPr anchor="ctr">
            <a:normAutofit lnSpcReduction="10000"/>
          </a:bodyPr>
          <a:lstStyle/>
          <a:p>
            <a:pPr marL="0" indent="0">
              <a:buNone/>
            </a:pPr>
            <a:r>
              <a:rPr lang="en-US" sz="2000" dirty="0">
                <a:solidFill>
                  <a:schemeClr val="tx2"/>
                </a:solidFill>
              </a:rPr>
              <a:t>• Considering feedback from the various stakeholder groups and taking appropriate corrective actions make stakeholders feel their views are valued and encourage future feedback </a:t>
            </a:r>
          </a:p>
          <a:p>
            <a:pPr marL="0" indent="0">
              <a:buNone/>
            </a:pPr>
            <a:endParaRPr lang="en-US" sz="2000" dirty="0">
              <a:solidFill>
                <a:schemeClr val="tx2"/>
              </a:solidFill>
            </a:endParaRPr>
          </a:p>
          <a:p>
            <a:pPr marL="0" indent="0">
              <a:buNone/>
            </a:pPr>
            <a:r>
              <a:rPr lang="en-US" sz="2000" dirty="0">
                <a:solidFill>
                  <a:schemeClr val="tx2"/>
                </a:solidFill>
              </a:rPr>
              <a:t>• Avoiding any actual or perceived connection between inquiry responses and performance assessment is critical to maintaining the integrity of the inquiry process and encouraging honest feedback </a:t>
            </a:r>
          </a:p>
          <a:p>
            <a:pPr marL="0" indent="0">
              <a:buNone/>
            </a:pPr>
            <a:r>
              <a:rPr lang="en-US" sz="2000" dirty="0">
                <a:solidFill>
                  <a:schemeClr val="tx2"/>
                </a:solidFill>
              </a:rPr>
              <a:t>• Coordinating survey efforts throughout the organization to avoid survey fatigue</a:t>
            </a:r>
          </a:p>
          <a:p>
            <a:pPr marL="0" indent="0">
              <a:buNone/>
            </a:pPr>
            <a:r>
              <a:rPr lang="en-US" sz="2000" dirty="0">
                <a:solidFill>
                  <a:schemeClr val="tx2"/>
                </a:solidFill>
              </a:rPr>
              <a:t>• Consolidating, comparing, and reconciling information for a holistic view</a:t>
            </a:r>
          </a:p>
          <a:p>
            <a:pPr marL="0" indent="0">
              <a:buNone/>
            </a:pPr>
            <a:r>
              <a:rPr lang="en-US" sz="2000" dirty="0">
                <a:solidFill>
                  <a:schemeClr val="tx2"/>
                </a:solidFill>
              </a:rPr>
              <a:t>• Using information gained via inquiry aids in improving actions and controls and reducing future instances of undesirable conduct, conditions, and events</a:t>
            </a:r>
          </a:p>
          <a:p>
            <a:pPr marL="0" indent="0">
              <a:buNone/>
            </a:pPr>
            <a:endParaRPr lang="en-US" sz="2000" dirty="0">
              <a:solidFill>
                <a:schemeClr val="tx2"/>
              </a:solidFill>
            </a:endParaRPr>
          </a:p>
          <a:p>
            <a:pPr marL="0" indent="0">
              <a:buNone/>
            </a:pPr>
            <a:endParaRPr lang="en-US" sz="1800" dirty="0">
              <a:solidFill>
                <a:schemeClr val="tx2"/>
              </a:solidFill>
              <a:effectLst/>
              <a:latin typeface="Arial" panose="020B0604020202020204" pitchFamily="34" charset="0"/>
              <a:ea typeface="Arial" panose="020B0604020202020204" pitchFamily="34" charset="0"/>
            </a:endParaRPr>
          </a:p>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barn(inVertical)">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barn(inVertical)">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barn(inVertical)">
                                      <p:cBhvr>
                                        <p:cTn id="24" dur="500"/>
                                        <p:tgtEl>
                                          <p:spTgt spid="3">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animEffect transition="in" filter="barn(inVertical)">
                                      <p:cBhvr>
                                        <p:cTn id="29" dur="500"/>
                                        <p:tgtEl>
                                          <p:spTgt spid="3">
                                            <p:txEl>
                                              <p:pRg st="4" end="4"/>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3">
                                            <p:txEl>
                                              <p:pRg st="5" end="5"/>
                                            </p:txEl>
                                          </p:spTgt>
                                        </p:tgtEl>
                                        <p:attrNameLst>
                                          <p:attrName>style.visibility</p:attrName>
                                        </p:attrNameLst>
                                      </p:cBhvr>
                                      <p:to>
                                        <p:strVal val="visible"/>
                                      </p:to>
                                    </p:set>
                                    <p:animEffect transition="in" filter="barn(inVertical)">
                                      <p:cBhvr>
                                        <p:cTn id="3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452717"/>
            <a:ext cx="9404723" cy="523327"/>
          </a:xfrm>
        </p:spPr>
        <p:txBody>
          <a:bodyPr>
            <a:noAutofit/>
          </a:bodyPr>
          <a:lstStyle/>
          <a:p>
            <a:br>
              <a:rPr lang="en-US" sz="2200" b="1" dirty="0">
                <a:solidFill>
                  <a:srgbClr val="00B0F0"/>
                </a:solidFill>
              </a:rPr>
            </a:br>
            <a:br>
              <a:rPr lang="en-US" sz="2200" b="1" dirty="0">
                <a:solidFill>
                  <a:srgbClr val="00B0F0"/>
                </a:solidFill>
              </a:rPr>
            </a:br>
            <a:r>
              <a:rPr lang="en-US" sz="2200" b="1" dirty="0">
                <a:solidFill>
                  <a:srgbClr val="FF0000"/>
                </a:solidFill>
                <a:latin typeface="Arial" panose="020B0604020202020204" pitchFamily="34" charset="0"/>
                <a:ea typeface="Arial" panose="020B0604020202020204" pitchFamily="34" charset="0"/>
                <a:cs typeface="+mn-cs"/>
              </a:rPr>
              <a:t>1.Relaible</a:t>
            </a:r>
            <a:br>
              <a:rPr lang="en-US" sz="2200" b="1" dirty="0">
                <a:solidFill>
                  <a:srgbClr val="00B0F0"/>
                </a:solidFill>
              </a:rPr>
            </a:br>
            <a:br>
              <a:rPr lang="en-US" sz="2200" b="1" dirty="0">
                <a:solidFill>
                  <a:srgbClr val="00B0F0"/>
                </a:solidFill>
              </a:rPr>
            </a:br>
            <a:endParaRPr lang="en-US" sz="2200" b="1" u="sng"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20603810"/>
              </p:ext>
            </p:extLst>
          </p:nvPr>
        </p:nvGraphicFramePr>
        <p:xfrm>
          <a:off x="829995" y="1227221"/>
          <a:ext cx="10818055" cy="2228547"/>
        </p:xfrm>
        <a:graphic>
          <a:graphicData uri="http://schemas.openxmlformats.org/drawingml/2006/table">
            <a:tbl>
              <a:tblPr firstRow="1" firstCol="1" bandRow="1">
                <a:tableStyleId>{5C22544A-7EE6-4342-B048-85BDC9FD1C3A}</a:tableStyleId>
              </a:tblPr>
              <a:tblGrid>
                <a:gridCol w="3605247">
                  <a:extLst>
                    <a:ext uri="{9D8B030D-6E8A-4147-A177-3AD203B41FA5}">
                      <a16:colId xmlns:a16="http://schemas.microsoft.com/office/drawing/2014/main" val="20000"/>
                    </a:ext>
                  </a:extLst>
                </a:gridCol>
                <a:gridCol w="3606404">
                  <a:extLst>
                    <a:ext uri="{9D8B030D-6E8A-4147-A177-3AD203B41FA5}">
                      <a16:colId xmlns:a16="http://schemas.microsoft.com/office/drawing/2014/main" val="20001"/>
                    </a:ext>
                  </a:extLst>
                </a:gridCol>
                <a:gridCol w="3606404">
                  <a:extLst>
                    <a:ext uri="{9D8B030D-6E8A-4147-A177-3AD203B41FA5}">
                      <a16:colId xmlns:a16="http://schemas.microsoft.com/office/drawing/2014/main" val="20002"/>
                    </a:ext>
                  </a:extLst>
                </a:gridCol>
              </a:tblGrid>
              <a:tr h="816491">
                <a:tc>
                  <a:txBody>
                    <a:bodyPr/>
                    <a:lstStyle/>
                    <a:p>
                      <a:pPr algn="ctr">
                        <a:lnSpc>
                          <a:spcPct val="107000"/>
                        </a:lnSpc>
                        <a:spcAft>
                          <a:spcPts val="800"/>
                        </a:spcAft>
                      </a:pPr>
                      <a:r>
                        <a:rPr lang="en-US" sz="2000" dirty="0">
                          <a:solidFill>
                            <a:srgbClr val="00B0F0"/>
                          </a:solidFill>
                          <a:effectLst/>
                        </a:rPr>
                        <a:t>Disciplined</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rgbClr val="00B0F0"/>
                          </a:solidFill>
                          <a:effectLst/>
                        </a:rPr>
                        <a:t>Consistent</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rgbClr val="00B0F0"/>
                          </a:solidFill>
                          <a:effectLst/>
                        </a:rPr>
                        <a:t>Accurate</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extLst>
                  <a:ext uri="{0D108BD9-81ED-4DB2-BD59-A6C34878D82A}">
                    <a16:rowId xmlns:a16="http://schemas.microsoft.com/office/drawing/2014/main" val="10000"/>
                  </a:ext>
                </a:extLst>
              </a:tr>
              <a:tr h="1412056">
                <a:tc>
                  <a:txBody>
                    <a:bodyPr/>
                    <a:lstStyle/>
                    <a:p>
                      <a:pPr algn="ctr">
                        <a:lnSpc>
                          <a:spcPct val="107000"/>
                        </a:lnSpc>
                        <a:spcAft>
                          <a:spcPts val="800"/>
                        </a:spcAft>
                      </a:pPr>
                      <a:r>
                        <a:rPr lang="en-US" sz="1800" b="0" dirty="0">
                          <a:solidFill>
                            <a:schemeClr val="tx1"/>
                          </a:solidFill>
                          <a:effectLst/>
                        </a:rPr>
                        <a:t>Ensure that the organization manages, governs, and provides assurance</a:t>
                      </a:r>
                      <a:endParaRPr lang="en-US" sz="1800" b="0"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1800" b="0" dirty="0">
                          <a:solidFill>
                            <a:schemeClr val="tx1"/>
                          </a:solidFill>
                          <a:effectLst/>
                        </a:rPr>
                        <a:t>Achievement of objectives is consistent and with relatively few surprises</a:t>
                      </a:r>
                      <a:endParaRPr lang="en-US" sz="1800" b="0"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1800" b="0" dirty="0">
                          <a:solidFill>
                            <a:schemeClr val="tx1"/>
                          </a:solidFill>
                          <a:effectLst/>
                        </a:rPr>
                        <a:t>Information is reasonably free from error and bias and can be trusted.</a:t>
                      </a:r>
                      <a:endParaRPr lang="en-US" sz="1800" b="0"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extLst>
                  <a:ext uri="{0D108BD9-81ED-4DB2-BD59-A6C34878D82A}">
                    <a16:rowId xmlns:a16="http://schemas.microsoft.com/office/drawing/2014/main" val="10001"/>
                  </a:ext>
                </a:extLst>
              </a:tr>
            </a:tbl>
          </a:graphicData>
        </a:graphic>
      </p:graphicFrame>
      <p:sp>
        <p:nvSpPr>
          <p:cNvPr id="11" name="TextBox 10"/>
          <p:cNvSpPr txBox="1"/>
          <p:nvPr/>
        </p:nvSpPr>
        <p:spPr>
          <a:xfrm>
            <a:off x="928468" y="2757268"/>
            <a:ext cx="10424160" cy="2123658"/>
          </a:xfrm>
          <a:prstGeom prst="rect">
            <a:avLst/>
          </a:prstGeom>
          <a:noFill/>
        </p:spPr>
        <p:txBody>
          <a:bodyPr wrap="square" rtlCol="0">
            <a:spAutoFit/>
          </a:bodyPr>
          <a:lstStyle/>
          <a:p>
            <a:endParaRPr lang="en-US" sz="1800" b="1" spc="-10" dirty="0">
              <a:solidFill>
                <a:srgbClr val="00B0F0"/>
              </a:solidFill>
              <a:effectLst/>
              <a:latin typeface="Arial" panose="020B0604020202020204" pitchFamily="34" charset="0"/>
              <a:ea typeface="Arial" panose="020B0604020202020204" pitchFamily="34" charset="0"/>
            </a:endParaRPr>
          </a:p>
          <a:p>
            <a:endParaRPr lang="en-US" b="1" spc="-10" dirty="0">
              <a:solidFill>
                <a:srgbClr val="00B0F0"/>
              </a:solidFill>
              <a:latin typeface="Arial" panose="020B0604020202020204" pitchFamily="34" charset="0"/>
              <a:ea typeface="Arial" panose="020B0604020202020204" pitchFamily="34" charset="0"/>
            </a:endParaRPr>
          </a:p>
          <a:p>
            <a:endParaRPr lang="en-US" sz="1800" b="1" spc="-10" dirty="0">
              <a:solidFill>
                <a:srgbClr val="00B0F0"/>
              </a:solidFill>
              <a:effectLst/>
              <a:latin typeface="Arial" panose="020B0604020202020204" pitchFamily="34" charset="0"/>
              <a:ea typeface="Arial" panose="020B0604020202020204" pitchFamily="34" charset="0"/>
            </a:endParaRPr>
          </a:p>
          <a:p>
            <a:endParaRPr lang="en-US" b="1" spc="-10" dirty="0">
              <a:solidFill>
                <a:srgbClr val="00B0F0"/>
              </a:solidFill>
              <a:latin typeface="Arial" panose="020B0604020202020204" pitchFamily="34" charset="0"/>
              <a:ea typeface="Arial" panose="020B0604020202020204" pitchFamily="34" charset="0"/>
            </a:endParaRPr>
          </a:p>
          <a:p>
            <a:r>
              <a:rPr lang="en-US" sz="2200" b="1" dirty="0">
                <a:solidFill>
                  <a:srgbClr val="FF0000"/>
                </a:solidFill>
              </a:rPr>
              <a:t>2. </a:t>
            </a:r>
            <a:r>
              <a:rPr lang="en-US" sz="2200" b="1" dirty="0">
                <a:solidFill>
                  <a:srgbClr val="FF0000"/>
                </a:solidFill>
                <a:effectLst/>
                <a:latin typeface="Arial" panose="020B0604020202020204" pitchFamily="34" charset="0"/>
                <a:ea typeface="Arial" panose="020B0604020202020204" pitchFamily="34" charset="0"/>
              </a:rPr>
              <a:t>achievement</a:t>
            </a:r>
            <a:r>
              <a:rPr lang="en-US" sz="2200" b="1" spc="-30" dirty="0">
                <a:solidFill>
                  <a:srgbClr val="FF0000"/>
                </a:solidFill>
                <a:effectLst/>
                <a:latin typeface="Arial" panose="020B0604020202020204" pitchFamily="34" charset="0"/>
                <a:ea typeface="Arial" panose="020B0604020202020204" pitchFamily="34" charset="0"/>
              </a:rPr>
              <a:t> </a:t>
            </a:r>
            <a:r>
              <a:rPr lang="en-US" sz="2200" b="1" dirty="0">
                <a:solidFill>
                  <a:srgbClr val="FF0000"/>
                </a:solidFill>
                <a:effectLst/>
                <a:latin typeface="Arial" panose="020B0604020202020204" pitchFamily="34" charset="0"/>
                <a:ea typeface="Arial" panose="020B0604020202020204" pitchFamily="34" charset="0"/>
              </a:rPr>
              <a:t>of</a:t>
            </a:r>
            <a:r>
              <a:rPr lang="en-US" sz="2200" b="1" spc="-10" dirty="0">
                <a:solidFill>
                  <a:srgbClr val="FF0000"/>
                </a:solidFill>
                <a:effectLst/>
                <a:latin typeface="Arial" panose="020B0604020202020204" pitchFamily="34" charset="0"/>
                <a:ea typeface="Arial" panose="020B0604020202020204" pitchFamily="34" charset="0"/>
              </a:rPr>
              <a:t> objectives</a:t>
            </a:r>
          </a:p>
          <a:p>
            <a:endParaRPr lang="en-US" sz="1800" b="1" spc="-10" dirty="0">
              <a:solidFill>
                <a:srgbClr val="00B0F0"/>
              </a:solidFill>
              <a:effectLst/>
              <a:latin typeface="Arial" panose="020B0604020202020204" pitchFamily="34" charset="0"/>
              <a:ea typeface="Arial" panose="020B0604020202020204" pitchFamily="34" charset="0"/>
            </a:endParaRPr>
          </a:p>
          <a:p>
            <a:endParaRPr lang="en-US" b="1" dirty="0">
              <a:solidFill>
                <a:srgbClr val="00B0F0"/>
              </a:solidFill>
            </a:endParaRPr>
          </a:p>
        </p:txBody>
      </p:sp>
      <p:graphicFrame>
        <p:nvGraphicFramePr>
          <p:cNvPr id="12" name="Table 11"/>
          <p:cNvGraphicFramePr>
            <a:graphicFrameLocks noGrp="1"/>
          </p:cNvGraphicFramePr>
          <p:nvPr>
            <p:extLst>
              <p:ext uri="{D42A27DB-BD31-4B8C-83A1-F6EECF244321}">
                <p14:modId xmlns:p14="http://schemas.microsoft.com/office/powerpoint/2010/main" val="3228911404"/>
              </p:ext>
            </p:extLst>
          </p:nvPr>
        </p:nvGraphicFramePr>
        <p:xfrm>
          <a:off x="839372" y="4508697"/>
          <a:ext cx="10808678" cy="2325611"/>
        </p:xfrm>
        <a:graphic>
          <a:graphicData uri="http://schemas.openxmlformats.org/drawingml/2006/table">
            <a:tbl>
              <a:tblPr firstRow="1" firstCol="1" bandRow="1">
                <a:tableStyleId>{5C22544A-7EE6-4342-B048-85BDC9FD1C3A}</a:tableStyleId>
              </a:tblPr>
              <a:tblGrid>
                <a:gridCol w="3602122">
                  <a:extLst>
                    <a:ext uri="{9D8B030D-6E8A-4147-A177-3AD203B41FA5}">
                      <a16:colId xmlns:a16="http://schemas.microsoft.com/office/drawing/2014/main" val="20000"/>
                    </a:ext>
                  </a:extLst>
                </a:gridCol>
                <a:gridCol w="3603278">
                  <a:extLst>
                    <a:ext uri="{9D8B030D-6E8A-4147-A177-3AD203B41FA5}">
                      <a16:colId xmlns:a16="http://schemas.microsoft.com/office/drawing/2014/main" val="20001"/>
                    </a:ext>
                  </a:extLst>
                </a:gridCol>
                <a:gridCol w="3603278">
                  <a:extLst>
                    <a:ext uri="{9D8B030D-6E8A-4147-A177-3AD203B41FA5}">
                      <a16:colId xmlns:a16="http://schemas.microsoft.com/office/drawing/2014/main" val="20002"/>
                    </a:ext>
                  </a:extLst>
                </a:gridCol>
              </a:tblGrid>
              <a:tr h="761087">
                <a:tc>
                  <a:txBody>
                    <a:bodyPr/>
                    <a:lstStyle/>
                    <a:p>
                      <a:pPr algn="ctr">
                        <a:lnSpc>
                          <a:spcPct val="107000"/>
                        </a:lnSpc>
                        <a:spcAft>
                          <a:spcPts val="800"/>
                        </a:spcAft>
                      </a:pPr>
                      <a:r>
                        <a:rPr lang="en-US" sz="2000" dirty="0">
                          <a:solidFill>
                            <a:srgbClr val="00B0F0"/>
                          </a:solidFill>
                          <a:effectLst/>
                        </a:rPr>
                        <a:t>Intentional</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rgbClr val="00B0F0"/>
                          </a:solidFill>
                          <a:effectLst/>
                        </a:rPr>
                        <a:t>Measured </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rgbClr val="00B0F0"/>
                          </a:solidFill>
                          <a:effectLst/>
                        </a:rPr>
                        <a:t>Visible</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extLst>
                  <a:ext uri="{0D108BD9-81ED-4DB2-BD59-A6C34878D82A}">
                    <a16:rowId xmlns:a16="http://schemas.microsoft.com/office/drawing/2014/main" val="10000"/>
                  </a:ext>
                </a:extLst>
              </a:tr>
              <a:tr h="1564524">
                <a:tc>
                  <a:txBody>
                    <a:bodyPr/>
                    <a:lstStyle/>
                    <a:p>
                      <a:pPr algn="ctr">
                        <a:lnSpc>
                          <a:spcPct val="107000"/>
                        </a:lnSpc>
                        <a:spcAft>
                          <a:spcPts val="800"/>
                        </a:spcAft>
                      </a:pPr>
                      <a:r>
                        <a:rPr lang="en-US" sz="1800" b="0" dirty="0">
                          <a:solidFill>
                            <a:schemeClr val="tx1"/>
                          </a:solidFill>
                          <a:effectLst/>
                        </a:rPr>
                        <a:t>Objectives are stated and not       accidental</a:t>
                      </a:r>
                      <a:r>
                        <a:rPr lang="en-US" sz="1800" b="0" dirty="0">
                          <a:effectLst/>
                        </a:rPr>
                        <a:t> are stated and not accidental.</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1800" b="0" dirty="0">
                          <a:solidFill>
                            <a:schemeClr val="tx1"/>
                          </a:solidFill>
                          <a:effectLst/>
                        </a:rPr>
                        <a:t>Performance is measured</a:t>
                      </a:r>
                      <a:endParaRPr lang="en-US" sz="1800" b="0"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1800" b="0" dirty="0">
                          <a:solidFill>
                            <a:schemeClr val="tx1"/>
                          </a:solidFill>
                          <a:effectLst/>
                        </a:rPr>
                        <a:t>Performance is transparent to stakeholders</a:t>
                      </a:r>
                      <a:r>
                        <a:rPr lang="en-US" sz="1800" b="0" dirty="0">
                          <a:effectLst/>
                        </a:rPr>
                        <a:t>.</a:t>
                      </a:r>
                      <a:endParaRPr lang="en-US" sz="1800" b="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extLst>
                  <a:ext uri="{0D108BD9-81ED-4DB2-BD59-A6C34878D82A}">
                    <a16:rowId xmlns:a16="http://schemas.microsoft.com/office/drawing/2014/main" val="10001"/>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7BF42CA-AD55-48B4-8949-C4DCA60A6A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AE1D3D-3106-4CB2-AA7C-0C1642AC0F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0A31B6AF-B711-4CDB-8C2B-16E963DDC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8137" y="0"/>
            <a:ext cx="5646974" cy="6483075"/>
            <a:chOff x="-19221" y="0"/>
            <a:chExt cx="5646974" cy="6483075"/>
          </a:xfrm>
        </p:grpSpPr>
        <p:sp>
          <p:nvSpPr>
            <p:cNvPr id="13" name="Freeform: Shape 12">
              <a:extLst>
                <a:ext uri="{FF2B5EF4-FFF2-40B4-BE49-F238E27FC236}">
                  <a16:creationId xmlns:a16="http://schemas.microsoft.com/office/drawing/2014/main" id="{CA818331-E13C-49C6-B98D-A60AD0E85A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16610"/>
              <a:ext cx="5535001" cy="6250127"/>
            </a:xfrm>
            <a:custGeom>
              <a:avLst/>
              <a:gdLst>
                <a:gd name="connsiteX0" fmla="*/ 2510242 w 5535001"/>
                <a:gd name="connsiteY0" fmla="*/ 174 h 6250127"/>
                <a:gd name="connsiteX1" fmla="*/ 2550551 w 5535001"/>
                <a:gd name="connsiteY1" fmla="*/ 510 h 6250127"/>
                <a:gd name="connsiteX2" fmla="*/ 2629490 w 5535001"/>
                <a:gd name="connsiteY2" fmla="*/ 3757 h 6250127"/>
                <a:gd name="connsiteX3" fmla="*/ 2708317 w 5535001"/>
                <a:gd name="connsiteY3" fmla="*/ 7229 h 6250127"/>
                <a:gd name="connsiteX4" fmla="*/ 2787256 w 5535001"/>
                <a:gd name="connsiteY4" fmla="*/ 14619 h 6250127"/>
                <a:gd name="connsiteX5" fmla="*/ 3408467 w 5535001"/>
                <a:gd name="connsiteY5" fmla="*/ 145064 h 6250127"/>
                <a:gd name="connsiteX6" fmla="*/ 3557723 w 5535001"/>
                <a:gd name="connsiteY6" fmla="*/ 199593 h 6250127"/>
                <a:gd name="connsiteX7" fmla="*/ 3594337 w 5535001"/>
                <a:gd name="connsiteY7" fmla="*/ 214597 h 6250127"/>
                <a:gd name="connsiteX8" fmla="*/ 3630616 w 5535001"/>
                <a:gd name="connsiteY8" fmla="*/ 230385 h 6250127"/>
                <a:gd name="connsiteX9" fmla="*/ 3703172 w 5535001"/>
                <a:gd name="connsiteY9" fmla="*/ 262073 h 6250127"/>
                <a:gd name="connsiteX10" fmla="*/ 3739003 w 5535001"/>
                <a:gd name="connsiteY10" fmla="*/ 278756 h 6250127"/>
                <a:gd name="connsiteX11" fmla="*/ 3756806 w 5535001"/>
                <a:gd name="connsiteY11" fmla="*/ 287266 h 6250127"/>
                <a:gd name="connsiteX12" fmla="*/ 3773714 w 5535001"/>
                <a:gd name="connsiteY12" fmla="*/ 297567 h 6250127"/>
                <a:gd name="connsiteX13" fmla="*/ 3840784 w 5535001"/>
                <a:gd name="connsiteY13" fmla="*/ 339332 h 6250127"/>
                <a:gd name="connsiteX14" fmla="*/ 3873927 w 5535001"/>
                <a:gd name="connsiteY14" fmla="*/ 360495 h 6250127"/>
                <a:gd name="connsiteX15" fmla="*/ 3906062 w 5535001"/>
                <a:gd name="connsiteY15" fmla="*/ 383001 h 6250127"/>
                <a:gd name="connsiteX16" fmla="*/ 3969662 w 5535001"/>
                <a:gd name="connsiteY16" fmla="*/ 428572 h 6250127"/>
                <a:gd name="connsiteX17" fmla="*/ 4423029 w 5535001"/>
                <a:gd name="connsiteY17" fmla="*/ 837600 h 6250127"/>
                <a:gd name="connsiteX18" fmla="*/ 4474647 w 5535001"/>
                <a:gd name="connsiteY18" fmla="*/ 891569 h 6250127"/>
                <a:gd name="connsiteX19" fmla="*/ 4524250 w 5535001"/>
                <a:gd name="connsiteY19" fmla="*/ 946883 h 6250127"/>
                <a:gd name="connsiteX20" fmla="*/ 4573965 w 5535001"/>
                <a:gd name="connsiteY20" fmla="*/ 1001748 h 6250127"/>
                <a:gd name="connsiteX21" fmla="*/ 4622224 w 5535001"/>
                <a:gd name="connsiteY21" fmla="*/ 1057509 h 6250127"/>
                <a:gd name="connsiteX22" fmla="*/ 4717510 w 5535001"/>
                <a:gd name="connsiteY22" fmla="*/ 1169143 h 6250127"/>
                <a:gd name="connsiteX23" fmla="*/ 4764986 w 5535001"/>
                <a:gd name="connsiteY23" fmla="*/ 1224681 h 6250127"/>
                <a:gd name="connsiteX24" fmla="*/ 4813021 w 5535001"/>
                <a:gd name="connsiteY24" fmla="*/ 1279994 h 6250127"/>
                <a:gd name="connsiteX25" fmla="*/ 5001915 w 5535001"/>
                <a:gd name="connsiteY25" fmla="*/ 1506846 h 6250127"/>
                <a:gd name="connsiteX26" fmla="*/ 5170542 w 5535001"/>
                <a:gd name="connsiteY26" fmla="*/ 1751165 h 6250127"/>
                <a:gd name="connsiteX27" fmla="*/ 5428969 w 5535001"/>
                <a:gd name="connsiteY27" fmla="*/ 2293660 h 6250127"/>
                <a:gd name="connsiteX28" fmla="*/ 5534893 w 5535001"/>
                <a:gd name="connsiteY28" fmla="*/ 2899307 h 6250127"/>
                <a:gd name="connsiteX29" fmla="*/ 5508804 w 5535001"/>
                <a:gd name="connsiteY29" fmla="*/ 3211144 h 6250127"/>
                <a:gd name="connsiteX30" fmla="*/ 5426282 w 5535001"/>
                <a:gd name="connsiteY30" fmla="*/ 3513352 h 6250127"/>
                <a:gd name="connsiteX31" fmla="*/ 5248250 w 5535001"/>
                <a:gd name="connsiteY31" fmla="*/ 4030542 h 6250127"/>
                <a:gd name="connsiteX32" fmla="*/ 5208612 w 5535001"/>
                <a:gd name="connsiteY32" fmla="*/ 4161771 h 6250127"/>
                <a:gd name="connsiteX33" fmla="*/ 5170318 w 5535001"/>
                <a:gd name="connsiteY33" fmla="*/ 4294680 h 6250127"/>
                <a:gd name="connsiteX34" fmla="*/ 5132248 w 5535001"/>
                <a:gd name="connsiteY34" fmla="*/ 4430164 h 6250127"/>
                <a:gd name="connsiteX35" fmla="*/ 5112765 w 5535001"/>
                <a:gd name="connsiteY35" fmla="*/ 4498914 h 6250127"/>
                <a:gd name="connsiteX36" fmla="*/ 5091715 w 5535001"/>
                <a:gd name="connsiteY36" fmla="*/ 4569119 h 6250127"/>
                <a:gd name="connsiteX37" fmla="*/ 5068985 w 5535001"/>
                <a:gd name="connsiteY37" fmla="*/ 4640220 h 6250127"/>
                <a:gd name="connsiteX38" fmla="*/ 5043904 w 5535001"/>
                <a:gd name="connsiteY38" fmla="*/ 4712105 h 6250127"/>
                <a:gd name="connsiteX39" fmla="*/ 5015799 w 5535001"/>
                <a:gd name="connsiteY39" fmla="*/ 4784438 h 6250127"/>
                <a:gd name="connsiteX40" fmla="*/ 4982880 w 5535001"/>
                <a:gd name="connsiteY40" fmla="*/ 4856435 h 6250127"/>
                <a:gd name="connsiteX41" fmla="*/ 4817276 w 5535001"/>
                <a:gd name="connsiteY41" fmla="*/ 5125275 h 6250127"/>
                <a:gd name="connsiteX42" fmla="*/ 4618753 w 5535001"/>
                <a:gd name="connsiteY42" fmla="*/ 5355374 h 6250127"/>
                <a:gd name="connsiteX43" fmla="*/ 4566575 w 5535001"/>
                <a:gd name="connsiteY43" fmla="*/ 5408560 h 6250127"/>
                <a:gd name="connsiteX44" fmla="*/ 4513837 w 5535001"/>
                <a:gd name="connsiteY44" fmla="*/ 5461186 h 6250127"/>
                <a:gd name="connsiteX45" fmla="*/ 4459531 w 5535001"/>
                <a:gd name="connsiteY45" fmla="*/ 5512580 h 6250127"/>
                <a:gd name="connsiteX46" fmla="*/ 4404554 w 5535001"/>
                <a:gd name="connsiteY46" fmla="*/ 5563526 h 6250127"/>
                <a:gd name="connsiteX47" fmla="*/ 4348009 w 5535001"/>
                <a:gd name="connsiteY47" fmla="*/ 5613017 h 6250127"/>
                <a:gd name="connsiteX48" fmla="*/ 4290568 w 5535001"/>
                <a:gd name="connsiteY48" fmla="*/ 5661948 h 6250127"/>
                <a:gd name="connsiteX49" fmla="*/ 4276124 w 5535001"/>
                <a:gd name="connsiteY49" fmla="*/ 5674153 h 6250127"/>
                <a:gd name="connsiteX50" fmla="*/ 4261120 w 5535001"/>
                <a:gd name="connsiteY50" fmla="*/ 5685798 h 6250127"/>
                <a:gd name="connsiteX51" fmla="*/ 4231112 w 5535001"/>
                <a:gd name="connsiteY51" fmla="*/ 5708976 h 6250127"/>
                <a:gd name="connsiteX52" fmla="*/ 4170984 w 5535001"/>
                <a:gd name="connsiteY52" fmla="*/ 5755443 h 6250127"/>
                <a:gd name="connsiteX53" fmla="*/ 4046025 w 5535001"/>
                <a:gd name="connsiteY53" fmla="*/ 5843228 h 6250127"/>
                <a:gd name="connsiteX54" fmla="*/ 3915356 w 5535001"/>
                <a:gd name="connsiteY54" fmla="*/ 5923735 h 6250127"/>
                <a:gd name="connsiteX55" fmla="*/ 3346323 w 5535001"/>
                <a:gd name="connsiteY55" fmla="*/ 6158872 h 6250127"/>
                <a:gd name="connsiteX56" fmla="*/ 2743476 w 5535001"/>
                <a:gd name="connsiteY56" fmla="*/ 6247328 h 6250127"/>
                <a:gd name="connsiteX57" fmla="*/ 2668120 w 5535001"/>
                <a:gd name="connsiteY57" fmla="*/ 6249344 h 6250127"/>
                <a:gd name="connsiteX58" fmla="*/ 2630498 w 5535001"/>
                <a:gd name="connsiteY58" fmla="*/ 6250127 h 6250127"/>
                <a:gd name="connsiteX59" fmla="*/ 2592988 w 5535001"/>
                <a:gd name="connsiteY59" fmla="*/ 6249568 h 6250127"/>
                <a:gd name="connsiteX60" fmla="*/ 2518080 w 5535001"/>
                <a:gd name="connsiteY60" fmla="*/ 6247777 h 6250127"/>
                <a:gd name="connsiteX61" fmla="*/ 2442948 w 5535001"/>
                <a:gd name="connsiteY61" fmla="*/ 6244529 h 6250127"/>
                <a:gd name="connsiteX62" fmla="*/ 2291676 w 5535001"/>
                <a:gd name="connsiteY62" fmla="*/ 6232213 h 6250127"/>
                <a:gd name="connsiteX63" fmla="*/ 2141412 w 5535001"/>
                <a:gd name="connsiteY63" fmla="*/ 6212394 h 6250127"/>
                <a:gd name="connsiteX64" fmla="*/ 1992715 w 5535001"/>
                <a:gd name="connsiteY64" fmla="*/ 6184961 h 6250127"/>
                <a:gd name="connsiteX65" fmla="*/ 1845811 w 5535001"/>
                <a:gd name="connsiteY65" fmla="*/ 6151034 h 6250127"/>
                <a:gd name="connsiteX66" fmla="*/ 1701033 w 5535001"/>
                <a:gd name="connsiteY66" fmla="*/ 6110724 h 6250127"/>
                <a:gd name="connsiteX67" fmla="*/ 1629484 w 5535001"/>
                <a:gd name="connsiteY67" fmla="*/ 6088219 h 6250127"/>
                <a:gd name="connsiteX68" fmla="*/ 1558383 w 5535001"/>
                <a:gd name="connsiteY68" fmla="*/ 6064929 h 6250127"/>
                <a:gd name="connsiteX69" fmla="*/ 1011968 w 5535001"/>
                <a:gd name="connsiteY69" fmla="*/ 5828896 h 6250127"/>
                <a:gd name="connsiteX70" fmla="*/ 511237 w 5535001"/>
                <a:gd name="connsiteY70" fmla="*/ 5512356 h 6250127"/>
                <a:gd name="connsiteX71" fmla="*/ 395572 w 5535001"/>
                <a:gd name="connsiteY71" fmla="*/ 5419757 h 6250127"/>
                <a:gd name="connsiteX72" fmla="*/ 284722 w 5535001"/>
                <a:gd name="connsiteY72" fmla="*/ 5321559 h 6250127"/>
                <a:gd name="connsiteX73" fmla="*/ 257513 w 5535001"/>
                <a:gd name="connsiteY73" fmla="*/ 5296477 h 6250127"/>
                <a:gd name="connsiteX74" fmla="*/ 243853 w 5535001"/>
                <a:gd name="connsiteY74" fmla="*/ 5283937 h 6250127"/>
                <a:gd name="connsiteX75" fmla="*/ 230752 w 5535001"/>
                <a:gd name="connsiteY75" fmla="*/ 5270836 h 6250127"/>
                <a:gd name="connsiteX76" fmla="*/ 178574 w 5535001"/>
                <a:gd name="connsiteY76" fmla="*/ 5218322 h 6250127"/>
                <a:gd name="connsiteX77" fmla="*/ 126508 w 5535001"/>
                <a:gd name="connsiteY77" fmla="*/ 5165584 h 6250127"/>
                <a:gd name="connsiteX78" fmla="*/ 76345 w 5535001"/>
                <a:gd name="connsiteY78" fmla="*/ 5111167 h 6250127"/>
                <a:gd name="connsiteX79" fmla="*/ 26407 w 5535001"/>
                <a:gd name="connsiteY79" fmla="*/ 5056413 h 6250127"/>
                <a:gd name="connsiteX80" fmla="*/ 0 w 5535001"/>
                <a:gd name="connsiteY80" fmla="*/ 5024776 h 6250127"/>
                <a:gd name="connsiteX81" fmla="*/ 0 w 5535001"/>
                <a:gd name="connsiteY81" fmla="*/ 4492798 h 6250127"/>
                <a:gd name="connsiteX82" fmla="*/ 28534 w 5535001"/>
                <a:gd name="connsiteY82" fmla="*/ 4537879 h 6250127"/>
                <a:gd name="connsiteX83" fmla="*/ 66604 w 5535001"/>
                <a:gd name="connsiteY83" fmla="*/ 4592745 h 6250127"/>
                <a:gd name="connsiteX84" fmla="*/ 104114 w 5535001"/>
                <a:gd name="connsiteY84" fmla="*/ 4647834 h 6250127"/>
                <a:gd name="connsiteX85" fmla="*/ 143751 w 5535001"/>
                <a:gd name="connsiteY85" fmla="*/ 4701580 h 6250127"/>
                <a:gd name="connsiteX86" fmla="*/ 182717 w 5535001"/>
                <a:gd name="connsiteY86" fmla="*/ 4755773 h 6250127"/>
                <a:gd name="connsiteX87" fmla="*/ 223810 w 5535001"/>
                <a:gd name="connsiteY87" fmla="*/ 4808399 h 6250127"/>
                <a:gd name="connsiteX88" fmla="*/ 264679 w 5535001"/>
                <a:gd name="connsiteY88" fmla="*/ 4861249 h 6250127"/>
                <a:gd name="connsiteX89" fmla="*/ 307788 w 5535001"/>
                <a:gd name="connsiteY89" fmla="*/ 4912420 h 6250127"/>
                <a:gd name="connsiteX90" fmla="*/ 351232 w 5535001"/>
                <a:gd name="connsiteY90" fmla="*/ 4963254 h 6250127"/>
                <a:gd name="connsiteX91" fmla="*/ 397028 w 5535001"/>
                <a:gd name="connsiteY91" fmla="*/ 5012185 h 6250127"/>
                <a:gd name="connsiteX92" fmla="*/ 443496 w 5535001"/>
                <a:gd name="connsiteY92" fmla="*/ 5060444 h 6250127"/>
                <a:gd name="connsiteX93" fmla="*/ 455140 w 5535001"/>
                <a:gd name="connsiteY93" fmla="*/ 5072537 h 6250127"/>
                <a:gd name="connsiteX94" fmla="*/ 467345 w 5535001"/>
                <a:gd name="connsiteY94" fmla="*/ 5083958 h 6250127"/>
                <a:gd name="connsiteX95" fmla="*/ 491755 w 5535001"/>
                <a:gd name="connsiteY95" fmla="*/ 5106912 h 6250127"/>
                <a:gd name="connsiteX96" fmla="*/ 540686 w 5535001"/>
                <a:gd name="connsiteY96" fmla="*/ 5152819 h 6250127"/>
                <a:gd name="connsiteX97" fmla="*/ 552890 w 5535001"/>
                <a:gd name="connsiteY97" fmla="*/ 5164353 h 6250127"/>
                <a:gd name="connsiteX98" fmla="*/ 565655 w 5535001"/>
                <a:gd name="connsiteY98" fmla="*/ 5175214 h 6250127"/>
                <a:gd name="connsiteX99" fmla="*/ 591072 w 5535001"/>
                <a:gd name="connsiteY99" fmla="*/ 5197048 h 6250127"/>
                <a:gd name="connsiteX100" fmla="*/ 694197 w 5535001"/>
                <a:gd name="connsiteY100" fmla="*/ 5283041 h 6250127"/>
                <a:gd name="connsiteX101" fmla="*/ 1146221 w 5535001"/>
                <a:gd name="connsiteY101" fmla="*/ 5573716 h 6250127"/>
                <a:gd name="connsiteX102" fmla="*/ 1650982 w 5535001"/>
                <a:gd name="connsiteY102" fmla="*/ 5758130 h 6250127"/>
                <a:gd name="connsiteX103" fmla="*/ 1716485 w 5535001"/>
                <a:gd name="connsiteY103" fmla="*/ 5772798 h 6250127"/>
                <a:gd name="connsiteX104" fmla="*/ 1782211 w 5535001"/>
                <a:gd name="connsiteY104" fmla="*/ 5786235 h 6250127"/>
                <a:gd name="connsiteX105" fmla="*/ 1848386 w 5535001"/>
                <a:gd name="connsiteY105" fmla="*/ 5796984 h 6250127"/>
                <a:gd name="connsiteX106" fmla="*/ 1881417 w 5535001"/>
                <a:gd name="connsiteY106" fmla="*/ 5802359 h 6250127"/>
                <a:gd name="connsiteX107" fmla="*/ 1914560 w 5535001"/>
                <a:gd name="connsiteY107" fmla="*/ 5807061 h 6250127"/>
                <a:gd name="connsiteX108" fmla="*/ 2047469 w 5535001"/>
                <a:gd name="connsiteY108" fmla="*/ 5821282 h 6250127"/>
                <a:gd name="connsiteX109" fmla="*/ 2180601 w 5535001"/>
                <a:gd name="connsiteY109" fmla="*/ 5828896 h 6250127"/>
                <a:gd name="connsiteX110" fmla="*/ 2313622 w 5535001"/>
                <a:gd name="connsiteY110" fmla="*/ 5830463 h 6250127"/>
                <a:gd name="connsiteX111" fmla="*/ 2380021 w 5535001"/>
                <a:gd name="connsiteY111" fmla="*/ 5828448 h 6250127"/>
                <a:gd name="connsiteX112" fmla="*/ 2446195 w 5535001"/>
                <a:gd name="connsiteY112" fmla="*/ 5826433 h 6250127"/>
                <a:gd name="connsiteX113" fmla="*/ 2513041 w 5535001"/>
                <a:gd name="connsiteY113" fmla="*/ 5822737 h 6250127"/>
                <a:gd name="connsiteX114" fmla="*/ 2580111 w 5535001"/>
                <a:gd name="connsiteY114" fmla="*/ 5818258 h 6250127"/>
                <a:gd name="connsiteX115" fmla="*/ 2613590 w 5535001"/>
                <a:gd name="connsiteY115" fmla="*/ 5816355 h 6250127"/>
                <a:gd name="connsiteX116" fmla="*/ 2646845 w 5535001"/>
                <a:gd name="connsiteY116" fmla="*/ 5813108 h 6250127"/>
                <a:gd name="connsiteX117" fmla="*/ 2713244 w 5535001"/>
                <a:gd name="connsiteY117" fmla="*/ 5806838 h 6250127"/>
                <a:gd name="connsiteX118" fmla="*/ 3230882 w 5535001"/>
                <a:gd name="connsiteY118" fmla="*/ 5721292 h 6250127"/>
                <a:gd name="connsiteX119" fmla="*/ 3720416 w 5535001"/>
                <a:gd name="connsiteY119" fmla="*/ 5556472 h 6250127"/>
                <a:gd name="connsiteX120" fmla="*/ 3837425 w 5535001"/>
                <a:gd name="connsiteY120" fmla="*/ 5499927 h 6250127"/>
                <a:gd name="connsiteX121" fmla="*/ 3951634 w 5535001"/>
                <a:gd name="connsiteY121" fmla="*/ 5436552 h 6250127"/>
                <a:gd name="connsiteX122" fmla="*/ 4007284 w 5535001"/>
                <a:gd name="connsiteY122" fmla="*/ 5401841 h 6250127"/>
                <a:gd name="connsiteX123" fmla="*/ 4035164 w 5535001"/>
                <a:gd name="connsiteY123" fmla="*/ 5384374 h 6250127"/>
                <a:gd name="connsiteX124" fmla="*/ 4049049 w 5535001"/>
                <a:gd name="connsiteY124" fmla="*/ 5375640 h 6250127"/>
                <a:gd name="connsiteX125" fmla="*/ 4062485 w 5535001"/>
                <a:gd name="connsiteY125" fmla="*/ 5366123 h 6250127"/>
                <a:gd name="connsiteX126" fmla="*/ 4116567 w 5535001"/>
                <a:gd name="connsiteY126" fmla="*/ 5328277 h 6250127"/>
                <a:gd name="connsiteX127" fmla="*/ 4169976 w 5535001"/>
                <a:gd name="connsiteY127" fmla="*/ 5289199 h 6250127"/>
                <a:gd name="connsiteX128" fmla="*/ 4222042 w 5535001"/>
                <a:gd name="connsiteY128" fmla="*/ 5247994 h 6250127"/>
                <a:gd name="connsiteX129" fmla="*/ 4273213 w 5535001"/>
                <a:gd name="connsiteY129" fmla="*/ 5205558 h 6250127"/>
                <a:gd name="connsiteX130" fmla="*/ 4323151 w 5535001"/>
                <a:gd name="connsiteY130" fmla="*/ 5161329 h 6250127"/>
                <a:gd name="connsiteX131" fmla="*/ 4371971 w 5535001"/>
                <a:gd name="connsiteY131" fmla="*/ 5116093 h 6250127"/>
                <a:gd name="connsiteX132" fmla="*/ 4546868 w 5535001"/>
                <a:gd name="connsiteY132" fmla="*/ 4924400 h 6250127"/>
                <a:gd name="connsiteX133" fmla="*/ 4675634 w 5535001"/>
                <a:gd name="connsiteY133" fmla="*/ 4715352 h 6250127"/>
                <a:gd name="connsiteX134" fmla="*/ 4700155 w 5535001"/>
                <a:gd name="connsiteY134" fmla="*/ 4659255 h 6250127"/>
                <a:gd name="connsiteX135" fmla="*/ 4721206 w 5535001"/>
                <a:gd name="connsiteY135" fmla="*/ 4600135 h 6250127"/>
                <a:gd name="connsiteX136" fmla="*/ 4740465 w 5535001"/>
                <a:gd name="connsiteY136" fmla="*/ 4538887 h 6250127"/>
                <a:gd name="connsiteX137" fmla="*/ 4758492 w 5535001"/>
                <a:gd name="connsiteY137" fmla="*/ 4475848 h 6250127"/>
                <a:gd name="connsiteX138" fmla="*/ 4891288 w 5535001"/>
                <a:gd name="connsiteY138" fmla="*/ 3930329 h 6250127"/>
                <a:gd name="connsiteX139" fmla="*/ 5066298 w 5535001"/>
                <a:gd name="connsiteY139" fmla="*/ 3382235 h 6250127"/>
                <a:gd name="connsiteX140" fmla="*/ 5156994 w 5535001"/>
                <a:gd name="connsiteY140" fmla="*/ 2898635 h 6250127"/>
                <a:gd name="connsiteX141" fmla="*/ 5083317 w 5535001"/>
                <a:gd name="connsiteY141" fmla="*/ 2402047 h 6250127"/>
                <a:gd name="connsiteX142" fmla="*/ 4871022 w 5535001"/>
                <a:gd name="connsiteY142" fmla="*/ 1926958 h 6250127"/>
                <a:gd name="connsiteX143" fmla="*/ 4727028 w 5535001"/>
                <a:gd name="connsiteY143" fmla="*/ 1703577 h 6250127"/>
                <a:gd name="connsiteX144" fmla="*/ 4563776 w 5535001"/>
                <a:gd name="connsiteY144" fmla="*/ 1490834 h 6250127"/>
                <a:gd name="connsiteX145" fmla="*/ 4370291 w 5535001"/>
                <a:gd name="connsiteY145" fmla="*/ 1300596 h 6250127"/>
                <a:gd name="connsiteX146" fmla="*/ 4266046 w 5535001"/>
                <a:gd name="connsiteY146" fmla="*/ 1214491 h 6250127"/>
                <a:gd name="connsiteX147" fmla="*/ 4212973 w 5535001"/>
                <a:gd name="connsiteY147" fmla="*/ 1173062 h 6250127"/>
                <a:gd name="connsiteX148" fmla="*/ 4157995 w 5535001"/>
                <a:gd name="connsiteY148" fmla="*/ 1134545 h 6250127"/>
                <a:gd name="connsiteX149" fmla="*/ 3697126 w 5535001"/>
                <a:gd name="connsiteY149" fmla="*/ 881044 h 6250127"/>
                <a:gd name="connsiteX150" fmla="*/ 3637670 w 5535001"/>
                <a:gd name="connsiteY150" fmla="*/ 856747 h 6250127"/>
                <a:gd name="connsiteX151" fmla="*/ 3608222 w 5535001"/>
                <a:gd name="connsiteY151" fmla="*/ 844318 h 6250127"/>
                <a:gd name="connsiteX152" fmla="*/ 3578214 w 5535001"/>
                <a:gd name="connsiteY152" fmla="*/ 833457 h 6250127"/>
                <a:gd name="connsiteX153" fmla="*/ 3518309 w 5535001"/>
                <a:gd name="connsiteY153" fmla="*/ 812294 h 6250127"/>
                <a:gd name="connsiteX154" fmla="*/ 3503417 w 5535001"/>
                <a:gd name="connsiteY154" fmla="*/ 806920 h 6250127"/>
                <a:gd name="connsiteX155" fmla="*/ 3489533 w 5535001"/>
                <a:gd name="connsiteY155" fmla="*/ 799642 h 6250127"/>
                <a:gd name="connsiteX156" fmla="*/ 3460869 w 5535001"/>
                <a:gd name="connsiteY156" fmla="*/ 787101 h 6250127"/>
                <a:gd name="connsiteX157" fmla="*/ 3402980 w 5535001"/>
                <a:gd name="connsiteY157" fmla="*/ 763475 h 6250127"/>
                <a:gd name="connsiteX158" fmla="*/ 3374092 w 5535001"/>
                <a:gd name="connsiteY158" fmla="*/ 751606 h 6250127"/>
                <a:gd name="connsiteX159" fmla="*/ 3344980 w 5535001"/>
                <a:gd name="connsiteY159" fmla="*/ 740409 h 6250127"/>
                <a:gd name="connsiteX160" fmla="*/ 3226627 w 5535001"/>
                <a:gd name="connsiteY160" fmla="*/ 700772 h 6250127"/>
                <a:gd name="connsiteX161" fmla="*/ 2735750 w 5535001"/>
                <a:gd name="connsiteY161" fmla="*/ 614667 h 6250127"/>
                <a:gd name="connsiteX162" fmla="*/ 2673158 w 5535001"/>
                <a:gd name="connsiteY162" fmla="*/ 610412 h 6250127"/>
                <a:gd name="connsiteX163" fmla="*/ 2610119 w 5535001"/>
                <a:gd name="connsiteY163" fmla="*/ 609628 h 6250127"/>
                <a:gd name="connsiteX164" fmla="*/ 2547080 w 5535001"/>
                <a:gd name="connsiteY164" fmla="*/ 608620 h 6250127"/>
                <a:gd name="connsiteX165" fmla="*/ 2516400 w 5535001"/>
                <a:gd name="connsiteY165" fmla="*/ 608844 h 6250127"/>
                <a:gd name="connsiteX166" fmla="*/ 2486280 w 5535001"/>
                <a:gd name="connsiteY166" fmla="*/ 609740 h 6250127"/>
                <a:gd name="connsiteX167" fmla="*/ 2426376 w 5535001"/>
                <a:gd name="connsiteY167" fmla="*/ 613099 h 6250127"/>
                <a:gd name="connsiteX168" fmla="*/ 2366920 w 5535001"/>
                <a:gd name="connsiteY168" fmla="*/ 618474 h 6250127"/>
                <a:gd name="connsiteX169" fmla="*/ 2337248 w 5535001"/>
                <a:gd name="connsiteY169" fmla="*/ 621497 h 6250127"/>
                <a:gd name="connsiteX170" fmla="*/ 2307800 w 5535001"/>
                <a:gd name="connsiteY170" fmla="*/ 625528 h 6250127"/>
                <a:gd name="connsiteX171" fmla="*/ 2278351 w 5535001"/>
                <a:gd name="connsiteY171" fmla="*/ 629559 h 6250127"/>
                <a:gd name="connsiteX172" fmla="*/ 2249127 w 5535001"/>
                <a:gd name="connsiteY172" fmla="*/ 634710 h 6250127"/>
                <a:gd name="connsiteX173" fmla="*/ 1796096 w 5535001"/>
                <a:gd name="connsiteY173" fmla="*/ 781726 h 6250127"/>
                <a:gd name="connsiteX174" fmla="*/ 1370833 w 5535001"/>
                <a:gd name="connsiteY174" fmla="*/ 1048663 h 6250127"/>
                <a:gd name="connsiteX175" fmla="*/ 959790 w 5535001"/>
                <a:gd name="connsiteY175" fmla="*/ 1390844 h 6250127"/>
                <a:gd name="connsiteX176" fmla="*/ 749062 w 5535001"/>
                <a:gd name="connsiteY176" fmla="*/ 1577611 h 6250127"/>
                <a:gd name="connsiteX177" fmla="*/ 524786 w 5535001"/>
                <a:gd name="connsiteY177" fmla="*/ 1763145 h 6250127"/>
                <a:gd name="connsiteX178" fmla="*/ 84071 w 5535001"/>
                <a:gd name="connsiteY178" fmla="*/ 2098496 h 6250127"/>
                <a:gd name="connsiteX179" fmla="*/ 0 w 5535001"/>
                <a:gd name="connsiteY179" fmla="*/ 2168094 h 6250127"/>
                <a:gd name="connsiteX180" fmla="*/ 0 w 5535001"/>
                <a:gd name="connsiteY180" fmla="*/ 1576676 h 6250127"/>
                <a:gd name="connsiteX181" fmla="*/ 174655 w 5535001"/>
                <a:gd name="connsiteY181" fmla="*/ 1387597 h 6250127"/>
                <a:gd name="connsiteX182" fmla="*/ 363661 w 5535001"/>
                <a:gd name="connsiteY182" fmla="*/ 1188626 h 6250127"/>
                <a:gd name="connsiteX183" fmla="*/ 458052 w 5535001"/>
                <a:gd name="connsiteY183" fmla="*/ 1086397 h 6250127"/>
                <a:gd name="connsiteX184" fmla="*/ 557257 w 5535001"/>
                <a:gd name="connsiteY184" fmla="*/ 981593 h 6250127"/>
                <a:gd name="connsiteX185" fmla="*/ 994165 w 5535001"/>
                <a:gd name="connsiteY185" fmla="*/ 578389 h 6250127"/>
                <a:gd name="connsiteX186" fmla="*/ 1520873 w 5535001"/>
                <a:gd name="connsiteY186" fmla="*/ 237215 h 6250127"/>
                <a:gd name="connsiteX187" fmla="*/ 2141748 w 5535001"/>
                <a:gd name="connsiteY187" fmla="*/ 31190 h 6250127"/>
                <a:gd name="connsiteX188" fmla="*/ 2182505 w 5535001"/>
                <a:gd name="connsiteY188" fmla="*/ 24360 h 6250127"/>
                <a:gd name="connsiteX189" fmla="*/ 2223374 w 5535001"/>
                <a:gd name="connsiteY189" fmla="*/ 18873 h 6250127"/>
                <a:gd name="connsiteX190" fmla="*/ 2264355 w 5535001"/>
                <a:gd name="connsiteY190" fmla="*/ 13611 h 6250127"/>
                <a:gd name="connsiteX191" fmla="*/ 2305336 w 5535001"/>
                <a:gd name="connsiteY191" fmla="*/ 9580 h 6250127"/>
                <a:gd name="connsiteX192" fmla="*/ 2387410 w 5535001"/>
                <a:gd name="connsiteY192" fmla="*/ 3645 h 6250127"/>
                <a:gd name="connsiteX193" fmla="*/ 2469373 w 5535001"/>
                <a:gd name="connsiteY193" fmla="*/ 622 h 625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535001" h="6250127">
                  <a:moveTo>
                    <a:pt x="2510242" y="174"/>
                  </a:moveTo>
                  <a:cubicBezTo>
                    <a:pt x="2523902" y="-50"/>
                    <a:pt x="2537562" y="-162"/>
                    <a:pt x="2550551" y="510"/>
                  </a:cubicBezTo>
                  <a:lnTo>
                    <a:pt x="2629490" y="3757"/>
                  </a:lnTo>
                  <a:lnTo>
                    <a:pt x="2708317" y="7229"/>
                  </a:lnTo>
                  <a:cubicBezTo>
                    <a:pt x="2734630" y="8572"/>
                    <a:pt x="2760943" y="12155"/>
                    <a:pt x="2787256" y="14619"/>
                  </a:cubicBezTo>
                  <a:cubicBezTo>
                    <a:pt x="2997536" y="34885"/>
                    <a:pt x="3207144" y="77994"/>
                    <a:pt x="3408467" y="145064"/>
                  </a:cubicBezTo>
                  <a:lnTo>
                    <a:pt x="3557723" y="199593"/>
                  </a:lnTo>
                  <a:cubicBezTo>
                    <a:pt x="3570264" y="203848"/>
                    <a:pt x="3582245" y="209447"/>
                    <a:pt x="3594337" y="214597"/>
                  </a:cubicBezTo>
                  <a:lnTo>
                    <a:pt x="3630616" y="230385"/>
                  </a:lnTo>
                  <a:lnTo>
                    <a:pt x="3703172" y="262073"/>
                  </a:lnTo>
                  <a:cubicBezTo>
                    <a:pt x="3715265" y="267335"/>
                    <a:pt x="3727358" y="272598"/>
                    <a:pt x="3739003" y="278756"/>
                  </a:cubicBezTo>
                  <a:cubicBezTo>
                    <a:pt x="3744937" y="281667"/>
                    <a:pt x="3750984" y="284131"/>
                    <a:pt x="3756806" y="287266"/>
                  </a:cubicBezTo>
                  <a:cubicBezTo>
                    <a:pt x="3762517" y="290513"/>
                    <a:pt x="3768115" y="294208"/>
                    <a:pt x="3773714" y="297567"/>
                  </a:cubicBezTo>
                  <a:lnTo>
                    <a:pt x="3840784" y="339332"/>
                  </a:lnTo>
                  <a:cubicBezTo>
                    <a:pt x="3851869" y="346386"/>
                    <a:pt x="3863290" y="352881"/>
                    <a:pt x="3873927" y="360495"/>
                  </a:cubicBezTo>
                  <a:lnTo>
                    <a:pt x="3906062" y="383001"/>
                  </a:lnTo>
                  <a:lnTo>
                    <a:pt x="3969662" y="428572"/>
                  </a:lnTo>
                  <a:cubicBezTo>
                    <a:pt x="4137281" y="552188"/>
                    <a:pt x="4285417" y="693270"/>
                    <a:pt x="4423029" y="837600"/>
                  </a:cubicBezTo>
                  <a:cubicBezTo>
                    <a:pt x="4440160" y="855739"/>
                    <a:pt x="4457404" y="873766"/>
                    <a:pt x="4474647" y="891569"/>
                  </a:cubicBezTo>
                  <a:lnTo>
                    <a:pt x="4524250" y="946883"/>
                  </a:lnTo>
                  <a:lnTo>
                    <a:pt x="4573965" y="1001748"/>
                  </a:lnTo>
                  <a:cubicBezTo>
                    <a:pt x="4590760" y="1019887"/>
                    <a:pt x="4605988" y="1039146"/>
                    <a:pt x="4622224" y="1057509"/>
                  </a:cubicBezTo>
                  <a:cubicBezTo>
                    <a:pt x="4653911" y="1094907"/>
                    <a:pt x="4686831" y="1131409"/>
                    <a:pt x="4717510" y="1169143"/>
                  </a:cubicBezTo>
                  <a:cubicBezTo>
                    <a:pt x="4733186" y="1187730"/>
                    <a:pt x="4748862" y="1206430"/>
                    <a:pt x="4764986" y="1224681"/>
                  </a:cubicBezTo>
                  <a:cubicBezTo>
                    <a:pt x="4780886" y="1243044"/>
                    <a:pt x="4797233" y="1261071"/>
                    <a:pt x="4813021" y="1279994"/>
                  </a:cubicBezTo>
                  <a:cubicBezTo>
                    <a:pt x="4877292" y="1354230"/>
                    <a:pt x="4941339" y="1428914"/>
                    <a:pt x="5001915" y="1506846"/>
                  </a:cubicBezTo>
                  <a:cubicBezTo>
                    <a:pt x="5062603" y="1584665"/>
                    <a:pt x="5118252" y="1666739"/>
                    <a:pt x="5170542" y="1751165"/>
                  </a:cubicBezTo>
                  <a:cubicBezTo>
                    <a:pt x="5274898" y="1920240"/>
                    <a:pt x="5363579" y="2101295"/>
                    <a:pt x="5428969" y="2293660"/>
                  </a:cubicBezTo>
                  <a:cubicBezTo>
                    <a:pt x="5494136" y="2485801"/>
                    <a:pt x="5533102" y="2690819"/>
                    <a:pt x="5534893" y="2899307"/>
                  </a:cubicBezTo>
                  <a:cubicBezTo>
                    <a:pt x="5536124" y="3003439"/>
                    <a:pt x="5526831" y="3108132"/>
                    <a:pt x="5508804" y="3211144"/>
                  </a:cubicBezTo>
                  <a:cubicBezTo>
                    <a:pt x="5490441" y="3314157"/>
                    <a:pt x="5462336" y="3415490"/>
                    <a:pt x="5426282" y="3513352"/>
                  </a:cubicBezTo>
                  <a:cubicBezTo>
                    <a:pt x="5363355" y="3684890"/>
                    <a:pt x="5302219" y="3856428"/>
                    <a:pt x="5248250" y="4030542"/>
                  </a:cubicBezTo>
                  <a:lnTo>
                    <a:pt x="5208612" y="4161771"/>
                  </a:lnTo>
                  <a:lnTo>
                    <a:pt x="5170318" y="4294680"/>
                  </a:lnTo>
                  <a:lnTo>
                    <a:pt x="5132248" y="4430164"/>
                  </a:lnTo>
                  <a:lnTo>
                    <a:pt x="5112765" y="4498914"/>
                  </a:lnTo>
                  <a:lnTo>
                    <a:pt x="5091715" y="4569119"/>
                  </a:lnTo>
                  <a:cubicBezTo>
                    <a:pt x="5085221" y="4592297"/>
                    <a:pt x="5076823" y="4616482"/>
                    <a:pt x="5068985" y="4640220"/>
                  </a:cubicBezTo>
                  <a:cubicBezTo>
                    <a:pt x="5060699" y="4664182"/>
                    <a:pt x="5053981" y="4687807"/>
                    <a:pt x="5043904" y="4712105"/>
                  </a:cubicBezTo>
                  <a:lnTo>
                    <a:pt x="5015799" y="4784438"/>
                  </a:lnTo>
                  <a:cubicBezTo>
                    <a:pt x="5005274" y="4808511"/>
                    <a:pt x="4993965" y="4832473"/>
                    <a:pt x="4982880" y="4856435"/>
                  </a:cubicBezTo>
                  <a:cubicBezTo>
                    <a:pt x="4936524" y="4951273"/>
                    <a:pt x="4881099" y="5044096"/>
                    <a:pt x="4817276" y="5125275"/>
                  </a:cubicBezTo>
                  <a:cubicBezTo>
                    <a:pt x="4755244" y="5208805"/>
                    <a:pt x="4686943" y="5282817"/>
                    <a:pt x="4618753" y="5355374"/>
                  </a:cubicBezTo>
                  <a:cubicBezTo>
                    <a:pt x="4602069" y="5374073"/>
                    <a:pt x="4584154" y="5391092"/>
                    <a:pt x="4566575" y="5408560"/>
                  </a:cubicBezTo>
                  <a:lnTo>
                    <a:pt x="4513837" y="5461186"/>
                  </a:lnTo>
                  <a:cubicBezTo>
                    <a:pt x="4496593" y="5479101"/>
                    <a:pt x="4477894" y="5495560"/>
                    <a:pt x="4459531" y="5512580"/>
                  </a:cubicBezTo>
                  <a:lnTo>
                    <a:pt x="4404554" y="5563526"/>
                  </a:lnTo>
                  <a:cubicBezTo>
                    <a:pt x="4386527" y="5580770"/>
                    <a:pt x="4366932" y="5596670"/>
                    <a:pt x="4348009" y="5613017"/>
                  </a:cubicBezTo>
                  <a:lnTo>
                    <a:pt x="4290568" y="5661948"/>
                  </a:lnTo>
                  <a:lnTo>
                    <a:pt x="4276124" y="5674153"/>
                  </a:lnTo>
                  <a:lnTo>
                    <a:pt x="4261120" y="5685798"/>
                  </a:lnTo>
                  <a:lnTo>
                    <a:pt x="4231112" y="5708976"/>
                  </a:lnTo>
                  <a:lnTo>
                    <a:pt x="4170984" y="5755443"/>
                  </a:lnTo>
                  <a:cubicBezTo>
                    <a:pt x="4130227" y="5785563"/>
                    <a:pt x="4087790" y="5813892"/>
                    <a:pt x="4046025" y="5843228"/>
                  </a:cubicBezTo>
                  <a:cubicBezTo>
                    <a:pt x="4002917" y="5870437"/>
                    <a:pt x="3959248" y="5897309"/>
                    <a:pt x="3915356" y="5923735"/>
                  </a:cubicBezTo>
                  <a:cubicBezTo>
                    <a:pt x="3737659" y="6026299"/>
                    <a:pt x="3544847" y="6106022"/>
                    <a:pt x="3346323" y="6158872"/>
                  </a:cubicBezTo>
                  <a:cubicBezTo>
                    <a:pt x="3147800" y="6211946"/>
                    <a:pt x="2944462" y="6239714"/>
                    <a:pt x="2743476" y="6247328"/>
                  </a:cubicBezTo>
                  <a:lnTo>
                    <a:pt x="2668120" y="6249344"/>
                  </a:lnTo>
                  <a:lnTo>
                    <a:pt x="2630498" y="6250127"/>
                  </a:lnTo>
                  <a:lnTo>
                    <a:pt x="2592988" y="6249568"/>
                  </a:lnTo>
                  <a:lnTo>
                    <a:pt x="2518080" y="6247777"/>
                  </a:lnTo>
                  <a:cubicBezTo>
                    <a:pt x="2493110" y="6247105"/>
                    <a:pt x="2468365" y="6246881"/>
                    <a:pt x="2442948" y="6244529"/>
                  </a:cubicBezTo>
                  <a:cubicBezTo>
                    <a:pt x="2392337" y="6240722"/>
                    <a:pt x="2341950" y="6237699"/>
                    <a:pt x="2291676" y="6232213"/>
                  </a:cubicBezTo>
                  <a:lnTo>
                    <a:pt x="2141412" y="6212394"/>
                  </a:lnTo>
                  <a:lnTo>
                    <a:pt x="1992715" y="6184961"/>
                  </a:lnTo>
                  <a:cubicBezTo>
                    <a:pt x="1943561" y="6173988"/>
                    <a:pt x="1894630" y="6162231"/>
                    <a:pt x="1845811" y="6151034"/>
                  </a:cubicBezTo>
                  <a:cubicBezTo>
                    <a:pt x="1797215" y="6138829"/>
                    <a:pt x="1749180" y="6123938"/>
                    <a:pt x="1701033" y="6110724"/>
                  </a:cubicBezTo>
                  <a:cubicBezTo>
                    <a:pt x="1676847" y="6104566"/>
                    <a:pt x="1653334" y="6095833"/>
                    <a:pt x="1629484" y="6088219"/>
                  </a:cubicBezTo>
                  <a:lnTo>
                    <a:pt x="1558383" y="6064929"/>
                  </a:lnTo>
                  <a:cubicBezTo>
                    <a:pt x="1369713" y="6000210"/>
                    <a:pt x="1186978" y="5921271"/>
                    <a:pt x="1011968" y="5828896"/>
                  </a:cubicBezTo>
                  <a:cubicBezTo>
                    <a:pt x="837071" y="5736408"/>
                    <a:pt x="668556" y="5631940"/>
                    <a:pt x="511237" y="5512356"/>
                  </a:cubicBezTo>
                  <a:cubicBezTo>
                    <a:pt x="471152" y="5483468"/>
                    <a:pt x="433642" y="5451220"/>
                    <a:pt x="395572" y="5419757"/>
                  </a:cubicBezTo>
                  <a:cubicBezTo>
                    <a:pt x="356831" y="5388965"/>
                    <a:pt x="321112" y="5354926"/>
                    <a:pt x="284722" y="5321559"/>
                  </a:cubicBezTo>
                  <a:lnTo>
                    <a:pt x="257513" y="5296477"/>
                  </a:lnTo>
                  <a:lnTo>
                    <a:pt x="243853" y="5283937"/>
                  </a:lnTo>
                  <a:lnTo>
                    <a:pt x="230752" y="5270836"/>
                  </a:lnTo>
                  <a:lnTo>
                    <a:pt x="178574" y="5218322"/>
                  </a:lnTo>
                  <a:cubicBezTo>
                    <a:pt x="161331" y="5200631"/>
                    <a:pt x="143191" y="5183948"/>
                    <a:pt x="126508" y="5165584"/>
                  </a:cubicBezTo>
                  <a:lnTo>
                    <a:pt x="76345" y="5111167"/>
                  </a:lnTo>
                  <a:cubicBezTo>
                    <a:pt x="59774" y="5092916"/>
                    <a:pt x="42530" y="5075112"/>
                    <a:pt x="26407" y="5056413"/>
                  </a:cubicBezTo>
                  <a:lnTo>
                    <a:pt x="0" y="5024776"/>
                  </a:lnTo>
                  <a:lnTo>
                    <a:pt x="0" y="4492798"/>
                  </a:lnTo>
                  <a:lnTo>
                    <a:pt x="28534" y="4537879"/>
                  </a:lnTo>
                  <a:cubicBezTo>
                    <a:pt x="41299" y="4556130"/>
                    <a:pt x="54175" y="4574382"/>
                    <a:pt x="66604" y="4592745"/>
                  </a:cubicBezTo>
                  <a:lnTo>
                    <a:pt x="104114" y="4647834"/>
                  </a:lnTo>
                  <a:lnTo>
                    <a:pt x="143751" y="4701580"/>
                  </a:lnTo>
                  <a:cubicBezTo>
                    <a:pt x="156964" y="4719495"/>
                    <a:pt x="169728" y="4737746"/>
                    <a:pt x="182717" y="4755773"/>
                  </a:cubicBezTo>
                  <a:lnTo>
                    <a:pt x="223810" y="4808399"/>
                  </a:lnTo>
                  <a:lnTo>
                    <a:pt x="264679" y="4861249"/>
                  </a:lnTo>
                  <a:cubicBezTo>
                    <a:pt x="278563" y="4878717"/>
                    <a:pt x="293455" y="4895288"/>
                    <a:pt x="307788" y="4912420"/>
                  </a:cubicBezTo>
                  <a:lnTo>
                    <a:pt x="351232" y="4963254"/>
                  </a:lnTo>
                  <a:cubicBezTo>
                    <a:pt x="365788" y="4980162"/>
                    <a:pt x="381688" y="4995837"/>
                    <a:pt x="397028" y="5012185"/>
                  </a:cubicBezTo>
                  <a:lnTo>
                    <a:pt x="443496" y="5060444"/>
                  </a:lnTo>
                  <a:lnTo>
                    <a:pt x="455140" y="5072537"/>
                  </a:lnTo>
                  <a:lnTo>
                    <a:pt x="467345" y="5083958"/>
                  </a:lnTo>
                  <a:lnTo>
                    <a:pt x="491755" y="5106912"/>
                  </a:lnTo>
                  <a:lnTo>
                    <a:pt x="540686" y="5152819"/>
                  </a:lnTo>
                  <a:lnTo>
                    <a:pt x="552890" y="5164353"/>
                  </a:lnTo>
                  <a:lnTo>
                    <a:pt x="565655" y="5175214"/>
                  </a:lnTo>
                  <a:lnTo>
                    <a:pt x="591072" y="5197048"/>
                  </a:lnTo>
                  <a:cubicBezTo>
                    <a:pt x="624999" y="5226160"/>
                    <a:pt x="658366" y="5256056"/>
                    <a:pt x="694197" y="5283041"/>
                  </a:cubicBezTo>
                  <a:cubicBezTo>
                    <a:pt x="834272" y="5394675"/>
                    <a:pt x="985207" y="5493881"/>
                    <a:pt x="1146221" y="5573716"/>
                  </a:cubicBezTo>
                  <a:cubicBezTo>
                    <a:pt x="1307122" y="5653774"/>
                    <a:pt x="1476869" y="5715918"/>
                    <a:pt x="1650982" y="5758130"/>
                  </a:cubicBezTo>
                  <a:lnTo>
                    <a:pt x="1716485" y="5772798"/>
                  </a:lnTo>
                  <a:cubicBezTo>
                    <a:pt x="1738431" y="5777390"/>
                    <a:pt x="1759929" y="5783100"/>
                    <a:pt x="1782211" y="5786235"/>
                  </a:cubicBezTo>
                  <a:lnTo>
                    <a:pt x="1848386" y="5796984"/>
                  </a:lnTo>
                  <a:lnTo>
                    <a:pt x="1881417" y="5802359"/>
                  </a:lnTo>
                  <a:cubicBezTo>
                    <a:pt x="1892390" y="5804151"/>
                    <a:pt x="1903363" y="5806054"/>
                    <a:pt x="1914560" y="5807061"/>
                  </a:cubicBezTo>
                  <a:cubicBezTo>
                    <a:pt x="1959012" y="5811765"/>
                    <a:pt x="2003241" y="5817251"/>
                    <a:pt x="2047469" y="5821282"/>
                  </a:cubicBezTo>
                  <a:lnTo>
                    <a:pt x="2180601" y="5828896"/>
                  </a:lnTo>
                  <a:lnTo>
                    <a:pt x="2313622" y="5830463"/>
                  </a:lnTo>
                  <a:cubicBezTo>
                    <a:pt x="2335680" y="5830799"/>
                    <a:pt x="2357962" y="5829008"/>
                    <a:pt x="2380021" y="5828448"/>
                  </a:cubicBezTo>
                  <a:lnTo>
                    <a:pt x="2446195" y="5826433"/>
                  </a:lnTo>
                  <a:cubicBezTo>
                    <a:pt x="2468029" y="5826208"/>
                    <a:pt x="2490647" y="5824193"/>
                    <a:pt x="2513041" y="5822737"/>
                  </a:cubicBezTo>
                  <a:lnTo>
                    <a:pt x="2580111" y="5818258"/>
                  </a:lnTo>
                  <a:lnTo>
                    <a:pt x="2613590" y="5816355"/>
                  </a:lnTo>
                  <a:lnTo>
                    <a:pt x="2646845" y="5813108"/>
                  </a:lnTo>
                  <a:cubicBezTo>
                    <a:pt x="2669016" y="5810869"/>
                    <a:pt x="2691074" y="5808741"/>
                    <a:pt x="2713244" y="5806838"/>
                  </a:cubicBezTo>
                  <a:cubicBezTo>
                    <a:pt x="2889933" y="5789371"/>
                    <a:pt x="3062815" y="5762050"/>
                    <a:pt x="3230882" y="5721292"/>
                  </a:cubicBezTo>
                  <a:cubicBezTo>
                    <a:pt x="3398837" y="5680423"/>
                    <a:pt x="3562426" y="5626902"/>
                    <a:pt x="3720416" y="5556472"/>
                  </a:cubicBezTo>
                  <a:cubicBezTo>
                    <a:pt x="3759381" y="5537997"/>
                    <a:pt x="3798347" y="5518962"/>
                    <a:pt x="3837425" y="5499927"/>
                  </a:cubicBezTo>
                  <a:cubicBezTo>
                    <a:pt x="3875271" y="5478765"/>
                    <a:pt x="3913900" y="5458610"/>
                    <a:pt x="3951634" y="5436552"/>
                  </a:cubicBezTo>
                  <a:lnTo>
                    <a:pt x="4007284" y="5401841"/>
                  </a:lnTo>
                  <a:lnTo>
                    <a:pt x="4035164" y="5384374"/>
                  </a:lnTo>
                  <a:lnTo>
                    <a:pt x="4049049" y="5375640"/>
                  </a:lnTo>
                  <a:lnTo>
                    <a:pt x="4062485" y="5366123"/>
                  </a:lnTo>
                  <a:lnTo>
                    <a:pt x="4116567" y="5328277"/>
                  </a:lnTo>
                  <a:cubicBezTo>
                    <a:pt x="4134594" y="5315624"/>
                    <a:pt x="4152957" y="5303420"/>
                    <a:pt x="4169976" y="5289199"/>
                  </a:cubicBezTo>
                  <a:lnTo>
                    <a:pt x="4222042" y="5247994"/>
                  </a:lnTo>
                  <a:cubicBezTo>
                    <a:pt x="4239398" y="5234222"/>
                    <a:pt x="4256865" y="5220562"/>
                    <a:pt x="4273213" y="5205558"/>
                  </a:cubicBezTo>
                  <a:lnTo>
                    <a:pt x="4323151" y="5161329"/>
                  </a:lnTo>
                  <a:cubicBezTo>
                    <a:pt x="4339611" y="5146437"/>
                    <a:pt x="4356631" y="5131881"/>
                    <a:pt x="4371971" y="5116093"/>
                  </a:cubicBezTo>
                  <a:cubicBezTo>
                    <a:pt x="4435457" y="5054398"/>
                    <a:pt x="4496258" y="4991135"/>
                    <a:pt x="4546868" y="4924400"/>
                  </a:cubicBezTo>
                  <a:cubicBezTo>
                    <a:pt x="4600054" y="4858450"/>
                    <a:pt x="4640699" y="4788916"/>
                    <a:pt x="4675634" y="4715352"/>
                  </a:cubicBezTo>
                  <a:lnTo>
                    <a:pt x="4700155" y="4659255"/>
                  </a:lnTo>
                  <a:lnTo>
                    <a:pt x="4721206" y="4600135"/>
                  </a:lnTo>
                  <a:cubicBezTo>
                    <a:pt x="4728707" y="4580988"/>
                    <a:pt x="4733970" y="4559266"/>
                    <a:pt x="4740465" y="4538887"/>
                  </a:cubicBezTo>
                  <a:cubicBezTo>
                    <a:pt x="4746623" y="4518061"/>
                    <a:pt x="4753005" y="4497906"/>
                    <a:pt x="4758492" y="4475848"/>
                  </a:cubicBezTo>
                  <a:cubicBezTo>
                    <a:pt x="4803168" y="4303637"/>
                    <a:pt x="4840902" y="4115080"/>
                    <a:pt x="4891288" y="3930329"/>
                  </a:cubicBezTo>
                  <a:cubicBezTo>
                    <a:pt x="4940891" y="3744906"/>
                    <a:pt x="5000235" y="3562059"/>
                    <a:pt x="5066298" y="3382235"/>
                  </a:cubicBezTo>
                  <a:cubicBezTo>
                    <a:pt x="5124186" y="3226932"/>
                    <a:pt x="5154530" y="3064015"/>
                    <a:pt x="5156994" y="2898635"/>
                  </a:cubicBezTo>
                  <a:cubicBezTo>
                    <a:pt x="5159681" y="2733255"/>
                    <a:pt x="5132920" y="2565636"/>
                    <a:pt x="5083317" y="2402047"/>
                  </a:cubicBezTo>
                  <a:cubicBezTo>
                    <a:pt x="5033938" y="2238123"/>
                    <a:pt x="4960150" y="2079013"/>
                    <a:pt x="4871022" y="1926958"/>
                  </a:cubicBezTo>
                  <a:cubicBezTo>
                    <a:pt x="4826570" y="1850818"/>
                    <a:pt x="4777415" y="1776918"/>
                    <a:pt x="4727028" y="1703577"/>
                  </a:cubicBezTo>
                  <a:cubicBezTo>
                    <a:pt x="4676418" y="1630349"/>
                    <a:pt x="4622784" y="1558464"/>
                    <a:pt x="4563776" y="1490834"/>
                  </a:cubicBezTo>
                  <a:cubicBezTo>
                    <a:pt x="4503647" y="1423764"/>
                    <a:pt x="4439041" y="1359157"/>
                    <a:pt x="4370291" y="1300596"/>
                  </a:cubicBezTo>
                  <a:cubicBezTo>
                    <a:pt x="4336812" y="1270141"/>
                    <a:pt x="4301541" y="1242148"/>
                    <a:pt x="4266046" y="1214491"/>
                  </a:cubicBezTo>
                  <a:cubicBezTo>
                    <a:pt x="4248355" y="1200607"/>
                    <a:pt x="4230776" y="1186611"/>
                    <a:pt x="4212973" y="1173062"/>
                  </a:cubicBezTo>
                  <a:cubicBezTo>
                    <a:pt x="4194722" y="1160074"/>
                    <a:pt x="4176359" y="1147197"/>
                    <a:pt x="4157995" y="1134545"/>
                  </a:cubicBezTo>
                  <a:cubicBezTo>
                    <a:pt x="4011426" y="1031980"/>
                    <a:pt x="3855004" y="948562"/>
                    <a:pt x="3697126" y="881044"/>
                  </a:cubicBezTo>
                  <a:lnTo>
                    <a:pt x="3637670" y="856747"/>
                  </a:lnTo>
                  <a:lnTo>
                    <a:pt x="3608222" y="844318"/>
                  </a:lnTo>
                  <a:cubicBezTo>
                    <a:pt x="3598480" y="840063"/>
                    <a:pt x="3588179" y="837040"/>
                    <a:pt x="3578214" y="833457"/>
                  </a:cubicBezTo>
                  <a:lnTo>
                    <a:pt x="3518309" y="812294"/>
                  </a:lnTo>
                  <a:cubicBezTo>
                    <a:pt x="3513383" y="810503"/>
                    <a:pt x="3508344" y="808823"/>
                    <a:pt x="3503417" y="806920"/>
                  </a:cubicBezTo>
                  <a:cubicBezTo>
                    <a:pt x="3498603" y="804792"/>
                    <a:pt x="3494236" y="801993"/>
                    <a:pt x="3489533" y="799642"/>
                  </a:cubicBezTo>
                  <a:cubicBezTo>
                    <a:pt x="3480240" y="794827"/>
                    <a:pt x="3470498" y="791020"/>
                    <a:pt x="3460869" y="787101"/>
                  </a:cubicBezTo>
                  <a:lnTo>
                    <a:pt x="3402980" y="763475"/>
                  </a:lnTo>
                  <a:lnTo>
                    <a:pt x="3374092" y="751606"/>
                  </a:lnTo>
                  <a:cubicBezTo>
                    <a:pt x="3364462" y="747688"/>
                    <a:pt x="3354945" y="743433"/>
                    <a:pt x="3344980" y="740409"/>
                  </a:cubicBezTo>
                  <a:lnTo>
                    <a:pt x="3226627" y="700772"/>
                  </a:lnTo>
                  <a:cubicBezTo>
                    <a:pt x="3067405" y="652849"/>
                    <a:pt x="2902697" y="625192"/>
                    <a:pt x="2735750" y="614667"/>
                  </a:cubicBezTo>
                  <a:cubicBezTo>
                    <a:pt x="2714811" y="613435"/>
                    <a:pt x="2694209" y="610860"/>
                    <a:pt x="2673158" y="610412"/>
                  </a:cubicBezTo>
                  <a:lnTo>
                    <a:pt x="2610119" y="609628"/>
                  </a:lnTo>
                  <a:lnTo>
                    <a:pt x="2547080" y="608620"/>
                  </a:lnTo>
                  <a:cubicBezTo>
                    <a:pt x="2536443" y="608173"/>
                    <a:pt x="2526365" y="608397"/>
                    <a:pt x="2516400" y="608844"/>
                  </a:cubicBezTo>
                  <a:lnTo>
                    <a:pt x="2486280" y="609740"/>
                  </a:lnTo>
                  <a:cubicBezTo>
                    <a:pt x="2466125" y="609852"/>
                    <a:pt x="2446307" y="611868"/>
                    <a:pt x="2426376" y="613099"/>
                  </a:cubicBezTo>
                  <a:cubicBezTo>
                    <a:pt x="2406333" y="613995"/>
                    <a:pt x="2386627" y="616458"/>
                    <a:pt x="2366920" y="618474"/>
                  </a:cubicBezTo>
                  <a:cubicBezTo>
                    <a:pt x="2357066" y="619482"/>
                    <a:pt x="2347101" y="620153"/>
                    <a:pt x="2337248" y="621497"/>
                  </a:cubicBezTo>
                  <a:lnTo>
                    <a:pt x="2307800" y="625528"/>
                  </a:lnTo>
                  <a:lnTo>
                    <a:pt x="2278351" y="629559"/>
                  </a:lnTo>
                  <a:lnTo>
                    <a:pt x="2249127" y="634710"/>
                  </a:lnTo>
                  <a:cubicBezTo>
                    <a:pt x="2093377" y="661918"/>
                    <a:pt x="1942329" y="710849"/>
                    <a:pt x="1796096" y="781726"/>
                  </a:cubicBezTo>
                  <a:cubicBezTo>
                    <a:pt x="1649751" y="852268"/>
                    <a:pt x="1508892" y="944307"/>
                    <a:pt x="1370833" y="1048663"/>
                  </a:cubicBezTo>
                  <a:cubicBezTo>
                    <a:pt x="1232774" y="1153244"/>
                    <a:pt x="1097290" y="1269917"/>
                    <a:pt x="959790" y="1390844"/>
                  </a:cubicBezTo>
                  <a:lnTo>
                    <a:pt x="749062" y="1577611"/>
                  </a:lnTo>
                  <a:cubicBezTo>
                    <a:pt x="674602" y="1642329"/>
                    <a:pt x="599806" y="1704137"/>
                    <a:pt x="524786" y="1763145"/>
                  </a:cubicBezTo>
                  <a:cubicBezTo>
                    <a:pt x="374858" y="1881498"/>
                    <a:pt x="223810" y="1987422"/>
                    <a:pt x="84071" y="2098496"/>
                  </a:cubicBezTo>
                  <a:lnTo>
                    <a:pt x="0" y="2168094"/>
                  </a:lnTo>
                  <a:lnTo>
                    <a:pt x="0" y="1576676"/>
                  </a:lnTo>
                  <a:lnTo>
                    <a:pt x="174655" y="1387597"/>
                  </a:lnTo>
                  <a:cubicBezTo>
                    <a:pt x="238926" y="1320079"/>
                    <a:pt x="302749" y="1254577"/>
                    <a:pt x="363661" y="1188626"/>
                  </a:cubicBezTo>
                  <a:lnTo>
                    <a:pt x="458052" y="1086397"/>
                  </a:lnTo>
                  <a:cubicBezTo>
                    <a:pt x="490635" y="1051351"/>
                    <a:pt x="523666" y="1016416"/>
                    <a:pt x="557257" y="981593"/>
                  </a:cubicBezTo>
                  <a:cubicBezTo>
                    <a:pt x="691510" y="842414"/>
                    <a:pt x="835055" y="705699"/>
                    <a:pt x="994165" y="578389"/>
                  </a:cubicBezTo>
                  <a:cubicBezTo>
                    <a:pt x="1152939" y="451190"/>
                    <a:pt x="1328060" y="333398"/>
                    <a:pt x="1520873" y="237215"/>
                  </a:cubicBezTo>
                  <a:cubicBezTo>
                    <a:pt x="1713238" y="141033"/>
                    <a:pt x="1924302" y="68028"/>
                    <a:pt x="2141748" y="31190"/>
                  </a:cubicBezTo>
                  <a:lnTo>
                    <a:pt x="2182505" y="24360"/>
                  </a:lnTo>
                  <a:cubicBezTo>
                    <a:pt x="2196165" y="22344"/>
                    <a:pt x="2209826" y="20665"/>
                    <a:pt x="2223374" y="18873"/>
                  </a:cubicBezTo>
                  <a:lnTo>
                    <a:pt x="2264355" y="13611"/>
                  </a:lnTo>
                  <a:cubicBezTo>
                    <a:pt x="2278015" y="11931"/>
                    <a:pt x="2291676" y="10924"/>
                    <a:pt x="2305336" y="9580"/>
                  </a:cubicBezTo>
                  <a:cubicBezTo>
                    <a:pt x="2332657" y="7229"/>
                    <a:pt x="2360090" y="4653"/>
                    <a:pt x="2387410" y="3645"/>
                  </a:cubicBezTo>
                  <a:cubicBezTo>
                    <a:pt x="2414731" y="2414"/>
                    <a:pt x="2442164" y="510"/>
                    <a:pt x="2469373" y="622"/>
                  </a:cubicBezTo>
                  <a:close/>
                </a:path>
              </a:pathLst>
            </a:custGeom>
            <a:gradFill>
              <a:gsLst>
                <a:gs pos="37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67C4629D-4AB7-48D4-A61B-1AE1837A78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646908" cy="6130481"/>
            </a:xfrm>
            <a:custGeom>
              <a:avLst/>
              <a:gdLst>
                <a:gd name="connsiteX0" fmla="*/ 2616837 w 5646908"/>
                <a:gd name="connsiteY0" fmla="*/ 0 h 6130481"/>
                <a:gd name="connsiteX1" fmla="*/ 4918721 w 5646908"/>
                <a:gd name="connsiteY1" fmla="*/ 1134258 h 6130481"/>
                <a:gd name="connsiteX2" fmla="*/ 5539036 w 5646908"/>
                <a:gd name="connsiteY2" fmla="*/ 3362353 h 6130481"/>
                <a:gd name="connsiteX3" fmla="*/ 4712024 w 5646908"/>
                <a:gd name="connsiteY3" fmla="*/ 5293280 h 6130481"/>
                <a:gd name="connsiteX4" fmla="*/ 2547864 w 5646908"/>
                <a:gd name="connsiteY4" fmla="*/ 6130481 h 6130481"/>
                <a:gd name="connsiteX5" fmla="*/ 263223 w 5646908"/>
                <a:gd name="connsiteY5" fmla="*/ 5212325 h 6130481"/>
                <a:gd name="connsiteX6" fmla="*/ 49974 w 5646908"/>
                <a:gd name="connsiteY6" fmla="*/ 4985345 h 6130481"/>
                <a:gd name="connsiteX7" fmla="*/ 0 w 5646908"/>
                <a:gd name="connsiteY7" fmla="*/ 4920618 h 6130481"/>
                <a:gd name="connsiteX8" fmla="*/ 0 w 5646908"/>
                <a:gd name="connsiteY8" fmla="*/ 3760303 h 6130481"/>
                <a:gd name="connsiteX9" fmla="*/ 80488 w 5646908"/>
                <a:gd name="connsiteY9" fmla="*/ 3974159 h 6130481"/>
                <a:gd name="connsiteX10" fmla="*/ 664748 w 5646908"/>
                <a:gd name="connsiteY10" fmla="*/ 4813600 h 6130481"/>
                <a:gd name="connsiteX11" fmla="*/ 2548087 w 5646908"/>
                <a:gd name="connsiteY11" fmla="*/ 5570406 h 6130481"/>
                <a:gd name="connsiteX12" fmla="*/ 3536561 w 5646908"/>
                <a:gd name="connsiteY12" fmla="*/ 5407153 h 6130481"/>
                <a:gd name="connsiteX13" fmla="*/ 4308035 w 5646908"/>
                <a:gd name="connsiteY13" fmla="*/ 4897241 h 6130481"/>
                <a:gd name="connsiteX14" fmla="*/ 4569038 w 5646908"/>
                <a:gd name="connsiteY14" fmla="*/ 4564802 h 6130481"/>
                <a:gd name="connsiteX15" fmla="*/ 4699147 w 5646908"/>
                <a:gd name="connsiteY15" fmla="*/ 4149952 h 6130481"/>
                <a:gd name="connsiteX16" fmla="*/ 5003034 w 5646908"/>
                <a:gd name="connsiteY16" fmla="*/ 3168421 h 6130481"/>
                <a:gd name="connsiteX17" fmla="*/ 4994189 w 5646908"/>
                <a:gd name="connsiteY17" fmla="*/ 2321590 h 6130481"/>
                <a:gd name="connsiteX18" fmla="*/ 4487860 w 5646908"/>
                <a:gd name="connsiteY18" fmla="*/ 1501856 h 6130481"/>
                <a:gd name="connsiteX19" fmla="*/ 3640469 w 5646908"/>
                <a:gd name="connsiteY19" fmla="*/ 808425 h 6130481"/>
                <a:gd name="connsiteX20" fmla="*/ 2616837 w 5646908"/>
                <a:gd name="connsiteY20" fmla="*/ 559851 h 6130481"/>
                <a:gd name="connsiteX21" fmla="*/ 1762952 w 5646908"/>
                <a:gd name="connsiteY21" fmla="*/ 812008 h 6130481"/>
                <a:gd name="connsiteX22" fmla="*/ 939635 w 5646908"/>
                <a:gd name="connsiteY22" fmla="*/ 1502976 h 6130481"/>
                <a:gd name="connsiteX23" fmla="*/ 585250 w 5646908"/>
                <a:gd name="connsiteY23" fmla="*/ 1831049 h 6130481"/>
                <a:gd name="connsiteX24" fmla="*/ 40403 w 5646908"/>
                <a:gd name="connsiteY24" fmla="*/ 2389556 h 6130481"/>
                <a:gd name="connsiteX25" fmla="*/ 0 w 5646908"/>
                <a:gd name="connsiteY25" fmla="*/ 2456747 h 6130481"/>
                <a:gd name="connsiteX26" fmla="*/ 0 w 5646908"/>
                <a:gd name="connsiteY26" fmla="*/ 1601114 h 6130481"/>
                <a:gd name="connsiteX27" fmla="*/ 93200 w 5646908"/>
                <a:gd name="connsiteY27" fmla="*/ 1513741 h 6130481"/>
                <a:gd name="connsiteX28" fmla="*/ 535423 w 5646908"/>
                <a:gd name="connsiteY28" fmla="*/ 1107273 h 6130481"/>
                <a:gd name="connsiteX29" fmla="*/ 2616837 w 5646908"/>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6908" h="6130481">
                  <a:moveTo>
                    <a:pt x="2616837" y="0"/>
                  </a:moveTo>
                  <a:cubicBezTo>
                    <a:pt x="3596241" y="0"/>
                    <a:pt x="4322479" y="463445"/>
                    <a:pt x="4918721" y="1134258"/>
                  </a:cubicBezTo>
                  <a:cubicBezTo>
                    <a:pt x="5416317" y="1694109"/>
                    <a:pt x="5857703" y="2516643"/>
                    <a:pt x="5539036" y="3362353"/>
                  </a:cubicBezTo>
                  <a:cubicBezTo>
                    <a:pt x="5111758" y="4496612"/>
                    <a:pt x="5300763" y="4716633"/>
                    <a:pt x="4712024" y="5293280"/>
                  </a:cubicBezTo>
                  <a:cubicBezTo>
                    <a:pt x="4123284" y="5869926"/>
                    <a:pt x="3446201" y="6130481"/>
                    <a:pt x="2547864" y="6130481"/>
                  </a:cubicBezTo>
                  <a:cubicBezTo>
                    <a:pt x="1657476" y="6130481"/>
                    <a:pt x="850619" y="5780127"/>
                    <a:pt x="263223" y="5212325"/>
                  </a:cubicBezTo>
                  <a:cubicBezTo>
                    <a:pt x="188497" y="5140091"/>
                    <a:pt x="117321" y="5064339"/>
                    <a:pt x="49974" y="4985345"/>
                  </a:cubicBezTo>
                  <a:lnTo>
                    <a:pt x="0" y="4920618"/>
                  </a:lnTo>
                  <a:lnTo>
                    <a:pt x="0" y="3760303"/>
                  </a:lnTo>
                  <a:lnTo>
                    <a:pt x="80488" y="3974159"/>
                  </a:lnTo>
                  <a:cubicBezTo>
                    <a:pt x="217875" y="4289243"/>
                    <a:pt x="414383" y="4571632"/>
                    <a:pt x="664748" y="4813600"/>
                  </a:cubicBezTo>
                  <a:cubicBezTo>
                    <a:pt x="1169734" y="5301566"/>
                    <a:pt x="1838644" y="5570406"/>
                    <a:pt x="2548087" y="5570406"/>
                  </a:cubicBezTo>
                  <a:cubicBezTo>
                    <a:pt x="2928786" y="5570406"/>
                    <a:pt x="3252156" y="5516996"/>
                    <a:pt x="3536561" y="5407153"/>
                  </a:cubicBezTo>
                  <a:cubicBezTo>
                    <a:pt x="3815366" y="5299438"/>
                    <a:pt x="4067747" y="5132603"/>
                    <a:pt x="4308035" y="4897241"/>
                  </a:cubicBezTo>
                  <a:cubicBezTo>
                    <a:pt x="4475095" y="4733653"/>
                    <a:pt x="4533767" y="4637358"/>
                    <a:pt x="4569038" y="4564802"/>
                  </a:cubicBezTo>
                  <a:cubicBezTo>
                    <a:pt x="4619313" y="4461453"/>
                    <a:pt x="4652792" y="4330784"/>
                    <a:pt x="4699147" y="4149952"/>
                  </a:cubicBezTo>
                  <a:cubicBezTo>
                    <a:pt x="4758491" y="3918846"/>
                    <a:pt x="4839558" y="3602194"/>
                    <a:pt x="5003034" y="3168421"/>
                  </a:cubicBezTo>
                  <a:cubicBezTo>
                    <a:pt x="5103024" y="2902940"/>
                    <a:pt x="5100112" y="2626037"/>
                    <a:pt x="4994189" y="2321590"/>
                  </a:cubicBezTo>
                  <a:cubicBezTo>
                    <a:pt x="4900470" y="2052526"/>
                    <a:pt x="4725460" y="1769129"/>
                    <a:pt x="4487860" y="1501856"/>
                  </a:cubicBezTo>
                  <a:cubicBezTo>
                    <a:pt x="4210285" y="1189683"/>
                    <a:pt x="3933047" y="962832"/>
                    <a:pt x="3640469" y="808425"/>
                  </a:cubicBezTo>
                  <a:cubicBezTo>
                    <a:pt x="3323369" y="641141"/>
                    <a:pt x="2988578" y="559851"/>
                    <a:pt x="2616837" y="559851"/>
                  </a:cubicBezTo>
                  <a:cubicBezTo>
                    <a:pt x="2315413" y="559851"/>
                    <a:pt x="2044110" y="640134"/>
                    <a:pt x="1762952" y="812008"/>
                  </a:cubicBezTo>
                  <a:cubicBezTo>
                    <a:pt x="1472838" y="989593"/>
                    <a:pt x="1197167" y="1250707"/>
                    <a:pt x="939635" y="1502976"/>
                  </a:cubicBezTo>
                  <a:cubicBezTo>
                    <a:pt x="819379" y="1620769"/>
                    <a:pt x="700355" y="1727700"/>
                    <a:pt x="585250" y="1831049"/>
                  </a:cubicBezTo>
                  <a:cubicBezTo>
                    <a:pt x="362317" y="2031140"/>
                    <a:pt x="169840" y="2204022"/>
                    <a:pt x="40403" y="2389556"/>
                  </a:cubicBezTo>
                  <a:lnTo>
                    <a:pt x="0" y="2456747"/>
                  </a:lnTo>
                  <a:lnTo>
                    <a:pt x="0" y="1601114"/>
                  </a:lnTo>
                  <a:lnTo>
                    <a:pt x="93200" y="1513741"/>
                  </a:lnTo>
                  <a:cubicBezTo>
                    <a:pt x="237107" y="1383294"/>
                    <a:pt x="388238" y="1251435"/>
                    <a:pt x="535423" y="1107273"/>
                  </a:cubicBezTo>
                  <a:cubicBezTo>
                    <a:pt x="1124050" y="530627"/>
                    <a:pt x="1718500" y="0"/>
                    <a:pt x="2616837" y="0"/>
                  </a:cubicBezTo>
                  <a:close/>
                </a:path>
              </a:pathLst>
            </a:custGeom>
            <a:gradFill>
              <a:gsLst>
                <a:gs pos="2000">
                  <a:schemeClr val="bg1">
                    <a:alpha val="10000"/>
                  </a:schemeClr>
                </a:gs>
                <a:gs pos="54000">
                  <a:schemeClr val="accent6">
                    <a:alpha val="10000"/>
                  </a:schemeClr>
                </a:gs>
                <a:gs pos="100000">
                  <a:schemeClr val="bg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D1E30050-9FC4-4CC7-8C0B-BF5EFD1064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517522" cy="6130481"/>
            </a:xfrm>
            <a:custGeom>
              <a:avLst/>
              <a:gdLst>
                <a:gd name="connsiteX0" fmla="*/ 2549095 w 5517522"/>
                <a:gd name="connsiteY0" fmla="*/ 0 h 6130481"/>
                <a:gd name="connsiteX1" fmla="*/ 4804175 w 5517522"/>
                <a:gd name="connsiteY1" fmla="*/ 1134258 h 6130481"/>
                <a:gd name="connsiteX2" fmla="*/ 5411838 w 5517522"/>
                <a:gd name="connsiteY2" fmla="*/ 3362353 h 6130481"/>
                <a:gd name="connsiteX3" fmla="*/ 4601621 w 5517522"/>
                <a:gd name="connsiteY3" fmla="*/ 5293280 h 6130481"/>
                <a:gd name="connsiteX4" fmla="*/ 2481577 w 5517522"/>
                <a:gd name="connsiteY4" fmla="*/ 6130481 h 6130481"/>
                <a:gd name="connsiteX5" fmla="*/ 243517 w 5517522"/>
                <a:gd name="connsiteY5" fmla="*/ 5212325 h 6130481"/>
                <a:gd name="connsiteX6" fmla="*/ 34587 w 5517522"/>
                <a:gd name="connsiteY6" fmla="*/ 4985345 h 6130481"/>
                <a:gd name="connsiteX7" fmla="*/ 0 w 5517522"/>
                <a:gd name="connsiteY7" fmla="*/ 4939620 h 6130481"/>
                <a:gd name="connsiteX8" fmla="*/ 0 w 5517522"/>
                <a:gd name="connsiteY8" fmla="*/ 3335329 h 6130481"/>
                <a:gd name="connsiteX9" fmla="*/ 17141 w 5517522"/>
                <a:gd name="connsiteY9" fmla="*/ 3448738 h 6130481"/>
                <a:gd name="connsiteX10" fmla="*/ 167489 w 5517522"/>
                <a:gd name="connsiteY10" fmla="*/ 3930490 h 6130481"/>
                <a:gd name="connsiteX11" fmla="*/ 715471 w 5517522"/>
                <a:gd name="connsiteY11" fmla="*/ 4734212 h 6130481"/>
                <a:gd name="connsiteX12" fmla="*/ 2481689 w 5517522"/>
                <a:gd name="connsiteY12" fmla="*/ 5458772 h 6130481"/>
                <a:gd name="connsiteX13" fmla="*/ 4126644 w 5517522"/>
                <a:gd name="connsiteY13" fmla="*/ 4818302 h 6130481"/>
                <a:gd name="connsiteX14" fmla="*/ 4360437 w 5517522"/>
                <a:gd name="connsiteY14" fmla="*/ 4516766 h 6130481"/>
                <a:gd name="connsiteX15" fmla="*/ 4480357 w 5517522"/>
                <a:gd name="connsiteY15" fmla="*/ 4122855 h 6130481"/>
                <a:gd name="connsiteX16" fmla="*/ 4781557 w 5517522"/>
                <a:gd name="connsiteY16" fmla="*/ 3129791 h 6130481"/>
                <a:gd name="connsiteX17" fmla="*/ 4771928 w 5517522"/>
                <a:gd name="connsiteY17" fmla="*/ 2357869 h 6130481"/>
                <a:gd name="connsiteX18" fmla="*/ 4297510 w 5517522"/>
                <a:gd name="connsiteY18" fmla="*/ 1575533 h 6130481"/>
                <a:gd name="connsiteX19" fmla="*/ 3498715 w 5517522"/>
                <a:gd name="connsiteY19" fmla="*/ 907071 h 6130481"/>
                <a:gd name="connsiteX20" fmla="*/ 2549095 w 5517522"/>
                <a:gd name="connsiteY20" fmla="*/ 671821 h 6130481"/>
                <a:gd name="connsiteX21" fmla="*/ 985319 w 5517522"/>
                <a:gd name="connsiteY21" fmla="*/ 1582475 h 6130481"/>
                <a:gd name="connsiteX22" fmla="*/ 634628 w 5517522"/>
                <a:gd name="connsiteY22" fmla="*/ 1913907 h 6130481"/>
                <a:gd name="connsiteX23" fmla="*/ 117662 w 5517522"/>
                <a:gd name="connsiteY23" fmla="*/ 2453044 h 6130481"/>
                <a:gd name="connsiteX24" fmla="*/ 2515 w 5517522"/>
                <a:gd name="connsiteY24" fmla="*/ 2685494 h 6130481"/>
                <a:gd name="connsiteX25" fmla="*/ 0 w 5517522"/>
                <a:gd name="connsiteY25" fmla="*/ 2696965 h 6130481"/>
                <a:gd name="connsiteX26" fmla="*/ 0 w 5517522"/>
                <a:gd name="connsiteY26" fmla="*/ 1587383 h 6130481"/>
                <a:gd name="connsiteX27" fmla="*/ 76951 w 5517522"/>
                <a:gd name="connsiteY27" fmla="*/ 1513741 h 6130481"/>
                <a:gd name="connsiteX28" fmla="*/ 510118 w 5517522"/>
                <a:gd name="connsiteY28" fmla="*/ 1107273 h 6130481"/>
                <a:gd name="connsiteX29" fmla="*/ 2549095 w 5517522"/>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522" h="6130481">
                  <a:moveTo>
                    <a:pt x="2549095" y="0"/>
                  </a:moveTo>
                  <a:cubicBezTo>
                    <a:pt x="3508568" y="0"/>
                    <a:pt x="4219915" y="463445"/>
                    <a:pt x="4804175" y="1134258"/>
                  </a:cubicBezTo>
                  <a:cubicBezTo>
                    <a:pt x="5291694" y="1694109"/>
                    <a:pt x="5724011"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335329"/>
                  </a:lnTo>
                  <a:lnTo>
                    <a:pt x="17141" y="3448738"/>
                  </a:lnTo>
                  <a:cubicBezTo>
                    <a:pt x="50676" y="3613558"/>
                    <a:pt x="100867" y="3774516"/>
                    <a:pt x="167489" y="3930490"/>
                  </a:cubicBezTo>
                  <a:cubicBezTo>
                    <a:pt x="296255" y="4232138"/>
                    <a:pt x="480670" y="4502546"/>
                    <a:pt x="715471" y="4734212"/>
                  </a:cubicBezTo>
                  <a:cubicBezTo>
                    <a:pt x="1188993" y="5201464"/>
                    <a:pt x="1816250" y="5458772"/>
                    <a:pt x="2481689" y="5458772"/>
                  </a:cubicBezTo>
                  <a:cubicBezTo>
                    <a:pt x="3185758" y="5458772"/>
                    <a:pt x="3677755" y="5267191"/>
                    <a:pt x="4126644" y="4818302"/>
                  </a:cubicBezTo>
                  <a:cubicBezTo>
                    <a:pt x="4278363" y="4666583"/>
                    <a:pt x="4329982" y="4580701"/>
                    <a:pt x="4360437" y="4516766"/>
                  </a:cubicBezTo>
                  <a:cubicBezTo>
                    <a:pt x="4404890" y="4423495"/>
                    <a:pt x="4436577" y="4297417"/>
                    <a:pt x="4480357" y="4122855"/>
                  </a:cubicBezTo>
                  <a:cubicBezTo>
                    <a:pt x="4539030" y="3889285"/>
                    <a:pt x="4619425" y="3569275"/>
                    <a:pt x="4781557" y="3129791"/>
                  </a:cubicBezTo>
                  <a:cubicBezTo>
                    <a:pt x="4870238" y="2889503"/>
                    <a:pt x="4867103" y="2637010"/>
                    <a:pt x="4771928" y="2357869"/>
                  </a:cubicBezTo>
                  <a:cubicBezTo>
                    <a:pt x="4684815" y="2102465"/>
                    <a:pt x="4520779" y="1831945"/>
                    <a:pt x="4297510" y="1575533"/>
                  </a:cubicBezTo>
                  <a:cubicBezTo>
                    <a:pt x="4034492" y="1273549"/>
                    <a:pt x="3773266" y="1054983"/>
                    <a:pt x="3498715" y="907071"/>
                  </a:cubicBezTo>
                  <a:cubicBezTo>
                    <a:pt x="3204905" y="748745"/>
                    <a:pt x="2894187" y="671821"/>
                    <a:pt x="2549095" y="671821"/>
                  </a:cubicBezTo>
                  <a:cubicBezTo>
                    <a:pt x="1942553" y="671821"/>
                    <a:pt x="1518298" y="1049273"/>
                    <a:pt x="985319" y="1582475"/>
                  </a:cubicBezTo>
                  <a:cubicBezTo>
                    <a:pt x="865735" y="1702059"/>
                    <a:pt x="748278" y="1809774"/>
                    <a:pt x="634628" y="1913907"/>
                  </a:cubicBezTo>
                  <a:cubicBezTo>
                    <a:pt x="421325" y="2109407"/>
                    <a:pt x="237134" y="2278146"/>
                    <a:pt x="117662" y="2453044"/>
                  </a:cubicBezTo>
                  <a:cubicBezTo>
                    <a:pt x="64756" y="2530415"/>
                    <a:pt x="27022" y="2605799"/>
                    <a:pt x="2515" y="2685494"/>
                  </a:cubicBezTo>
                  <a:lnTo>
                    <a:pt x="0" y="2696965"/>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E7E03733-50FD-49A6-B226-40F6A0AD45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76241"/>
              <a:ext cx="5517475" cy="6130481"/>
            </a:xfrm>
            <a:custGeom>
              <a:avLst/>
              <a:gdLst>
                <a:gd name="connsiteX0" fmla="*/ 2549095 w 5517475"/>
                <a:gd name="connsiteY0" fmla="*/ 0 h 6130481"/>
                <a:gd name="connsiteX1" fmla="*/ 4804175 w 5517475"/>
                <a:gd name="connsiteY1" fmla="*/ 1134258 h 6130481"/>
                <a:gd name="connsiteX2" fmla="*/ 5411838 w 5517475"/>
                <a:gd name="connsiteY2" fmla="*/ 3362353 h 6130481"/>
                <a:gd name="connsiteX3" fmla="*/ 4601621 w 5517475"/>
                <a:gd name="connsiteY3" fmla="*/ 5293280 h 6130481"/>
                <a:gd name="connsiteX4" fmla="*/ 2481577 w 5517475"/>
                <a:gd name="connsiteY4" fmla="*/ 6130481 h 6130481"/>
                <a:gd name="connsiteX5" fmla="*/ 243517 w 5517475"/>
                <a:gd name="connsiteY5" fmla="*/ 5212325 h 6130481"/>
                <a:gd name="connsiteX6" fmla="*/ 34587 w 5517475"/>
                <a:gd name="connsiteY6" fmla="*/ 4985345 h 6130481"/>
                <a:gd name="connsiteX7" fmla="*/ 0 w 5517475"/>
                <a:gd name="connsiteY7" fmla="*/ 4939620 h 6130481"/>
                <a:gd name="connsiteX8" fmla="*/ 0 w 5517475"/>
                <a:gd name="connsiteY8" fmla="*/ 3799573 h 6130481"/>
                <a:gd name="connsiteX9" fmla="*/ 64364 w 5517475"/>
                <a:gd name="connsiteY9" fmla="*/ 3974159 h 6130481"/>
                <a:gd name="connsiteX10" fmla="*/ 636644 w 5517475"/>
                <a:gd name="connsiteY10" fmla="*/ 4813600 h 6130481"/>
                <a:gd name="connsiteX11" fmla="*/ 2481577 w 5517475"/>
                <a:gd name="connsiteY11" fmla="*/ 5570406 h 6130481"/>
                <a:gd name="connsiteX12" fmla="*/ 3449896 w 5517475"/>
                <a:gd name="connsiteY12" fmla="*/ 5407153 h 6130481"/>
                <a:gd name="connsiteX13" fmla="*/ 4205695 w 5517475"/>
                <a:gd name="connsiteY13" fmla="*/ 4897241 h 6130481"/>
                <a:gd name="connsiteX14" fmla="*/ 4461434 w 5517475"/>
                <a:gd name="connsiteY14" fmla="*/ 4564802 h 6130481"/>
                <a:gd name="connsiteX15" fmla="*/ 4588969 w 5517475"/>
                <a:gd name="connsiteY15" fmla="*/ 4149952 h 6130481"/>
                <a:gd name="connsiteX16" fmla="*/ 4886585 w 5517475"/>
                <a:gd name="connsiteY16" fmla="*/ 3168421 h 6130481"/>
                <a:gd name="connsiteX17" fmla="*/ 4877964 w 5517475"/>
                <a:gd name="connsiteY17" fmla="*/ 2321590 h 6130481"/>
                <a:gd name="connsiteX18" fmla="*/ 4382048 w 5517475"/>
                <a:gd name="connsiteY18" fmla="*/ 1501856 h 6130481"/>
                <a:gd name="connsiteX19" fmla="*/ 3551900 w 5517475"/>
                <a:gd name="connsiteY19" fmla="*/ 808425 h 6130481"/>
                <a:gd name="connsiteX20" fmla="*/ 2549095 w 5517475"/>
                <a:gd name="connsiteY20" fmla="*/ 559851 h 6130481"/>
                <a:gd name="connsiteX21" fmla="*/ 1712566 w 5517475"/>
                <a:gd name="connsiteY21" fmla="*/ 812008 h 6130481"/>
                <a:gd name="connsiteX22" fmla="*/ 906044 w 5517475"/>
                <a:gd name="connsiteY22" fmla="*/ 1502976 h 6130481"/>
                <a:gd name="connsiteX23" fmla="*/ 558825 w 5517475"/>
                <a:gd name="connsiteY23" fmla="*/ 1831049 h 6130481"/>
                <a:gd name="connsiteX24" fmla="*/ 25063 w 5517475"/>
                <a:gd name="connsiteY24" fmla="*/ 2389556 h 6130481"/>
                <a:gd name="connsiteX25" fmla="*/ 0 w 5517475"/>
                <a:gd name="connsiteY25" fmla="*/ 2432109 h 6130481"/>
                <a:gd name="connsiteX26" fmla="*/ 0 w 5517475"/>
                <a:gd name="connsiteY26" fmla="*/ 1587383 h 6130481"/>
                <a:gd name="connsiteX27" fmla="*/ 76951 w 5517475"/>
                <a:gd name="connsiteY27" fmla="*/ 1513741 h 6130481"/>
                <a:gd name="connsiteX28" fmla="*/ 510118 w 5517475"/>
                <a:gd name="connsiteY28" fmla="*/ 1107273 h 6130481"/>
                <a:gd name="connsiteX29" fmla="*/ 2549095 w 5517475"/>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475" h="6130481">
                  <a:moveTo>
                    <a:pt x="2549095" y="0"/>
                  </a:moveTo>
                  <a:cubicBezTo>
                    <a:pt x="3508568" y="0"/>
                    <a:pt x="4219915" y="463445"/>
                    <a:pt x="4804175" y="1134258"/>
                  </a:cubicBezTo>
                  <a:cubicBezTo>
                    <a:pt x="5291694" y="1694109"/>
                    <a:pt x="5723899"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799573"/>
                  </a:lnTo>
                  <a:lnTo>
                    <a:pt x="64364" y="3974159"/>
                  </a:lnTo>
                  <a:cubicBezTo>
                    <a:pt x="198841" y="4289243"/>
                    <a:pt x="391429" y="4571632"/>
                    <a:pt x="636644" y="4813600"/>
                  </a:cubicBezTo>
                  <a:cubicBezTo>
                    <a:pt x="1131328" y="5301566"/>
                    <a:pt x="1786578" y="5570406"/>
                    <a:pt x="2481577" y="5570406"/>
                  </a:cubicBezTo>
                  <a:cubicBezTo>
                    <a:pt x="2854550" y="5570406"/>
                    <a:pt x="3171314" y="5516996"/>
                    <a:pt x="3449896" y="5407153"/>
                  </a:cubicBezTo>
                  <a:cubicBezTo>
                    <a:pt x="3723103" y="5299438"/>
                    <a:pt x="3970333" y="5132603"/>
                    <a:pt x="4205695" y="4897241"/>
                  </a:cubicBezTo>
                  <a:cubicBezTo>
                    <a:pt x="4369395" y="4733653"/>
                    <a:pt x="4426836" y="4637358"/>
                    <a:pt x="4461434" y="4564802"/>
                  </a:cubicBezTo>
                  <a:cubicBezTo>
                    <a:pt x="4510701" y="4461453"/>
                    <a:pt x="4543509" y="4330784"/>
                    <a:pt x="4588969" y="4149952"/>
                  </a:cubicBezTo>
                  <a:cubicBezTo>
                    <a:pt x="4646969" y="3918846"/>
                    <a:pt x="4726468" y="3602194"/>
                    <a:pt x="4886585" y="3168421"/>
                  </a:cubicBezTo>
                  <a:cubicBezTo>
                    <a:pt x="4984560" y="2902940"/>
                    <a:pt x="4981760" y="2626037"/>
                    <a:pt x="4877964" y="2321590"/>
                  </a:cubicBezTo>
                  <a:cubicBezTo>
                    <a:pt x="4786260" y="2052526"/>
                    <a:pt x="4614834" y="1769129"/>
                    <a:pt x="4382048" y="1501856"/>
                  </a:cubicBezTo>
                  <a:cubicBezTo>
                    <a:pt x="4110072" y="1189683"/>
                    <a:pt x="3838544" y="962832"/>
                    <a:pt x="3551900" y="808425"/>
                  </a:cubicBezTo>
                  <a:cubicBezTo>
                    <a:pt x="3241183" y="641141"/>
                    <a:pt x="2913222" y="559851"/>
                    <a:pt x="2549095" y="559851"/>
                  </a:cubicBezTo>
                  <a:cubicBezTo>
                    <a:pt x="2253830" y="559851"/>
                    <a:pt x="1988013" y="640134"/>
                    <a:pt x="1712566" y="812008"/>
                  </a:cubicBezTo>
                  <a:cubicBezTo>
                    <a:pt x="1428385" y="989593"/>
                    <a:pt x="1158313" y="1250707"/>
                    <a:pt x="906044" y="1502976"/>
                  </a:cubicBezTo>
                  <a:cubicBezTo>
                    <a:pt x="788140" y="1620769"/>
                    <a:pt x="671579" y="1727700"/>
                    <a:pt x="558825" y="1831049"/>
                  </a:cubicBezTo>
                  <a:cubicBezTo>
                    <a:pt x="340371" y="2031140"/>
                    <a:pt x="151813" y="2204022"/>
                    <a:pt x="25063" y="2389556"/>
                  </a:cubicBezTo>
                  <a:lnTo>
                    <a:pt x="0" y="2432109"/>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8A614510-A9F4-41B6-B78E-F49E390C7E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0"/>
              <a:ext cx="5646974" cy="6483075"/>
            </a:xfrm>
            <a:custGeom>
              <a:avLst/>
              <a:gdLst>
                <a:gd name="connsiteX0" fmla="*/ 2405773 w 5646974"/>
                <a:gd name="connsiteY0" fmla="*/ 0 h 6483075"/>
                <a:gd name="connsiteX1" fmla="*/ 5646974 w 5646974"/>
                <a:gd name="connsiteY1" fmla="*/ 3241538 h 6483075"/>
                <a:gd name="connsiteX2" fmla="*/ 2405773 w 5646974"/>
                <a:gd name="connsiteY2" fmla="*/ 6483075 h 6483075"/>
                <a:gd name="connsiteX3" fmla="*/ 113897 w 5646974"/>
                <a:gd name="connsiteY3" fmla="*/ 5533666 h 6483075"/>
                <a:gd name="connsiteX4" fmla="*/ 0 w 5646974"/>
                <a:gd name="connsiteY4" fmla="*/ 5408336 h 6483075"/>
                <a:gd name="connsiteX5" fmla="*/ 0 w 5646974"/>
                <a:gd name="connsiteY5" fmla="*/ 4983659 h 6483075"/>
                <a:gd name="connsiteX6" fmla="*/ 155731 w 5646974"/>
                <a:gd name="connsiteY6" fmla="*/ 5176047 h 6483075"/>
                <a:gd name="connsiteX7" fmla="*/ 1093706 w 5646974"/>
                <a:gd name="connsiteY7" fmla="*/ 5866903 h 6483075"/>
                <a:gd name="connsiteX8" fmla="*/ 1639673 w 5646974"/>
                <a:gd name="connsiteY8" fmla="*/ 6059940 h 6483075"/>
                <a:gd name="connsiteX9" fmla="*/ 1709990 w 5646974"/>
                <a:gd name="connsiteY9" fmla="*/ 6076287 h 6483075"/>
                <a:gd name="connsiteX10" fmla="*/ 1780307 w 5646974"/>
                <a:gd name="connsiteY10" fmla="*/ 6091963 h 6483075"/>
                <a:gd name="connsiteX11" fmla="*/ 1851072 w 5646974"/>
                <a:gd name="connsiteY11" fmla="*/ 6105176 h 6483075"/>
                <a:gd name="connsiteX12" fmla="*/ 1886455 w 5646974"/>
                <a:gd name="connsiteY12" fmla="*/ 6111782 h 6483075"/>
                <a:gd name="connsiteX13" fmla="*/ 1921949 w 5646974"/>
                <a:gd name="connsiteY13" fmla="*/ 6117716 h 6483075"/>
                <a:gd name="connsiteX14" fmla="*/ 2064152 w 5646974"/>
                <a:gd name="connsiteY14" fmla="*/ 6137647 h 6483075"/>
                <a:gd name="connsiteX15" fmla="*/ 2206914 w 5646974"/>
                <a:gd name="connsiteY15" fmla="*/ 6151195 h 6483075"/>
                <a:gd name="connsiteX16" fmla="*/ 2350011 w 5646974"/>
                <a:gd name="connsiteY16" fmla="*/ 6158250 h 6483075"/>
                <a:gd name="connsiteX17" fmla="*/ 2493109 w 5646974"/>
                <a:gd name="connsiteY17" fmla="*/ 6159705 h 6483075"/>
                <a:gd name="connsiteX18" fmla="*/ 2781321 w 5646974"/>
                <a:gd name="connsiteY18" fmla="*/ 6147277 h 6483075"/>
                <a:gd name="connsiteX19" fmla="*/ 3345091 w 5646974"/>
                <a:gd name="connsiteY19" fmla="*/ 6060276 h 6483075"/>
                <a:gd name="connsiteX20" fmla="*/ 3878853 w 5646974"/>
                <a:gd name="connsiteY20" fmla="*/ 5871718 h 6483075"/>
                <a:gd name="connsiteX21" fmla="*/ 4367267 w 5646974"/>
                <a:gd name="connsiteY21" fmla="*/ 5573093 h 6483075"/>
                <a:gd name="connsiteX22" fmla="*/ 4424484 w 5646974"/>
                <a:gd name="connsiteY22" fmla="*/ 5528529 h 6483075"/>
                <a:gd name="connsiteX23" fmla="*/ 4481252 w 5646974"/>
                <a:gd name="connsiteY23" fmla="*/ 5483069 h 6483075"/>
                <a:gd name="connsiteX24" fmla="*/ 4536790 w 5646974"/>
                <a:gd name="connsiteY24" fmla="*/ 5435818 h 6483075"/>
                <a:gd name="connsiteX25" fmla="*/ 4591543 w 5646974"/>
                <a:gd name="connsiteY25" fmla="*/ 5387671 h 6483075"/>
                <a:gd name="connsiteX26" fmla="*/ 4794209 w 5646974"/>
                <a:gd name="connsiteY26" fmla="*/ 5181198 h 6483075"/>
                <a:gd name="connsiteX27" fmla="*/ 4956678 w 5646974"/>
                <a:gd name="connsiteY27" fmla="*/ 4945836 h 6483075"/>
                <a:gd name="connsiteX28" fmla="*/ 4989262 w 5646974"/>
                <a:gd name="connsiteY28" fmla="*/ 4881453 h 6483075"/>
                <a:gd name="connsiteX29" fmla="*/ 5017814 w 5646974"/>
                <a:gd name="connsiteY29" fmla="*/ 4814607 h 6483075"/>
                <a:gd name="connsiteX30" fmla="*/ 5044127 w 5646974"/>
                <a:gd name="connsiteY30" fmla="*/ 4746193 h 6483075"/>
                <a:gd name="connsiteX31" fmla="*/ 5068425 w 5646974"/>
                <a:gd name="connsiteY31" fmla="*/ 4676436 h 6483075"/>
                <a:gd name="connsiteX32" fmla="*/ 5154641 w 5646974"/>
                <a:gd name="connsiteY32" fmla="*/ 4390352 h 6483075"/>
                <a:gd name="connsiteX33" fmla="*/ 5196854 w 5646974"/>
                <a:gd name="connsiteY33" fmla="*/ 4246134 h 6483075"/>
                <a:gd name="connsiteX34" fmla="*/ 5240299 w 5646974"/>
                <a:gd name="connsiteY34" fmla="*/ 4102140 h 6483075"/>
                <a:gd name="connsiteX35" fmla="*/ 5432440 w 5646974"/>
                <a:gd name="connsiteY35" fmla="*/ 3532884 h 6483075"/>
                <a:gd name="connsiteX36" fmla="*/ 5528846 w 5646974"/>
                <a:gd name="connsiteY36" fmla="*/ 2951647 h 6483075"/>
                <a:gd name="connsiteX37" fmla="*/ 5495927 w 5646974"/>
                <a:gd name="connsiteY37" fmla="*/ 2658733 h 6483075"/>
                <a:gd name="connsiteX38" fmla="*/ 5480027 w 5646974"/>
                <a:gd name="connsiteY38" fmla="*/ 2586848 h 6483075"/>
                <a:gd name="connsiteX39" fmla="*/ 5461328 w 5646974"/>
                <a:gd name="connsiteY39" fmla="*/ 2515635 h 6483075"/>
                <a:gd name="connsiteX40" fmla="*/ 5439605 w 5646974"/>
                <a:gd name="connsiteY40" fmla="*/ 2445317 h 6483075"/>
                <a:gd name="connsiteX41" fmla="*/ 5415532 w 5646974"/>
                <a:gd name="connsiteY41" fmla="*/ 2375896 h 6483075"/>
                <a:gd name="connsiteX42" fmla="*/ 5144564 w 5646974"/>
                <a:gd name="connsiteY42" fmla="*/ 1857138 h 6483075"/>
                <a:gd name="connsiteX43" fmla="*/ 4774838 w 5646974"/>
                <a:gd name="connsiteY43" fmla="*/ 1405450 h 6483075"/>
                <a:gd name="connsiteX44" fmla="*/ 4345769 w 5646974"/>
                <a:gd name="connsiteY44" fmla="*/ 1012323 h 6483075"/>
                <a:gd name="connsiteX45" fmla="*/ 4115334 w 5646974"/>
                <a:gd name="connsiteY45" fmla="*/ 841344 h 6483075"/>
                <a:gd name="connsiteX46" fmla="*/ 3874038 w 5646974"/>
                <a:gd name="connsiteY46" fmla="*/ 691528 h 6483075"/>
                <a:gd name="connsiteX47" fmla="*/ 3359535 w 5646974"/>
                <a:gd name="connsiteY47" fmla="*/ 468819 h 6483075"/>
                <a:gd name="connsiteX48" fmla="*/ 2811105 w 5646974"/>
                <a:gd name="connsiteY48" fmla="*/ 366031 h 6483075"/>
                <a:gd name="connsiteX49" fmla="*/ 2741124 w 5646974"/>
                <a:gd name="connsiteY49" fmla="*/ 361440 h 6483075"/>
                <a:gd name="connsiteX50" fmla="*/ 2671030 w 5646974"/>
                <a:gd name="connsiteY50" fmla="*/ 358417 h 6483075"/>
                <a:gd name="connsiteX51" fmla="*/ 2600713 w 5646974"/>
                <a:gd name="connsiteY51" fmla="*/ 357521 h 6483075"/>
                <a:gd name="connsiteX52" fmla="*/ 2531739 w 5646974"/>
                <a:gd name="connsiteY52" fmla="*/ 358529 h 6483075"/>
                <a:gd name="connsiteX53" fmla="*/ 2259988 w 5646974"/>
                <a:gd name="connsiteY53" fmla="*/ 385289 h 6483075"/>
                <a:gd name="connsiteX54" fmla="*/ 1740670 w 5646974"/>
                <a:gd name="connsiteY54" fmla="*/ 553917 h 6483075"/>
                <a:gd name="connsiteX55" fmla="*/ 1264124 w 5646974"/>
                <a:gd name="connsiteY55" fmla="*/ 853549 h 6483075"/>
                <a:gd name="connsiteX56" fmla="*/ 823074 w 5646974"/>
                <a:gd name="connsiteY56" fmla="*/ 1234136 h 6483075"/>
                <a:gd name="connsiteX57" fmla="*/ 715694 w 5646974"/>
                <a:gd name="connsiteY57" fmla="*/ 1336252 h 6483075"/>
                <a:gd name="connsiteX58" fmla="*/ 606859 w 5646974"/>
                <a:gd name="connsiteY58" fmla="*/ 1440945 h 6483075"/>
                <a:gd name="connsiteX59" fmla="*/ 382023 w 5646974"/>
                <a:gd name="connsiteY59" fmla="*/ 1646074 h 6483075"/>
                <a:gd name="connsiteX60" fmla="*/ 158531 w 5646974"/>
                <a:gd name="connsiteY60" fmla="*/ 1843813 h 6483075"/>
                <a:gd name="connsiteX61" fmla="*/ 0 w 5646974"/>
                <a:gd name="connsiteY61" fmla="*/ 1991775 h 6483075"/>
                <a:gd name="connsiteX62" fmla="*/ 0 w 5646974"/>
                <a:gd name="connsiteY62" fmla="*/ 1074740 h 6483075"/>
                <a:gd name="connsiteX63" fmla="*/ 113897 w 5646974"/>
                <a:gd name="connsiteY63" fmla="*/ 949410 h 6483075"/>
                <a:gd name="connsiteX64" fmla="*/ 2405773 w 5646974"/>
                <a:gd name="connsiteY64" fmla="*/ 0 h 648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46974" h="6483075">
                  <a:moveTo>
                    <a:pt x="2405773" y="0"/>
                  </a:moveTo>
                  <a:cubicBezTo>
                    <a:pt x="4195841" y="0"/>
                    <a:pt x="5646974" y="1451246"/>
                    <a:pt x="5646974" y="3241538"/>
                  </a:cubicBezTo>
                  <a:cubicBezTo>
                    <a:pt x="5646974" y="5031830"/>
                    <a:pt x="4195841" y="6483075"/>
                    <a:pt x="2405773" y="6483075"/>
                  </a:cubicBezTo>
                  <a:cubicBezTo>
                    <a:pt x="1510739" y="6483075"/>
                    <a:pt x="700439" y="6120264"/>
                    <a:pt x="113897" y="5533666"/>
                  </a:cubicBezTo>
                  <a:lnTo>
                    <a:pt x="0" y="5408336"/>
                  </a:lnTo>
                  <a:lnTo>
                    <a:pt x="0" y="4983659"/>
                  </a:lnTo>
                  <a:lnTo>
                    <a:pt x="155731" y="5176047"/>
                  </a:lnTo>
                  <a:cubicBezTo>
                    <a:pt x="417742" y="5469073"/>
                    <a:pt x="741224" y="5704211"/>
                    <a:pt x="1093706" y="5866903"/>
                  </a:cubicBezTo>
                  <a:cubicBezTo>
                    <a:pt x="1269947" y="5948418"/>
                    <a:pt x="1453018" y="6013137"/>
                    <a:pt x="1639673" y="6059940"/>
                  </a:cubicBezTo>
                  <a:lnTo>
                    <a:pt x="1709990" y="6076287"/>
                  </a:lnTo>
                  <a:cubicBezTo>
                    <a:pt x="1733504" y="6081550"/>
                    <a:pt x="1756570" y="6088156"/>
                    <a:pt x="1780307" y="6091963"/>
                  </a:cubicBezTo>
                  <a:lnTo>
                    <a:pt x="1851072" y="6105176"/>
                  </a:lnTo>
                  <a:lnTo>
                    <a:pt x="1886455" y="6111782"/>
                  </a:lnTo>
                  <a:cubicBezTo>
                    <a:pt x="1898212" y="6114021"/>
                    <a:pt x="1909969" y="6116373"/>
                    <a:pt x="1921949" y="6117716"/>
                  </a:cubicBezTo>
                  <a:cubicBezTo>
                    <a:pt x="1969425" y="6124323"/>
                    <a:pt x="2016676" y="6131489"/>
                    <a:pt x="2064152" y="6137647"/>
                  </a:cubicBezTo>
                  <a:cubicBezTo>
                    <a:pt x="2111851" y="6141790"/>
                    <a:pt x="2159438" y="6146381"/>
                    <a:pt x="2206914" y="6151195"/>
                  </a:cubicBezTo>
                  <a:lnTo>
                    <a:pt x="2350011" y="6158250"/>
                  </a:lnTo>
                  <a:cubicBezTo>
                    <a:pt x="2397711" y="6159593"/>
                    <a:pt x="2445410" y="6159146"/>
                    <a:pt x="2493109" y="6159705"/>
                  </a:cubicBezTo>
                  <a:cubicBezTo>
                    <a:pt x="2589068" y="6158137"/>
                    <a:pt x="2685922" y="6154666"/>
                    <a:pt x="2781321" y="6147277"/>
                  </a:cubicBezTo>
                  <a:cubicBezTo>
                    <a:pt x="2972566" y="6132944"/>
                    <a:pt x="3161348" y="6105288"/>
                    <a:pt x="3345091" y="6060276"/>
                  </a:cubicBezTo>
                  <a:cubicBezTo>
                    <a:pt x="3528834" y="6015375"/>
                    <a:pt x="3707539" y="5952785"/>
                    <a:pt x="3878853" y="5871718"/>
                  </a:cubicBezTo>
                  <a:cubicBezTo>
                    <a:pt x="4050167" y="5790428"/>
                    <a:pt x="4213084" y="5689318"/>
                    <a:pt x="4367267" y="5573093"/>
                  </a:cubicBezTo>
                  <a:lnTo>
                    <a:pt x="4424484" y="5528529"/>
                  </a:lnTo>
                  <a:cubicBezTo>
                    <a:pt x="4443631" y="5513637"/>
                    <a:pt x="4463113" y="5499193"/>
                    <a:pt x="4481252" y="5483069"/>
                  </a:cubicBezTo>
                  <a:lnTo>
                    <a:pt x="4536790" y="5435818"/>
                  </a:lnTo>
                  <a:cubicBezTo>
                    <a:pt x="4555265" y="5419918"/>
                    <a:pt x="4574188" y="5404466"/>
                    <a:pt x="4591543" y="5387671"/>
                  </a:cubicBezTo>
                  <a:cubicBezTo>
                    <a:pt x="4662980" y="5321944"/>
                    <a:pt x="4733074" y="5254650"/>
                    <a:pt x="4794209" y="5181198"/>
                  </a:cubicBezTo>
                  <a:cubicBezTo>
                    <a:pt x="4857808" y="5109089"/>
                    <a:pt x="4910434" y="5029926"/>
                    <a:pt x="4956678" y="4945836"/>
                  </a:cubicBezTo>
                  <a:cubicBezTo>
                    <a:pt x="4967651" y="4924450"/>
                    <a:pt x="4978624" y="4903064"/>
                    <a:pt x="4989262" y="4881453"/>
                  </a:cubicBezTo>
                  <a:lnTo>
                    <a:pt x="5017814" y="4814607"/>
                  </a:lnTo>
                  <a:cubicBezTo>
                    <a:pt x="5027891" y="4792549"/>
                    <a:pt x="5035393" y="4769035"/>
                    <a:pt x="5044127" y="4746193"/>
                  </a:cubicBezTo>
                  <a:cubicBezTo>
                    <a:pt x="5052636" y="4723128"/>
                    <a:pt x="5061146" y="4700174"/>
                    <a:pt x="5068425" y="4676436"/>
                  </a:cubicBezTo>
                  <a:cubicBezTo>
                    <a:pt x="5099552" y="4582717"/>
                    <a:pt x="5126985" y="4486422"/>
                    <a:pt x="5154641" y="4390352"/>
                  </a:cubicBezTo>
                  <a:lnTo>
                    <a:pt x="5196854" y="4246134"/>
                  </a:lnTo>
                  <a:lnTo>
                    <a:pt x="5240299" y="4102140"/>
                  </a:lnTo>
                  <a:cubicBezTo>
                    <a:pt x="5299195" y="3910560"/>
                    <a:pt x="5364697" y="3721330"/>
                    <a:pt x="5432440" y="3532884"/>
                  </a:cubicBezTo>
                  <a:cubicBezTo>
                    <a:pt x="5500294" y="3346902"/>
                    <a:pt x="5533549" y="3148714"/>
                    <a:pt x="5528846" y="2951647"/>
                  </a:cubicBezTo>
                  <a:cubicBezTo>
                    <a:pt x="5526831" y="2853113"/>
                    <a:pt x="5515409" y="2755027"/>
                    <a:pt x="5495927" y="2658733"/>
                  </a:cubicBezTo>
                  <a:cubicBezTo>
                    <a:pt x="5491112" y="2634659"/>
                    <a:pt x="5486297" y="2610585"/>
                    <a:pt x="5480027" y="2586848"/>
                  </a:cubicBezTo>
                  <a:cubicBezTo>
                    <a:pt x="5474205" y="2562998"/>
                    <a:pt x="5468718" y="2539036"/>
                    <a:pt x="5461328" y="2515635"/>
                  </a:cubicBezTo>
                  <a:cubicBezTo>
                    <a:pt x="5454386" y="2492009"/>
                    <a:pt x="5447668" y="2468495"/>
                    <a:pt x="5439605" y="2445317"/>
                  </a:cubicBezTo>
                  <a:cubicBezTo>
                    <a:pt x="5431879" y="2422028"/>
                    <a:pt x="5424378" y="2398738"/>
                    <a:pt x="5415532" y="2375896"/>
                  </a:cubicBezTo>
                  <a:cubicBezTo>
                    <a:pt x="5347790" y="2191817"/>
                    <a:pt x="5254071" y="2018599"/>
                    <a:pt x="5144564" y="1857138"/>
                  </a:cubicBezTo>
                  <a:cubicBezTo>
                    <a:pt x="5034946" y="1695565"/>
                    <a:pt x="4909762" y="1545301"/>
                    <a:pt x="4774838" y="1405450"/>
                  </a:cubicBezTo>
                  <a:cubicBezTo>
                    <a:pt x="4638907" y="1265040"/>
                    <a:pt x="4496145" y="1132131"/>
                    <a:pt x="4345769" y="1012323"/>
                  </a:cubicBezTo>
                  <a:cubicBezTo>
                    <a:pt x="4270749" y="952195"/>
                    <a:pt x="4194273" y="894642"/>
                    <a:pt x="4115334" y="841344"/>
                  </a:cubicBezTo>
                  <a:cubicBezTo>
                    <a:pt x="4037067" y="787263"/>
                    <a:pt x="3956336" y="737548"/>
                    <a:pt x="3874038" y="691528"/>
                  </a:cubicBezTo>
                  <a:cubicBezTo>
                    <a:pt x="3709554" y="599712"/>
                    <a:pt x="3537792" y="523349"/>
                    <a:pt x="3359535" y="468819"/>
                  </a:cubicBezTo>
                  <a:cubicBezTo>
                    <a:pt x="3181278" y="414514"/>
                    <a:pt x="2997311" y="380699"/>
                    <a:pt x="2811105" y="366031"/>
                  </a:cubicBezTo>
                  <a:cubicBezTo>
                    <a:pt x="2787703" y="364575"/>
                    <a:pt x="2764525" y="362448"/>
                    <a:pt x="2741124" y="361440"/>
                  </a:cubicBezTo>
                  <a:lnTo>
                    <a:pt x="2671030" y="358417"/>
                  </a:lnTo>
                  <a:lnTo>
                    <a:pt x="2600713" y="357521"/>
                  </a:lnTo>
                  <a:cubicBezTo>
                    <a:pt x="2577087" y="356961"/>
                    <a:pt x="2554805" y="358305"/>
                    <a:pt x="2531739" y="358529"/>
                  </a:cubicBezTo>
                  <a:cubicBezTo>
                    <a:pt x="2440259" y="360992"/>
                    <a:pt x="2349564" y="370285"/>
                    <a:pt x="2259988" y="385289"/>
                  </a:cubicBezTo>
                  <a:cubicBezTo>
                    <a:pt x="2080723" y="415521"/>
                    <a:pt x="1906945" y="473634"/>
                    <a:pt x="1740670" y="553917"/>
                  </a:cubicBezTo>
                  <a:cubicBezTo>
                    <a:pt x="1574506" y="634647"/>
                    <a:pt x="1415844" y="737100"/>
                    <a:pt x="1264124" y="853549"/>
                  </a:cubicBezTo>
                  <a:cubicBezTo>
                    <a:pt x="1112181" y="969886"/>
                    <a:pt x="966508" y="1099212"/>
                    <a:pt x="823074" y="1234136"/>
                  </a:cubicBezTo>
                  <a:cubicBezTo>
                    <a:pt x="787131" y="1267951"/>
                    <a:pt x="751413" y="1301990"/>
                    <a:pt x="715694" y="1336252"/>
                  </a:cubicBezTo>
                  <a:lnTo>
                    <a:pt x="606859" y="1440945"/>
                  </a:lnTo>
                  <a:cubicBezTo>
                    <a:pt x="532623" y="1511374"/>
                    <a:pt x="457267" y="1579452"/>
                    <a:pt x="382023" y="1646074"/>
                  </a:cubicBezTo>
                  <a:lnTo>
                    <a:pt x="158531" y="1843813"/>
                  </a:lnTo>
                  <a:lnTo>
                    <a:pt x="0" y="1991775"/>
                  </a:lnTo>
                  <a:lnTo>
                    <a:pt x="0" y="1074740"/>
                  </a:lnTo>
                  <a:lnTo>
                    <a:pt x="113897" y="949410"/>
                  </a:lnTo>
                  <a:cubicBezTo>
                    <a:pt x="700439" y="362812"/>
                    <a:pt x="1510739" y="0"/>
                    <a:pt x="2405773" y="0"/>
                  </a:cubicBezTo>
                  <a:close/>
                </a:path>
              </a:pathLst>
            </a:custGeom>
            <a:gradFill>
              <a:gsLst>
                <a:gs pos="2000">
                  <a:schemeClr val="bg1">
                    <a:alpha val="10000"/>
                  </a:schemeClr>
                </a:gs>
                <a:gs pos="16000">
                  <a:schemeClr val="accent6">
                    <a:alpha val="10000"/>
                  </a:schemeClr>
                </a:gs>
                <a:gs pos="100000">
                  <a:schemeClr val="bg1">
                    <a:alpha val="10000"/>
                  </a:schemeClr>
                </a:gs>
                <a:gs pos="74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804672" y="2053641"/>
            <a:ext cx="3669161" cy="2760098"/>
          </a:xfrm>
        </p:spPr>
        <p:txBody>
          <a:bodyPr>
            <a:normAutofit/>
          </a:bodyPr>
          <a:lstStyle/>
          <a:p>
            <a:r>
              <a:rPr lang="en-US" sz="2800" b="1" dirty="0">
                <a:solidFill>
                  <a:srgbClr val="00B0F0"/>
                </a:solidFill>
              </a:rPr>
              <a:t>P7: Inquiry Examples</a:t>
            </a:r>
            <a:br>
              <a:rPr lang="en-US" sz="4000" b="1" dirty="0">
                <a:solidFill>
                  <a:schemeClr val="tx2"/>
                </a:solidFill>
              </a:rPr>
            </a:br>
            <a:endParaRPr lang="en-US" sz="4000" b="1" dirty="0">
              <a:solidFill>
                <a:schemeClr val="tx2"/>
              </a:solidFill>
            </a:endParaRPr>
          </a:p>
        </p:txBody>
      </p:sp>
      <p:sp>
        <p:nvSpPr>
          <p:cNvPr id="3" name="Content Placeholder 2"/>
          <p:cNvSpPr>
            <a:spLocks noGrp="1"/>
          </p:cNvSpPr>
          <p:nvPr>
            <p:ph idx="1"/>
          </p:nvPr>
        </p:nvSpPr>
        <p:spPr>
          <a:xfrm>
            <a:off x="6090574" y="801866"/>
            <a:ext cx="5306084" cy="5230634"/>
          </a:xfrm>
          <a:noFill/>
          <a:ln>
            <a:noFill/>
          </a:ln>
        </p:spPr>
        <p:txBody>
          <a:bodyPr anchor="ctr">
            <a:normAutofit/>
          </a:bodyPr>
          <a:lstStyle/>
          <a:p>
            <a:pPr marL="0" indent="0">
              <a:buNone/>
            </a:pPr>
            <a:r>
              <a:rPr lang="en-US" sz="1800" dirty="0">
                <a:solidFill>
                  <a:schemeClr val="tx2"/>
                </a:solidFill>
              </a:rPr>
              <a:t>• Employee ethics and engagement surveys </a:t>
            </a:r>
          </a:p>
          <a:p>
            <a:pPr marL="0" indent="0">
              <a:buNone/>
            </a:pPr>
            <a:r>
              <a:rPr lang="en-US" sz="1800" dirty="0">
                <a:solidFill>
                  <a:schemeClr val="tx2"/>
                </a:solidFill>
              </a:rPr>
              <a:t>• Control self-assessments and surveys</a:t>
            </a:r>
          </a:p>
          <a:p>
            <a:pPr marL="0" indent="0">
              <a:buNone/>
            </a:pPr>
            <a:r>
              <a:rPr lang="en-US" sz="1800" dirty="0">
                <a:solidFill>
                  <a:schemeClr val="tx2"/>
                </a:solidFill>
              </a:rPr>
              <a:t>• User-defined technology solution reports </a:t>
            </a:r>
          </a:p>
          <a:p>
            <a:pPr marL="0" indent="0">
              <a:buNone/>
            </a:pPr>
            <a:r>
              <a:rPr lang="en-US" sz="1800" dirty="0">
                <a:solidFill>
                  <a:schemeClr val="tx2"/>
                </a:solidFill>
              </a:rPr>
              <a:t>• Status reports and updates </a:t>
            </a:r>
          </a:p>
          <a:p>
            <a:pPr marL="0" indent="0">
              <a:buNone/>
            </a:pPr>
            <a:r>
              <a:rPr lang="en-US" sz="1800" dirty="0">
                <a:solidFill>
                  <a:schemeClr val="tx2"/>
                </a:solidFill>
              </a:rPr>
              <a:t>• Stakeholder meetings</a:t>
            </a:r>
          </a:p>
          <a:p>
            <a:pPr marL="0" indent="0">
              <a:buNone/>
            </a:pPr>
            <a:r>
              <a:rPr lang="en-US" sz="1800" dirty="0">
                <a:solidFill>
                  <a:schemeClr val="tx2"/>
                </a:solidFill>
              </a:rPr>
              <a:t>• Focus groups</a:t>
            </a:r>
          </a:p>
          <a:p>
            <a:pPr marL="0" indent="0">
              <a:buNone/>
            </a:pPr>
            <a:r>
              <a:rPr lang="en-US" sz="1800" dirty="0">
                <a:solidFill>
                  <a:schemeClr val="tx2"/>
                </a:solidFill>
              </a:rPr>
              <a:t>• Employee exit interviews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1000"/>
                                        <p:tgtEl>
                                          <p:spTgt spid="3">
                                            <p:txEl>
                                              <p:pRg st="0" end="0"/>
                                            </p:txEl>
                                          </p:spTgt>
                                        </p:tgtEl>
                                      </p:cBhvr>
                                    </p:animEffect>
                                    <p:anim calcmode="lin" valueType="num">
                                      <p:cBhvr>
                                        <p:cTn id="13"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fade">
                                      <p:cBhvr>
                                        <p:cTn id="19" dur="1000"/>
                                        <p:tgtEl>
                                          <p:spTgt spid="3">
                                            <p:txEl>
                                              <p:pRg st="1" end="1"/>
                                            </p:txEl>
                                          </p:spTgt>
                                        </p:tgtEl>
                                      </p:cBhvr>
                                    </p:animEffect>
                                    <p:anim calcmode="lin" valueType="num">
                                      <p:cBhvr>
                                        <p:cTn id="20"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Effect transition="in" filter="fade">
                                      <p:cBhvr>
                                        <p:cTn id="26" dur="1000"/>
                                        <p:tgtEl>
                                          <p:spTgt spid="3">
                                            <p:txEl>
                                              <p:pRg st="2" end="2"/>
                                            </p:txEl>
                                          </p:spTgt>
                                        </p:tgtEl>
                                      </p:cBhvr>
                                    </p:animEffect>
                                    <p:anim calcmode="lin" valueType="num">
                                      <p:cBhvr>
                                        <p:cTn id="27"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Effect transition="in" filter="fade">
                                      <p:cBhvr>
                                        <p:cTn id="33" dur="1000"/>
                                        <p:tgtEl>
                                          <p:spTgt spid="3">
                                            <p:txEl>
                                              <p:pRg st="3" end="3"/>
                                            </p:txEl>
                                          </p:spTgt>
                                        </p:tgtEl>
                                      </p:cBhvr>
                                    </p:animEffect>
                                    <p:anim calcmode="lin" valueType="num">
                                      <p:cBhvr>
                                        <p:cTn id="34"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
                                            <p:txEl>
                                              <p:pRg st="4" end="4"/>
                                            </p:txEl>
                                          </p:spTgt>
                                        </p:tgtEl>
                                        <p:attrNameLst>
                                          <p:attrName>style.visibility</p:attrName>
                                        </p:attrNameLst>
                                      </p:cBhvr>
                                      <p:to>
                                        <p:strVal val="visible"/>
                                      </p:to>
                                    </p:set>
                                    <p:animEffect transition="in" filter="fade">
                                      <p:cBhvr>
                                        <p:cTn id="40" dur="1000"/>
                                        <p:tgtEl>
                                          <p:spTgt spid="3">
                                            <p:txEl>
                                              <p:pRg st="4" end="4"/>
                                            </p:txEl>
                                          </p:spTgt>
                                        </p:tgtEl>
                                      </p:cBhvr>
                                    </p:animEffect>
                                    <p:anim calcmode="lin" valueType="num">
                                      <p:cBhvr>
                                        <p:cTn id="41"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3">
                                            <p:txEl>
                                              <p:pRg st="5" end="5"/>
                                            </p:txEl>
                                          </p:spTgt>
                                        </p:tgtEl>
                                        <p:attrNameLst>
                                          <p:attrName>style.visibility</p:attrName>
                                        </p:attrNameLst>
                                      </p:cBhvr>
                                      <p:to>
                                        <p:strVal val="visible"/>
                                      </p:to>
                                    </p:set>
                                    <p:animEffect transition="in" filter="fade">
                                      <p:cBhvr>
                                        <p:cTn id="47" dur="1000"/>
                                        <p:tgtEl>
                                          <p:spTgt spid="3">
                                            <p:txEl>
                                              <p:pRg st="5" end="5"/>
                                            </p:txEl>
                                          </p:spTgt>
                                        </p:tgtEl>
                                      </p:cBhvr>
                                    </p:animEffect>
                                    <p:anim calcmode="lin" valueType="num">
                                      <p:cBhvr>
                                        <p:cTn id="48"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9"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3">
                                            <p:txEl>
                                              <p:pRg st="6" end="6"/>
                                            </p:txEl>
                                          </p:spTgt>
                                        </p:tgtEl>
                                        <p:attrNameLst>
                                          <p:attrName>style.visibility</p:attrName>
                                        </p:attrNameLst>
                                      </p:cBhvr>
                                      <p:to>
                                        <p:strVal val="visible"/>
                                      </p:to>
                                    </p:set>
                                    <p:animEffect transition="in" filter="fade">
                                      <p:cBhvr>
                                        <p:cTn id="54" dur="1000"/>
                                        <p:tgtEl>
                                          <p:spTgt spid="3">
                                            <p:txEl>
                                              <p:pRg st="6" end="6"/>
                                            </p:txEl>
                                          </p:spTgt>
                                        </p:tgtEl>
                                      </p:cBhvr>
                                    </p:animEffect>
                                    <p:anim calcmode="lin" valueType="num">
                                      <p:cBhvr>
                                        <p:cTn id="55"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6"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452718"/>
            <a:ext cx="9404723" cy="1164047"/>
          </a:xfrm>
        </p:spPr>
        <p:txBody>
          <a:bodyPr/>
          <a:lstStyle/>
          <a:p>
            <a:r>
              <a:rPr lang="en-US" sz="2400" b="1" dirty="0">
                <a:solidFill>
                  <a:srgbClr val="0070C0"/>
                </a:solidFill>
              </a:rPr>
              <a:t>P8 – Response</a:t>
            </a:r>
            <a:br>
              <a:rPr lang="en-US" sz="2200" b="1" dirty="0">
                <a:solidFill>
                  <a:srgbClr val="00B0F0"/>
                </a:solidFill>
              </a:rPr>
            </a:br>
            <a:r>
              <a:rPr lang="en-US" sz="2000" dirty="0"/>
              <a:t>Design and, when necessary, execute a response to identified or suspected undesirable actions, events, or weaknesses in capabilities.</a:t>
            </a:r>
            <a:endParaRPr lang="en-US" sz="2000" b="1" dirty="0">
              <a:solidFill>
                <a:srgbClr val="00B0F0"/>
              </a:solidFill>
            </a:endParaRPr>
          </a:p>
        </p:txBody>
      </p:sp>
      <p:sp>
        <p:nvSpPr>
          <p:cNvPr id="3" name="Content Placeholder 2"/>
          <p:cNvSpPr>
            <a:spLocks noGrp="1"/>
          </p:cNvSpPr>
          <p:nvPr>
            <p:ph idx="1"/>
          </p:nvPr>
        </p:nvSpPr>
        <p:spPr>
          <a:xfrm>
            <a:off x="645130" y="1616766"/>
            <a:ext cx="8194070" cy="4631634"/>
          </a:xfrm>
        </p:spPr>
        <p:txBody>
          <a:bodyPr>
            <a:normAutofit fontScale="77500" lnSpcReduction="20000"/>
          </a:bodyPr>
          <a:lstStyle/>
          <a:p>
            <a:pPr marL="0" indent="0">
              <a:buNone/>
            </a:pPr>
            <a:r>
              <a:rPr lang="en-US" sz="2300" b="1" dirty="0">
                <a:solidFill>
                  <a:srgbClr val="00B0F0"/>
                </a:solidFill>
              </a:rPr>
              <a:t>P8: Key Actions &amp; Controls</a:t>
            </a:r>
          </a:p>
          <a:p>
            <a:pPr marL="0" indent="0">
              <a:buNone/>
            </a:pPr>
            <a:r>
              <a:rPr lang="en-US" dirty="0"/>
              <a:t>• Establish investigation processes: Develop internal investigation processes to address allegations or indications of undesirable conduct, and maintain a process for responding to external inquiries and investigations</a:t>
            </a:r>
          </a:p>
          <a:p>
            <a:pPr marL="0" indent="0">
              <a:buNone/>
            </a:pPr>
            <a:r>
              <a:rPr lang="en-US" dirty="0"/>
              <a:t>• Prepare to address crisis situations by developing plans for responding to various types of crises and recovering from business disruption </a:t>
            </a:r>
          </a:p>
          <a:p>
            <a:pPr marL="0" indent="0">
              <a:buNone/>
            </a:pPr>
            <a:r>
              <a:rPr lang="en-US" dirty="0"/>
              <a:t>• Follow resolution processes, that is by resolving each issue and documenting the outcome </a:t>
            </a:r>
          </a:p>
          <a:p>
            <a:pPr marL="0" indent="0">
              <a:buNone/>
            </a:pPr>
            <a:r>
              <a:rPr lang="en-US" dirty="0"/>
              <a:t>• Improve capabilities by ensuring that information flows seamlessly into processes for identifying and correcting action and control weaknesses, and applying necessary changes </a:t>
            </a:r>
          </a:p>
          <a:p>
            <a:pPr marL="0" indent="0">
              <a:buNone/>
            </a:pPr>
            <a:r>
              <a:rPr lang="en-US" dirty="0"/>
              <a:t>• Discipline and retrain </a:t>
            </a:r>
          </a:p>
          <a:p>
            <a:pPr marL="0" indent="0">
              <a:buNone/>
            </a:pPr>
            <a:r>
              <a:rPr lang="en-US" dirty="0"/>
              <a:t>• When required or appropriate, disclose resolution of investigations to relevant stakeholders</a:t>
            </a:r>
            <a:endParaRPr lang="en-US" b="1" dirty="0">
              <a:solidFill>
                <a:srgbClr val="00B0F0"/>
              </a:solidFill>
            </a:endParaRPr>
          </a:p>
        </p:txBody>
      </p:sp>
      <p:pic>
        <p:nvPicPr>
          <p:cNvPr id="6" name="Picture 5">
            <a:extLst>
              <a:ext uri="{FF2B5EF4-FFF2-40B4-BE49-F238E27FC236}">
                <a16:creationId xmlns:a16="http://schemas.microsoft.com/office/drawing/2014/main" id="{D09819DA-F879-40D9-AED9-F36D13684211}"/>
              </a:ext>
            </a:extLst>
          </p:cNvPr>
          <p:cNvPicPr>
            <a:picLocks noChangeAspect="1"/>
          </p:cNvPicPr>
          <p:nvPr/>
        </p:nvPicPr>
        <p:blipFill>
          <a:blip r:embed="rId2"/>
          <a:stretch>
            <a:fillRect/>
          </a:stretch>
        </p:blipFill>
        <p:spPr>
          <a:xfrm>
            <a:off x="8839200" y="3803515"/>
            <a:ext cx="3351820" cy="305448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7BF42CA-AD55-48B4-8949-C4DCA60A6A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AE1D3D-3106-4CB2-AA7C-0C1642AC0F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0A31B6AF-B711-4CDB-8C2B-16E963DDC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8137" y="0"/>
            <a:ext cx="5646974" cy="6483075"/>
            <a:chOff x="-19221" y="0"/>
            <a:chExt cx="5646974" cy="6483075"/>
          </a:xfrm>
        </p:grpSpPr>
        <p:sp>
          <p:nvSpPr>
            <p:cNvPr id="13" name="Freeform: Shape 12">
              <a:extLst>
                <a:ext uri="{FF2B5EF4-FFF2-40B4-BE49-F238E27FC236}">
                  <a16:creationId xmlns:a16="http://schemas.microsoft.com/office/drawing/2014/main" id="{CA818331-E13C-49C6-B98D-A60AD0E85A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16610"/>
              <a:ext cx="5535001" cy="6250127"/>
            </a:xfrm>
            <a:custGeom>
              <a:avLst/>
              <a:gdLst>
                <a:gd name="connsiteX0" fmla="*/ 2510242 w 5535001"/>
                <a:gd name="connsiteY0" fmla="*/ 174 h 6250127"/>
                <a:gd name="connsiteX1" fmla="*/ 2550551 w 5535001"/>
                <a:gd name="connsiteY1" fmla="*/ 510 h 6250127"/>
                <a:gd name="connsiteX2" fmla="*/ 2629490 w 5535001"/>
                <a:gd name="connsiteY2" fmla="*/ 3757 h 6250127"/>
                <a:gd name="connsiteX3" fmla="*/ 2708317 w 5535001"/>
                <a:gd name="connsiteY3" fmla="*/ 7229 h 6250127"/>
                <a:gd name="connsiteX4" fmla="*/ 2787256 w 5535001"/>
                <a:gd name="connsiteY4" fmla="*/ 14619 h 6250127"/>
                <a:gd name="connsiteX5" fmla="*/ 3408467 w 5535001"/>
                <a:gd name="connsiteY5" fmla="*/ 145064 h 6250127"/>
                <a:gd name="connsiteX6" fmla="*/ 3557723 w 5535001"/>
                <a:gd name="connsiteY6" fmla="*/ 199593 h 6250127"/>
                <a:gd name="connsiteX7" fmla="*/ 3594337 w 5535001"/>
                <a:gd name="connsiteY7" fmla="*/ 214597 h 6250127"/>
                <a:gd name="connsiteX8" fmla="*/ 3630616 w 5535001"/>
                <a:gd name="connsiteY8" fmla="*/ 230385 h 6250127"/>
                <a:gd name="connsiteX9" fmla="*/ 3703172 w 5535001"/>
                <a:gd name="connsiteY9" fmla="*/ 262073 h 6250127"/>
                <a:gd name="connsiteX10" fmla="*/ 3739003 w 5535001"/>
                <a:gd name="connsiteY10" fmla="*/ 278756 h 6250127"/>
                <a:gd name="connsiteX11" fmla="*/ 3756806 w 5535001"/>
                <a:gd name="connsiteY11" fmla="*/ 287266 h 6250127"/>
                <a:gd name="connsiteX12" fmla="*/ 3773714 w 5535001"/>
                <a:gd name="connsiteY12" fmla="*/ 297567 h 6250127"/>
                <a:gd name="connsiteX13" fmla="*/ 3840784 w 5535001"/>
                <a:gd name="connsiteY13" fmla="*/ 339332 h 6250127"/>
                <a:gd name="connsiteX14" fmla="*/ 3873927 w 5535001"/>
                <a:gd name="connsiteY14" fmla="*/ 360495 h 6250127"/>
                <a:gd name="connsiteX15" fmla="*/ 3906062 w 5535001"/>
                <a:gd name="connsiteY15" fmla="*/ 383001 h 6250127"/>
                <a:gd name="connsiteX16" fmla="*/ 3969662 w 5535001"/>
                <a:gd name="connsiteY16" fmla="*/ 428572 h 6250127"/>
                <a:gd name="connsiteX17" fmla="*/ 4423029 w 5535001"/>
                <a:gd name="connsiteY17" fmla="*/ 837600 h 6250127"/>
                <a:gd name="connsiteX18" fmla="*/ 4474647 w 5535001"/>
                <a:gd name="connsiteY18" fmla="*/ 891569 h 6250127"/>
                <a:gd name="connsiteX19" fmla="*/ 4524250 w 5535001"/>
                <a:gd name="connsiteY19" fmla="*/ 946883 h 6250127"/>
                <a:gd name="connsiteX20" fmla="*/ 4573965 w 5535001"/>
                <a:gd name="connsiteY20" fmla="*/ 1001748 h 6250127"/>
                <a:gd name="connsiteX21" fmla="*/ 4622224 w 5535001"/>
                <a:gd name="connsiteY21" fmla="*/ 1057509 h 6250127"/>
                <a:gd name="connsiteX22" fmla="*/ 4717510 w 5535001"/>
                <a:gd name="connsiteY22" fmla="*/ 1169143 h 6250127"/>
                <a:gd name="connsiteX23" fmla="*/ 4764986 w 5535001"/>
                <a:gd name="connsiteY23" fmla="*/ 1224681 h 6250127"/>
                <a:gd name="connsiteX24" fmla="*/ 4813021 w 5535001"/>
                <a:gd name="connsiteY24" fmla="*/ 1279994 h 6250127"/>
                <a:gd name="connsiteX25" fmla="*/ 5001915 w 5535001"/>
                <a:gd name="connsiteY25" fmla="*/ 1506846 h 6250127"/>
                <a:gd name="connsiteX26" fmla="*/ 5170542 w 5535001"/>
                <a:gd name="connsiteY26" fmla="*/ 1751165 h 6250127"/>
                <a:gd name="connsiteX27" fmla="*/ 5428969 w 5535001"/>
                <a:gd name="connsiteY27" fmla="*/ 2293660 h 6250127"/>
                <a:gd name="connsiteX28" fmla="*/ 5534893 w 5535001"/>
                <a:gd name="connsiteY28" fmla="*/ 2899307 h 6250127"/>
                <a:gd name="connsiteX29" fmla="*/ 5508804 w 5535001"/>
                <a:gd name="connsiteY29" fmla="*/ 3211144 h 6250127"/>
                <a:gd name="connsiteX30" fmla="*/ 5426282 w 5535001"/>
                <a:gd name="connsiteY30" fmla="*/ 3513352 h 6250127"/>
                <a:gd name="connsiteX31" fmla="*/ 5248250 w 5535001"/>
                <a:gd name="connsiteY31" fmla="*/ 4030542 h 6250127"/>
                <a:gd name="connsiteX32" fmla="*/ 5208612 w 5535001"/>
                <a:gd name="connsiteY32" fmla="*/ 4161771 h 6250127"/>
                <a:gd name="connsiteX33" fmla="*/ 5170318 w 5535001"/>
                <a:gd name="connsiteY33" fmla="*/ 4294680 h 6250127"/>
                <a:gd name="connsiteX34" fmla="*/ 5132248 w 5535001"/>
                <a:gd name="connsiteY34" fmla="*/ 4430164 h 6250127"/>
                <a:gd name="connsiteX35" fmla="*/ 5112765 w 5535001"/>
                <a:gd name="connsiteY35" fmla="*/ 4498914 h 6250127"/>
                <a:gd name="connsiteX36" fmla="*/ 5091715 w 5535001"/>
                <a:gd name="connsiteY36" fmla="*/ 4569119 h 6250127"/>
                <a:gd name="connsiteX37" fmla="*/ 5068985 w 5535001"/>
                <a:gd name="connsiteY37" fmla="*/ 4640220 h 6250127"/>
                <a:gd name="connsiteX38" fmla="*/ 5043904 w 5535001"/>
                <a:gd name="connsiteY38" fmla="*/ 4712105 h 6250127"/>
                <a:gd name="connsiteX39" fmla="*/ 5015799 w 5535001"/>
                <a:gd name="connsiteY39" fmla="*/ 4784438 h 6250127"/>
                <a:gd name="connsiteX40" fmla="*/ 4982880 w 5535001"/>
                <a:gd name="connsiteY40" fmla="*/ 4856435 h 6250127"/>
                <a:gd name="connsiteX41" fmla="*/ 4817276 w 5535001"/>
                <a:gd name="connsiteY41" fmla="*/ 5125275 h 6250127"/>
                <a:gd name="connsiteX42" fmla="*/ 4618753 w 5535001"/>
                <a:gd name="connsiteY42" fmla="*/ 5355374 h 6250127"/>
                <a:gd name="connsiteX43" fmla="*/ 4566575 w 5535001"/>
                <a:gd name="connsiteY43" fmla="*/ 5408560 h 6250127"/>
                <a:gd name="connsiteX44" fmla="*/ 4513837 w 5535001"/>
                <a:gd name="connsiteY44" fmla="*/ 5461186 h 6250127"/>
                <a:gd name="connsiteX45" fmla="*/ 4459531 w 5535001"/>
                <a:gd name="connsiteY45" fmla="*/ 5512580 h 6250127"/>
                <a:gd name="connsiteX46" fmla="*/ 4404554 w 5535001"/>
                <a:gd name="connsiteY46" fmla="*/ 5563526 h 6250127"/>
                <a:gd name="connsiteX47" fmla="*/ 4348009 w 5535001"/>
                <a:gd name="connsiteY47" fmla="*/ 5613017 h 6250127"/>
                <a:gd name="connsiteX48" fmla="*/ 4290568 w 5535001"/>
                <a:gd name="connsiteY48" fmla="*/ 5661948 h 6250127"/>
                <a:gd name="connsiteX49" fmla="*/ 4276124 w 5535001"/>
                <a:gd name="connsiteY49" fmla="*/ 5674153 h 6250127"/>
                <a:gd name="connsiteX50" fmla="*/ 4261120 w 5535001"/>
                <a:gd name="connsiteY50" fmla="*/ 5685798 h 6250127"/>
                <a:gd name="connsiteX51" fmla="*/ 4231112 w 5535001"/>
                <a:gd name="connsiteY51" fmla="*/ 5708976 h 6250127"/>
                <a:gd name="connsiteX52" fmla="*/ 4170984 w 5535001"/>
                <a:gd name="connsiteY52" fmla="*/ 5755443 h 6250127"/>
                <a:gd name="connsiteX53" fmla="*/ 4046025 w 5535001"/>
                <a:gd name="connsiteY53" fmla="*/ 5843228 h 6250127"/>
                <a:gd name="connsiteX54" fmla="*/ 3915356 w 5535001"/>
                <a:gd name="connsiteY54" fmla="*/ 5923735 h 6250127"/>
                <a:gd name="connsiteX55" fmla="*/ 3346323 w 5535001"/>
                <a:gd name="connsiteY55" fmla="*/ 6158872 h 6250127"/>
                <a:gd name="connsiteX56" fmla="*/ 2743476 w 5535001"/>
                <a:gd name="connsiteY56" fmla="*/ 6247328 h 6250127"/>
                <a:gd name="connsiteX57" fmla="*/ 2668120 w 5535001"/>
                <a:gd name="connsiteY57" fmla="*/ 6249344 h 6250127"/>
                <a:gd name="connsiteX58" fmla="*/ 2630498 w 5535001"/>
                <a:gd name="connsiteY58" fmla="*/ 6250127 h 6250127"/>
                <a:gd name="connsiteX59" fmla="*/ 2592988 w 5535001"/>
                <a:gd name="connsiteY59" fmla="*/ 6249568 h 6250127"/>
                <a:gd name="connsiteX60" fmla="*/ 2518080 w 5535001"/>
                <a:gd name="connsiteY60" fmla="*/ 6247777 h 6250127"/>
                <a:gd name="connsiteX61" fmla="*/ 2442948 w 5535001"/>
                <a:gd name="connsiteY61" fmla="*/ 6244529 h 6250127"/>
                <a:gd name="connsiteX62" fmla="*/ 2291676 w 5535001"/>
                <a:gd name="connsiteY62" fmla="*/ 6232213 h 6250127"/>
                <a:gd name="connsiteX63" fmla="*/ 2141412 w 5535001"/>
                <a:gd name="connsiteY63" fmla="*/ 6212394 h 6250127"/>
                <a:gd name="connsiteX64" fmla="*/ 1992715 w 5535001"/>
                <a:gd name="connsiteY64" fmla="*/ 6184961 h 6250127"/>
                <a:gd name="connsiteX65" fmla="*/ 1845811 w 5535001"/>
                <a:gd name="connsiteY65" fmla="*/ 6151034 h 6250127"/>
                <a:gd name="connsiteX66" fmla="*/ 1701033 w 5535001"/>
                <a:gd name="connsiteY66" fmla="*/ 6110724 h 6250127"/>
                <a:gd name="connsiteX67" fmla="*/ 1629484 w 5535001"/>
                <a:gd name="connsiteY67" fmla="*/ 6088219 h 6250127"/>
                <a:gd name="connsiteX68" fmla="*/ 1558383 w 5535001"/>
                <a:gd name="connsiteY68" fmla="*/ 6064929 h 6250127"/>
                <a:gd name="connsiteX69" fmla="*/ 1011968 w 5535001"/>
                <a:gd name="connsiteY69" fmla="*/ 5828896 h 6250127"/>
                <a:gd name="connsiteX70" fmla="*/ 511237 w 5535001"/>
                <a:gd name="connsiteY70" fmla="*/ 5512356 h 6250127"/>
                <a:gd name="connsiteX71" fmla="*/ 395572 w 5535001"/>
                <a:gd name="connsiteY71" fmla="*/ 5419757 h 6250127"/>
                <a:gd name="connsiteX72" fmla="*/ 284722 w 5535001"/>
                <a:gd name="connsiteY72" fmla="*/ 5321559 h 6250127"/>
                <a:gd name="connsiteX73" fmla="*/ 257513 w 5535001"/>
                <a:gd name="connsiteY73" fmla="*/ 5296477 h 6250127"/>
                <a:gd name="connsiteX74" fmla="*/ 243853 w 5535001"/>
                <a:gd name="connsiteY74" fmla="*/ 5283937 h 6250127"/>
                <a:gd name="connsiteX75" fmla="*/ 230752 w 5535001"/>
                <a:gd name="connsiteY75" fmla="*/ 5270836 h 6250127"/>
                <a:gd name="connsiteX76" fmla="*/ 178574 w 5535001"/>
                <a:gd name="connsiteY76" fmla="*/ 5218322 h 6250127"/>
                <a:gd name="connsiteX77" fmla="*/ 126508 w 5535001"/>
                <a:gd name="connsiteY77" fmla="*/ 5165584 h 6250127"/>
                <a:gd name="connsiteX78" fmla="*/ 76345 w 5535001"/>
                <a:gd name="connsiteY78" fmla="*/ 5111167 h 6250127"/>
                <a:gd name="connsiteX79" fmla="*/ 26407 w 5535001"/>
                <a:gd name="connsiteY79" fmla="*/ 5056413 h 6250127"/>
                <a:gd name="connsiteX80" fmla="*/ 0 w 5535001"/>
                <a:gd name="connsiteY80" fmla="*/ 5024776 h 6250127"/>
                <a:gd name="connsiteX81" fmla="*/ 0 w 5535001"/>
                <a:gd name="connsiteY81" fmla="*/ 4492798 h 6250127"/>
                <a:gd name="connsiteX82" fmla="*/ 28534 w 5535001"/>
                <a:gd name="connsiteY82" fmla="*/ 4537879 h 6250127"/>
                <a:gd name="connsiteX83" fmla="*/ 66604 w 5535001"/>
                <a:gd name="connsiteY83" fmla="*/ 4592745 h 6250127"/>
                <a:gd name="connsiteX84" fmla="*/ 104114 w 5535001"/>
                <a:gd name="connsiteY84" fmla="*/ 4647834 h 6250127"/>
                <a:gd name="connsiteX85" fmla="*/ 143751 w 5535001"/>
                <a:gd name="connsiteY85" fmla="*/ 4701580 h 6250127"/>
                <a:gd name="connsiteX86" fmla="*/ 182717 w 5535001"/>
                <a:gd name="connsiteY86" fmla="*/ 4755773 h 6250127"/>
                <a:gd name="connsiteX87" fmla="*/ 223810 w 5535001"/>
                <a:gd name="connsiteY87" fmla="*/ 4808399 h 6250127"/>
                <a:gd name="connsiteX88" fmla="*/ 264679 w 5535001"/>
                <a:gd name="connsiteY88" fmla="*/ 4861249 h 6250127"/>
                <a:gd name="connsiteX89" fmla="*/ 307788 w 5535001"/>
                <a:gd name="connsiteY89" fmla="*/ 4912420 h 6250127"/>
                <a:gd name="connsiteX90" fmla="*/ 351232 w 5535001"/>
                <a:gd name="connsiteY90" fmla="*/ 4963254 h 6250127"/>
                <a:gd name="connsiteX91" fmla="*/ 397028 w 5535001"/>
                <a:gd name="connsiteY91" fmla="*/ 5012185 h 6250127"/>
                <a:gd name="connsiteX92" fmla="*/ 443496 w 5535001"/>
                <a:gd name="connsiteY92" fmla="*/ 5060444 h 6250127"/>
                <a:gd name="connsiteX93" fmla="*/ 455140 w 5535001"/>
                <a:gd name="connsiteY93" fmla="*/ 5072537 h 6250127"/>
                <a:gd name="connsiteX94" fmla="*/ 467345 w 5535001"/>
                <a:gd name="connsiteY94" fmla="*/ 5083958 h 6250127"/>
                <a:gd name="connsiteX95" fmla="*/ 491755 w 5535001"/>
                <a:gd name="connsiteY95" fmla="*/ 5106912 h 6250127"/>
                <a:gd name="connsiteX96" fmla="*/ 540686 w 5535001"/>
                <a:gd name="connsiteY96" fmla="*/ 5152819 h 6250127"/>
                <a:gd name="connsiteX97" fmla="*/ 552890 w 5535001"/>
                <a:gd name="connsiteY97" fmla="*/ 5164353 h 6250127"/>
                <a:gd name="connsiteX98" fmla="*/ 565655 w 5535001"/>
                <a:gd name="connsiteY98" fmla="*/ 5175214 h 6250127"/>
                <a:gd name="connsiteX99" fmla="*/ 591072 w 5535001"/>
                <a:gd name="connsiteY99" fmla="*/ 5197048 h 6250127"/>
                <a:gd name="connsiteX100" fmla="*/ 694197 w 5535001"/>
                <a:gd name="connsiteY100" fmla="*/ 5283041 h 6250127"/>
                <a:gd name="connsiteX101" fmla="*/ 1146221 w 5535001"/>
                <a:gd name="connsiteY101" fmla="*/ 5573716 h 6250127"/>
                <a:gd name="connsiteX102" fmla="*/ 1650982 w 5535001"/>
                <a:gd name="connsiteY102" fmla="*/ 5758130 h 6250127"/>
                <a:gd name="connsiteX103" fmla="*/ 1716485 w 5535001"/>
                <a:gd name="connsiteY103" fmla="*/ 5772798 h 6250127"/>
                <a:gd name="connsiteX104" fmla="*/ 1782211 w 5535001"/>
                <a:gd name="connsiteY104" fmla="*/ 5786235 h 6250127"/>
                <a:gd name="connsiteX105" fmla="*/ 1848386 w 5535001"/>
                <a:gd name="connsiteY105" fmla="*/ 5796984 h 6250127"/>
                <a:gd name="connsiteX106" fmla="*/ 1881417 w 5535001"/>
                <a:gd name="connsiteY106" fmla="*/ 5802359 h 6250127"/>
                <a:gd name="connsiteX107" fmla="*/ 1914560 w 5535001"/>
                <a:gd name="connsiteY107" fmla="*/ 5807061 h 6250127"/>
                <a:gd name="connsiteX108" fmla="*/ 2047469 w 5535001"/>
                <a:gd name="connsiteY108" fmla="*/ 5821282 h 6250127"/>
                <a:gd name="connsiteX109" fmla="*/ 2180601 w 5535001"/>
                <a:gd name="connsiteY109" fmla="*/ 5828896 h 6250127"/>
                <a:gd name="connsiteX110" fmla="*/ 2313622 w 5535001"/>
                <a:gd name="connsiteY110" fmla="*/ 5830463 h 6250127"/>
                <a:gd name="connsiteX111" fmla="*/ 2380021 w 5535001"/>
                <a:gd name="connsiteY111" fmla="*/ 5828448 h 6250127"/>
                <a:gd name="connsiteX112" fmla="*/ 2446195 w 5535001"/>
                <a:gd name="connsiteY112" fmla="*/ 5826433 h 6250127"/>
                <a:gd name="connsiteX113" fmla="*/ 2513041 w 5535001"/>
                <a:gd name="connsiteY113" fmla="*/ 5822737 h 6250127"/>
                <a:gd name="connsiteX114" fmla="*/ 2580111 w 5535001"/>
                <a:gd name="connsiteY114" fmla="*/ 5818258 h 6250127"/>
                <a:gd name="connsiteX115" fmla="*/ 2613590 w 5535001"/>
                <a:gd name="connsiteY115" fmla="*/ 5816355 h 6250127"/>
                <a:gd name="connsiteX116" fmla="*/ 2646845 w 5535001"/>
                <a:gd name="connsiteY116" fmla="*/ 5813108 h 6250127"/>
                <a:gd name="connsiteX117" fmla="*/ 2713244 w 5535001"/>
                <a:gd name="connsiteY117" fmla="*/ 5806838 h 6250127"/>
                <a:gd name="connsiteX118" fmla="*/ 3230882 w 5535001"/>
                <a:gd name="connsiteY118" fmla="*/ 5721292 h 6250127"/>
                <a:gd name="connsiteX119" fmla="*/ 3720416 w 5535001"/>
                <a:gd name="connsiteY119" fmla="*/ 5556472 h 6250127"/>
                <a:gd name="connsiteX120" fmla="*/ 3837425 w 5535001"/>
                <a:gd name="connsiteY120" fmla="*/ 5499927 h 6250127"/>
                <a:gd name="connsiteX121" fmla="*/ 3951634 w 5535001"/>
                <a:gd name="connsiteY121" fmla="*/ 5436552 h 6250127"/>
                <a:gd name="connsiteX122" fmla="*/ 4007284 w 5535001"/>
                <a:gd name="connsiteY122" fmla="*/ 5401841 h 6250127"/>
                <a:gd name="connsiteX123" fmla="*/ 4035164 w 5535001"/>
                <a:gd name="connsiteY123" fmla="*/ 5384374 h 6250127"/>
                <a:gd name="connsiteX124" fmla="*/ 4049049 w 5535001"/>
                <a:gd name="connsiteY124" fmla="*/ 5375640 h 6250127"/>
                <a:gd name="connsiteX125" fmla="*/ 4062485 w 5535001"/>
                <a:gd name="connsiteY125" fmla="*/ 5366123 h 6250127"/>
                <a:gd name="connsiteX126" fmla="*/ 4116567 w 5535001"/>
                <a:gd name="connsiteY126" fmla="*/ 5328277 h 6250127"/>
                <a:gd name="connsiteX127" fmla="*/ 4169976 w 5535001"/>
                <a:gd name="connsiteY127" fmla="*/ 5289199 h 6250127"/>
                <a:gd name="connsiteX128" fmla="*/ 4222042 w 5535001"/>
                <a:gd name="connsiteY128" fmla="*/ 5247994 h 6250127"/>
                <a:gd name="connsiteX129" fmla="*/ 4273213 w 5535001"/>
                <a:gd name="connsiteY129" fmla="*/ 5205558 h 6250127"/>
                <a:gd name="connsiteX130" fmla="*/ 4323151 w 5535001"/>
                <a:gd name="connsiteY130" fmla="*/ 5161329 h 6250127"/>
                <a:gd name="connsiteX131" fmla="*/ 4371971 w 5535001"/>
                <a:gd name="connsiteY131" fmla="*/ 5116093 h 6250127"/>
                <a:gd name="connsiteX132" fmla="*/ 4546868 w 5535001"/>
                <a:gd name="connsiteY132" fmla="*/ 4924400 h 6250127"/>
                <a:gd name="connsiteX133" fmla="*/ 4675634 w 5535001"/>
                <a:gd name="connsiteY133" fmla="*/ 4715352 h 6250127"/>
                <a:gd name="connsiteX134" fmla="*/ 4700155 w 5535001"/>
                <a:gd name="connsiteY134" fmla="*/ 4659255 h 6250127"/>
                <a:gd name="connsiteX135" fmla="*/ 4721206 w 5535001"/>
                <a:gd name="connsiteY135" fmla="*/ 4600135 h 6250127"/>
                <a:gd name="connsiteX136" fmla="*/ 4740465 w 5535001"/>
                <a:gd name="connsiteY136" fmla="*/ 4538887 h 6250127"/>
                <a:gd name="connsiteX137" fmla="*/ 4758492 w 5535001"/>
                <a:gd name="connsiteY137" fmla="*/ 4475848 h 6250127"/>
                <a:gd name="connsiteX138" fmla="*/ 4891288 w 5535001"/>
                <a:gd name="connsiteY138" fmla="*/ 3930329 h 6250127"/>
                <a:gd name="connsiteX139" fmla="*/ 5066298 w 5535001"/>
                <a:gd name="connsiteY139" fmla="*/ 3382235 h 6250127"/>
                <a:gd name="connsiteX140" fmla="*/ 5156994 w 5535001"/>
                <a:gd name="connsiteY140" fmla="*/ 2898635 h 6250127"/>
                <a:gd name="connsiteX141" fmla="*/ 5083317 w 5535001"/>
                <a:gd name="connsiteY141" fmla="*/ 2402047 h 6250127"/>
                <a:gd name="connsiteX142" fmla="*/ 4871022 w 5535001"/>
                <a:gd name="connsiteY142" fmla="*/ 1926958 h 6250127"/>
                <a:gd name="connsiteX143" fmla="*/ 4727028 w 5535001"/>
                <a:gd name="connsiteY143" fmla="*/ 1703577 h 6250127"/>
                <a:gd name="connsiteX144" fmla="*/ 4563776 w 5535001"/>
                <a:gd name="connsiteY144" fmla="*/ 1490834 h 6250127"/>
                <a:gd name="connsiteX145" fmla="*/ 4370291 w 5535001"/>
                <a:gd name="connsiteY145" fmla="*/ 1300596 h 6250127"/>
                <a:gd name="connsiteX146" fmla="*/ 4266046 w 5535001"/>
                <a:gd name="connsiteY146" fmla="*/ 1214491 h 6250127"/>
                <a:gd name="connsiteX147" fmla="*/ 4212973 w 5535001"/>
                <a:gd name="connsiteY147" fmla="*/ 1173062 h 6250127"/>
                <a:gd name="connsiteX148" fmla="*/ 4157995 w 5535001"/>
                <a:gd name="connsiteY148" fmla="*/ 1134545 h 6250127"/>
                <a:gd name="connsiteX149" fmla="*/ 3697126 w 5535001"/>
                <a:gd name="connsiteY149" fmla="*/ 881044 h 6250127"/>
                <a:gd name="connsiteX150" fmla="*/ 3637670 w 5535001"/>
                <a:gd name="connsiteY150" fmla="*/ 856747 h 6250127"/>
                <a:gd name="connsiteX151" fmla="*/ 3608222 w 5535001"/>
                <a:gd name="connsiteY151" fmla="*/ 844318 h 6250127"/>
                <a:gd name="connsiteX152" fmla="*/ 3578214 w 5535001"/>
                <a:gd name="connsiteY152" fmla="*/ 833457 h 6250127"/>
                <a:gd name="connsiteX153" fmla="*/ 3518309 w 5535001"/>
                <a:gd name="connsiteY153" fmla="*/ 812294 h 6250127"/>
                <a:gd name="connsiteX154" fmla="*/ 3503417 w 5535001"/>
                <a:gd name="connsiteY154" fmla="*/ 806920 h 6250127"/>
                <a:gd name="connsiteX155" fmla="*/ 3489533 w 5535001"/>
                <a:gd name="connsiteY155" fmla="*/ 799642 h 6250127"/>
                <a:gd name="connsiteX156" fmla="*/ 3460869 w 5535001"/>
                <a:gd name="connsiteY156" fmla="*/ 787101 h 6250127"/>
                <a:gd name="connsiteX157" fmla="*/ 3402980 w 5535001"/>
                <a:gd name="connsiteY157" fmla="*/ 763475 h 6250127"/>
                <a:gd name="connsiteX158" fmla="*/ 3374092 w 5535001"/>
                <a:gd name="connsiteY158" fmla="*/ 751606 h 6250127"/>
                <a:gd name="connsiteX159" fmla="*/ 3344980 w 5535001"/>
                <a:gd name="connsiteY159" fmla="*/ 740409 h 6250127"/>
                <a:gd name="connsiteX160" fmla="*/ 3226627 w 5535001"/>
                <a:gd name="connsiteY160" fmla="*/ 700772 h 6250127"/>
                <a:gd name="connsiteX161" fmla="*/ 2735750 w 5535001"/>
                <a:gd name="connsiteY161" fmla="*/ 614667 h 6250127"/>
                <a:gd name="connsiteX162" fmla="*/ 2673158 w 5535001"/>
                <a:gd name="connsiteY162" fmla="*/ 610412 h 6250127"/>
                <a:gd name="connsiteX163" fmla="*/ 2610119 w 5535001"/>
                <a:gd name="connsiteY163" fmla="*/ 609628 h 6250127"/>
                <a:gd name="connsiteX164" fmla="*/ 2547080 w 5535001"/>
                <a:gd name="connsiteY164" fmla="*/ 608620 h 6250127"/>
                <a:gd name="connsiteX165" fmla="*/ 2516400 w 5535001"/>
                <a:gd name="connsiteY165" fmla="*/ 608844 h 6250127"/>
                <a:gd name="connsiteX166" fmla="*/ 2486280 w 5535001"/>
                <a:gd name="connsiteY166" fmla="*/ 609740 h 6250127"/>
                <a:gd name="connsiteX167" fmla="*/ 2426376 w 5535001"/>
                <a:gd name="connsiteY167" fmla="*/ 613099 h 6250127"/>
                <a:gd name="connsiteX168" fmla="*/ 2366920 w 5535001"/>
                <a:gd name="connsiteY168" fmla="*/ 618474 h 6250127"/>
                <a:gd name="connsiteX169" fmla="*/ 2337248 w 5535001"/>
                <a:gd name="connsiteY169" fmla="*/ 621497 h 6250127"/>
                <a:gd name="connsiteX170" fmla="*/ 2307800 w 5535001"/>
                <a:gd name="connsiteY170" fmla="*/ 625528 h 6250127"/>
                <a:gd name="connsiteX171" fmla="*/ 2278351 w 5535001"/>
                <a:gd name="connsiteY171" fmla="*/ 629559 h 6250127"/>
                <a:gd name="connsiteX172" fmla="*/ 2249127 w 5535001"/>
                <a:gd name="connsiteY172" fmla="*/ 634710 h 6250127"/>
                <a:gd name="connsiteX173" fmla="*/ 1796096 w 5535001"/>
                <a:gd name="connsiteY173" fmla="*/ 781726 h 6250127"/>
                <a:gd name="connsiteX174" fmla="*/ 1370833 w 5535001"/>
                <a:gd name="connsiteY174" fmla="*/ 1048663 h 6250127"/>
                <a:gd name="connsiteX175" fmla="*/ 959790 w 5535001"/>
                <a:gd name="connsiteY175" fmla="*/ 1390844 h 6250127"/>
                <a:gd name="connsiteX176" fmla="*/ 749062 w 5535001"/>
                <a:gd name="connsiteY176" fmla="*/ 1577611 h 6250127"/>
                <a:gd name="connsiteX177" fmla="*/ 524786 w 5535001"/>
                <a:gd name="connsiteY177" fmla="*/ 1763145 h 6250127"/>
                <a:gd name="connsiteX178" fmla="*/ 84071 w 5535001"/>
                <a:gd name="connsiteY178" fmla="*/ 2098496 h 6250127"/>
                <a:gd name="connsiteX179" fmla="*/ 0 w 5535001"/>
                <a:gd name="connsiteY179" fmla="*/ 2168094 h 6250127"/>
                <a:gd name="connsiteX180" fmla="*/ 0 w 5535001"/>
                <a:gd name="connsiteY180" fmla="*/ 1576676 h 6250127"/>
                <a:gd name="connsiteX181" fmla="*/ 174655 w 5535001"/>
                <a:gd name="connsiteY181" fmla="*/ 1387597 h 6250127"/>
                <a:gd name="connsiteX182" fmla="*/ 363661 w 5535001"/>
                <a:gd name="connsiteY182" fmla="*/ 1188626 h 6250127"/>
                <a:gd name="connsiteX183" fmla="*/ 458052 w 5535001"/>
                <a:gd name="connsiteY183" fmla="*/ 1086397 h 6250127"/>
                <a:gd name="connsiteX184" fmla="*/ 557257 w 5535001"/>
                <a:gd name="connsiteY184" fmla="*/ 981593 h 6250127"/>
                <a:gd name="connsiteX185" fmla="*/ 994165 w 5535001"/>
                <a:gd name="connsiteY185" fmla="*/ 578389 h 6250127"/>
                <a:gd name="connsiteX186" fmla="*/ 1520873 w 5535001"/>
                <a:gd name="connsiteY186" fmla="*/ 237215 h 6250127"/>
                <a:gd name="connsiteX187" fmla="*/ 2141748 w 5535001"/>
                <a:gd name="connsiteY187" fmla="*/ 31190 h 6250127"/>
                <a:gd name="connsiteX188" fmla="*/ 2182505 w 5535001"/>
                <a:gd name="connsiteY188" fmla="*/ 24360 h 6250127"/>
                <a:gd name="connsiteX189" fmla="*/ 2223374 w 5535001"/>
                <a:gd name="connsiteY189" fmla="*/ 18873 h 6250127"/>
                <a:gd name="connsiteX190" fmla="*/ 2264355 w 5535001"/>
                <a:gd name="connsiteY190" fmla="*/ 13611 h 6250127"/>
                <a:gd name="connsiteX191" fmla="*/ 2305336 w 5535001"/>
                <a:gd name="connsiteY191" fmla="*/ 9580 h 6250127"/>
                <a:gd name="connsiteX192" fmla="*/ 2387410 w 5535001"/>
                <a:gd name="connsiteY192" fmla="*/ 3645 h 6250127"/>
                <a:gd name="connsiteX193" fmla="*/ 2469373 w 5535001"/>
                <a:gd name="connsiteY193" fmla="*/ 622 h 625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535001" h="6250127">
                  <a:moveTo>
                    <a:pt x="2510242" y="174"/>
                  </a:moveTo>
                  <a:cubicBezTo>
                    <a:pt x="2523902" y="-50"/>
                    <a:pt x="2537562" y="-162"/>
                    <a:pt x="2550551" y="510"/>
                  </a:cubicBezTo>
                  <a:lnTo>
                    <a:pt x="2629490" y="3757"/>
                  </a:lnTo>
                  <a:lnTo>
                    <a:pt x="2708317" y="7229"/>
                  </a:lnTo>
                  <a:cubicBezTo>
                    <a:pt x="2734630" y="8572"/>
                    <a:pt x="2760943" y="12155"/>
                    <a:pt x="2787256" y="14619"/>
                  </a:cubicBezTo>
                  <a:cubicBezTo>
                    <a:pt x="2997536" y="34885"/>
                    <a:pt x="3207144" y="77994"/>
                    <a:pt x="3408467" y="145064"/>
                  </a:cubicBezTo>
                  <a:lnTo>
                    <a:pt x="3557723" y="199593"/>
                  </a:lnTo>
                  <a:cubicBezTo>
                    <a:pt x="3570264" y="203848"/>
                    <a:pt x="3582245" y="209447"/>
                    <a:pt x="3594337" y="214597"/>
                  </a:cubicBezTo>
                  <a:lnTo>
                    <a:pt x="3630616" y="230385"/>
                  </a:lnTo>
                  <a:lnTo>
                    <a:pt x="3703172" y="262073"/>
                  </a:lnTo>
                  <a:cubicBezTo>
                    <a:pt x="3715265" y="267335"/>
                    <a:pt x="3727358" y="272598"/>
                    <a:pt x="3739003" y="278756"/>
                  </a:cubicBezTo>
                  <a:cubicBezTo>
                    <a:pt x="3744937" y="281667"/>
                    <a:pt x="3750984" y="284131"/>
                    <a:pt x="3756806" y="287266"/>
                  </a:cubicBezTo>
                  <a:cubicBezTo>
                    <a:pt x="3762517" y="290513"/>
                    <a:pt x="3768115" y="294208"/>
                    <a:pt x="3773714" y="297567"/>
                  </a:cubicBezTo>
                  <a:lnTo>
                    <a:pt x="3840784" y="339332"/>
                  </a:lnTo>
                  <a:cubicBezTo>
                    <a:pt x="3851869" y="346386"/>
                    <a:pt x="3863290" y="352881"/>
                    <a:pt x="3873927" y="360495"/>
                  </a:cubicBezTo>
                  <a:lnTo>
                    <a:pt x="3906062" y="383001"/>
                  </a:lnTo>
                  <a:lnTo>
                    <a:pt x="3969662" y="428572"/>
                  </a:lnTo>
                  <a:cubicBezTo>
                    <a:pt x="4137281" y="552188"/>
                    <a:pt x="4285417" y="693270"/>
                    <a:pt x="4423029" y="837600"/>
                  </a:cubicBezTo>
                  <a:cubicBezTo>
                    <a:pt x="4440160" y="855739"/>
                    <a:pt x="4457404" y="873766"/>
                    <a:pt x="4474647" y="891569"/>
                  </a:cubicBezTo>
                  <a:lnTo>
                    <a:pt x="4524250" y="946883"/>
                  </a:lnTo>
                  <a:lnTo>
                    <a:pt x="4573965" y="1001748"/>
                  </a:lnTo>
                  <a:cubicBezTo>
                    <a:pt x="4590760" y="1019887"/>
                    <a:pt x="4605988" y="1039146"/>
                    <a:pt x="4622224" y="1057509"/>
                  </a:cubicBezTo>
                  <a:cubicBezTo>
                    <a:pt x="4653911" y="1094907"/>
                    <a:pt x="4686831" y="1131409"/>
                    <a:pt x="4717510" y="1169143"/>
                  </a:cubicBezTo>
                  <a:cubicBezTo>
                    <a:pt x="4733186" y="1187730"/>
                    <a:pt x="4748862" y="1206430"/>
                    <a:pt x="4764986" y="1224681"/>
                  </a:cubicBezTo>
                  <a:cubicBezTo>
                    <a:pt x="4780886" y="1243044"/>
                    <a:pt x="4797233" y="1261071"/>
                    <a:pt x="4813021" y="1279994"/>
                  </a:cubicBezTo>
                  <a:cubicBezTo>
                    <a:pt x="4877292" y="1354230"/>
                    <a:pt x="4941339" y="1428914"/>
                    <a:pt x="5001915" y="1506846"/>
                  </a:cubicBezTo>
                  <a:cubicBezTo>
                    <a:pt x="5062603" y="1584665"/>
                    <a:pt x="5118252" y="1666739"/>
                    <a:pt x="5170542" y="1751165"/>
                  </a:cubicBezTo>
                  <a:cubicBezTo>
                    <a:pt x="5274898" y="1920240"/>
                    <a:pt x="5363579" y="2101295"/>
                    <a:pt x="5428969" y="2293660"/>
                  </a:cubicBezTo>
                  <a:cubicBezTo>
                    <a:pt x="5494136" y="2485801"/>
                    <a:pt x="5533102" y="2690819"/>
                    <a:pt x="5534893" y="2899307"/>
                  </a:cubicBezTo>
                  <a:cubicBezTo>
                    <a:pt x="5536124" y="3003439"/>
                    <a:pt x="5526831" y="3108132"/>
                    <a:pt x="5508804" y="3211144"/>
                  </a:cubicBezTo>
                  <a:cubicBezTo>
                    <a:pt x="5490441" y="3314157"/>
                    <a:pt x="5462336" y="3415490"/>
                    <a:pt x="5426282" y="3513352"/>
                  </a:cubicBezTo>
                  <a:cubicBezTo>
                    <a:pt x="5363355" y="3684890"/>
                    <a:pt x="5302219" y="3856428"/>
                    <a:pt x="5248250" y="4030542"/>
                  </a:cubicBezTo>
                  <a:lnTo>
                    <a:pt x="5208612" y="4161771"/>
                  </a:lnTo>
                  <a:lnTo>
                    <a:pt x="5170318" y="4294680"/>
                  </a:lnTo>
                  <a:lnTo>
                    <a:pt x="5132248" y="4430164"/>
                  </a:lnTo>
                  <a:lnTo>
                    <a:pt x="5112765" y="4498914"/>
                  </a:lnTo>
                  <a:lnTo>
                    <a:pt x="5091715" y="4569119"/>
                  </a:lnTo>
                  <a:cubicBezTo>
                    <a:pt x="5085221" y="4592297"/>
                    <a:pt x="5076823" y="4616482"/>
                    <a:pt x="5068985" y="4640220"/>
                  </a:cubicBezTo>
                  <a:cubicBezTo>
                    <a:pt x="5060699" y="4664182"/>
                    <a:pt x="5053981" y="4687807"/>
                    <a:pt x="5043904" y="4712105"/>
                  </a:cubicBezTo>
                  <a:lnTo>
                    <a:pt x="5015799" y="4784438"/>
                  </a:lnTo>
                  <a:cubicBezTo>
                    <a:pt x="5005274" y="4808511"/>
                    <a:pt x="4993965" y="4832473"/>
                    <a:pt x="4982880" y="4856435"/>
                  </a:cubicBezTo>
                  <a:cubicBezTo>
                    <a:pt x="4936524" y="4951273"/>
                    <a:pt x="4881099" y="5044096"/>
                    <a:pt x="4817276" y="5125275"/>
                  </a:cubicBezTo>
                  <a:cubicBezTo>
                    <a:pt x="4755244" y="5208805"/>
                    <a:pt x="4686943" y="5282817"/>
                    <a:pt x="4618753" y="5355374"/>
                  </a:cubicBezTo>
                  <a:cubicBezTo>
                    <a:pt x="4602069" y="5374073"/>
                    <a:pt x="4584154" y="5391092"/>
                    <a:pt x="4566575" y="5408560"/>
                  </a:cubicBezTo>
                  <a:lnTo>
                    <a:pt x="4513837" y="5461186"/>
                  </a:lnTo>
                  <a:cubicBezTo>
                    <a:pt x="4496593" y="5479101"/>
                    <a:pt x="4477894" y="5495560"/>
                    <a:pt x="4459531" y="5512580"/>
                  </a:cubicBezTo>
                  <a:lnTo>
                    <a:pt x="4404554" y="5563526"/>
                  </a:lnTo>
                  <a:cubicBezTo>
                    <a:pt x="4386527" y="5580770"/>
                    <a:pt x="4366932" y="5596670"/>
                    <a:pt x="4348009" y="5613017"/>
                  </a:cubicBezTo>
                  <a:lnTo>
                    <a:pt x="4290568" y="5661948"/>
                  </a:lnTo>
                  <a:lnTo>
                    <a:pt x="4276124" y="5674153"/>
                  </a:lnTo>
                  <a:lnTo>
                    <a:pt x="4261120" y="5685798"/>
                  </a:lnTo>
                  <a:lnTo>
                    <a:pt x="4231112" y="5708976"/>
                  </a:lnTo>
                  <a:lnTo>
                    <a:pt x="4170984" y="5755443"/>
                  </a:lnTo>
                  <a:cubicBezTo>
                    <a:pt x="4130227" y="5785563"/>
                    <a:pt x="4087790" y="5813892"/>
                    <a:pt x="4046025" y="5843228"/>
                  </a:cubicBezTo>
                  <a:cubicBezTo>
                    <a:pt x="4002917" y="5870437"/>
                    <a:pt x="3959248" y="5897309"/>
                    <a:pt x="3915356" y="5923735"/>
                  </a:cubicBezTo>
                  <a:cubicBezTo>
                    <a:pt x="3737659" y="6026299"/>
                    <a:pt x="3544847" y="6106022"/>
                    <a:pt x="3346323" y="6158872"/>
                  </a:cubicBezTo>
                  <a:cubicBezTo>
                    <a:pt x="3147800" y="6211946"/>
                    <a:pt x="2944462" y="6239714"/>
                    <a:pt x="2743476" y="6247328"/>
                  </a:cubicBezTo>
                  <a:lnTo>
                    <a:pt x="2668120" y="6249344"/>
                  </a:lnTo>
                  <a:lnTo>
                    <a:pt x="2630498" y="6250127"/>
                  </a:lnTo>
                  <a:lnTo>
                    <a:pt x="2592988" y="6249568"/>
                  </a:lnTo>
                  <a:lnTo>
                    <a:pt x="2518080" y="6247777"/>
                  </a:lnTo>
                  <a:cubicBezTo>
                    <a:pt x="2493110" y="6247105"/>
                    <a:pt x="2468365" y="6246881"/>
                    <a:pt x="2442948" y="6244529"/>
                  </a:cubicBezTo>
                  <a:cubicBezTo>
                    <a:pt x="2392337" y="6240722"/>
                    <a:pt x="2341950" y="6237699"/>
                    <a:pt x="2291676" y="6232213"/>
                  </a:cubicBezTo>
                  <a:lnTo>
                    <a:pt x="2141412" y="6212394"/>
                  </a:lnTo>
                  <a:lnTo>
                    <a:pt x="1992715" y="6184961"/>
                  </a:lnTo>
                  <a:cubicBezTo>
                    <a:pt x="1943561" y="6173988"/>
                    <a:pt x="1894630" y="6162231"/>
                    <a:pt x="1845811" y="6151034"/>
                  </a:cubicBezTo>
                  <a:cubicBezTo>
                    <a:pt x="1797215" y="6138829"/>
                    <a:pt x="1749180" y="6123938"/>
                    <a:pt x="1701033" y="6110724"/>
                  </a:cubicBezTo>
                  <a:cubicBezTo>
                    <a:pt x="1676847" y="6104566"/>
                    <a:pt x="1653334" y="6095833"/>
                    <a:pt x="1629484" y="6088219"/>
                  </a:cubicBezTo>
                  <a:lnTo>
                    <a:pt x="1558383" y="6064929"/>
                  </a:lnTo>
                  <a:cubicBezTo>
                    <a:pt x="1369713" y="6000210"/>
                    <a:pt x="1186978" y="5921271"/>
                    <a:pt x="1011968" y="5828896"/>
                  </a:cubicBezTo>
                  <a:cubicBezTo>
                    <a:pt x="837071" y="5736408"/>
                    <a:pt x="668556" y="5631940"/>
                    <a:pt x="511237" y="5512356"/>
                  </a:cubicBezTo>
                  <a:cubicBezTo>
                    <a:pt x="471152" y="5483468"/>
                    <a:pt x="433642" y="5451220"/>
                    <a:pt x="395572" y="5419757"/>
                  </a:cubicBezTo>
                  <a:cubicBezTo>
                    <a:pt x="356831" y="5388965"/>
                    <a:pt x="321112" y="5354926"/>
                    <a:pt x="284722" y="5321559"/>
                  </a:cubicBezTo>
                  <a:lnTo>
                    <a:pt x="257513" y="5296477"/>
                  </a:lnTo>
                  <a:lnTo>
                    <a:pt x="243853" y="5283937"/>
                  </a:lnTo>
                  <a:lnTo>
                    <a:pt x="230752" y="5270836"/>
                  </a:lnTo>
                  <a:lnTo>
                    <a:pt x="178574" y="5218322"/>
                  </a:lnTo>
                  <a:cubicBezTo>
                    <a:pt x="161331" y="5200631"/>
                    <a:pt x="143191" y="5183948"/>
                    <a:pt x="126508" y="5165584"/>
                  </a:cubicBezTo>
                  <a:lnTo>
                    <a:pt x="76345" y="5111167"/>
                  </a:lnTo>
                  <a:cubicBezTo>
                    <a:pt x="59774" y="5092916"/>
                    <a:pt x="42530" y="5075112"/>
                    <a:pt x="26407" y="5056413"/>
                  </a:cubicBezTo>
                  <a:lnTo>
                    <a:pt x="0" y="5024776"/>
                  </a:lnTo>
                  <a:lnTo>
                    <a:pt x="0" y="4492798"/>
                  </a:lnTo>
                  <a:lnTo>
                    <a:pt x="28534" y="4537879"/>
                  </a:lnTo>
                  <a:cubicBezTo>
                    <a:pt x="41299" y="4556130"/>
                    <a:pt x="54175" y="4574382"/>
                    <a:pt x="66604" y="4592745"/>
                  </a:cubicBezTo>
                  <a:lnTo>
                    <a:pt x="104114" y="4647834"/>
                  </a:lnTo>
                  <a:lnTo>
                    <a:pt x="143751" y="4701580"/>
                  </a:lnTo>
                  <a:cubicBezTo>
                    <a:pt x="156964" y="4719495"/>
                    <a:pt x="169728" y="4737746"/>
                    <a:pt x="182717" y="4755773"/>
                  </a:cubicBezTo>
                  <a:lnTo>
                    <a:pt x="223810" y="4808399"/>
                  </a:lnTo>
                  <a:lnTo>
                    <a:pt x="264679" y="4861249"/>
                  </a:lnTo>
                  <a:cubicBezTo>
                    <a:pt x="278563" y="4878717"/>
                    <a:pt x="293455" y="4895288"/>
                    <a:pt x="307788" y="4912420"/>
                  </a:cubicBezTo>
                  <a:lnTo>
                    <a:pt x="351232" y="4963254"/>
                  </a:lnTo>
                  <a:cubicBezTo>
                    <a:pt x="365788" y="4980162"/>
                    <a:pt x="381688" y="4995837"/>
                    <a:pt x="397028" y="5012185"/>
                  </a:cubicBezTo>
                  <a:lnTo>
                    <a:pt x="443496" y="5060444"/>
                  </a:lnTo>
                  <a:lnTo>
                    <a:pt x="455140" y="5072537"/>
                  </a:lnTo>
                  <a:lnTo>
                    <a:pt x="467345" y="5083958"/>
                  </a:lnTo>
                  <a:lnTo>
                    <a:pt x="491755" y="5106912"/>
                  </a:lnTo>
                  <a:lnTo>
                    <a:pt x="540686" y="5152819"/>
                  </a:lnTo>
                  <a:lnTo>
                    <a:pt x="552890" y="5164353"/>
                  </a:lnTo>
                  <a:lnTo>
                    <a:pt x="565655" y="5175214"/>
                  </a:lnTo>
                  <a:lnTo>
                    <a:pt x="591072" y="5197048"/>
                  </a:lnTo>
                  <a:cubicBezTo>
                    <a:pt x="624999" y="5226160"/>
                    <a:pt x="658366" y="5256056"/>
                    <a:pt x="694197" y="5283041"/>
                  </a:cubicBezTo>
                  <a:cubicBezTo>
                    <a:pt x="834272" y="5394675"/>
                    <a:pt x="985207" y="5493881"/>
                    <a:pt x="1146221" y="5573716"/>
                  </a:cubicBezTo>
                  <a:cubicBezTo>
                    <a:pt x="1307122" y="5653774"/>
                    <a:pt x="1476869" y="5715918"/>
                    <a:pt x="1650982" y="5758130"/>
                  </a:cubicBezTo>
                  <a:lnTo>
                    <a:pt x="1716485" y="5772798"/>
                  </a:lnTo>
                  <a:cubicBezTo>
                    <a:pt x="1738431" y="5777390"/>
                    <a:pt x="1759929" y="5783100"/>
                    <a:pt x="1782211" y="5786235"/>
                  </a:cubicBezTo>
                  <a:lnTo>
                    <a:pt x="1848386" y="5796984"/>
                  </a:lnTo>
                  <a:lnTo>
                    <a:pt x="1881417" y="5802359"/>
                  </a:lnTo>
                  <a:cubicBezTo>
                    <a:pt x="1892390" y="5804151"/>
                    <a:pt x="1903363" y="5806054"/>
                    <a:pt x="1914560" y="5807061"/>
                  </a:cubicBezTo>
                  <a:cubicBezTo>
                    <a:pt x="1959012" y="5811765"/>
                    <a:pt x="2003241" y="5817251"/>
                    <a:pt x="2047469" y="5821282"/>
                  </a:cubicBezTo>
                  <a:lnTo>
                    <a:pt x="2180601" y="5828896"/>
                  </a:lnTo>
                  <a:lnTo>
                    <a:pt x="2313622" y="5830463"/>
                  </a:lnTo>
                  <a:cubicBezTo>
                    <a:pt x="2335680" y="5830799"/>
                    <a:pt x="2357962" y="5829008"/>
                    <a:pt x="2380021" y="5828448"/>
                  </a:cubicBezTo>
                  <a:lnTo>
                    <a:pt x="2446195" y="5826433"/>
                  </a:lnTo>
                  <a:cubicBezTo>
                    <a:pt x="2468029" y="5826208"/>
                    <a:pt x="2490647" y="5824193"/>
                    <a:pt x="2513041" y="5822737"/>
                  </a:cubicBezTo>
                  <a:lnTo>
                    <a:pt x="2580111" y="5818258"/>
                  </a:lnTo>
                  <a:lnTo>
                    <a:pt x="2613590" y="5816355"/>
                  </a:lnTo>
                  <a:lnTo>
                    <a:pt x="2646845" y="5813108"/>
                  </a:lnTo>
                  <a:cubicBezTo>
                    <a:pt x="2669016" y="5810869"/>
                    <a:pt x="2691074" y="5808741"/>
                    <a:pt x="2713244" y="5806838"/>
                  </a:cubicBezTo>
                  <a:cubicBezTo>
                    <a:pt x="2889933" y="5789371"/>
                    <a:pt x="3062815" y="5762050"/>
                    <a:pt x="3230882" y="5721292"/>
                  </a:cubicBezTo>
                  <a:cubicBezTo>
                    <a:pt x="3398837" y="5680423"/>
                    <a:pt x="3562426" y="5626902"/>
                    <a:pt x="3720416" y="5556472"/>
                  </a:cubicBezTo>
                  <a:cubicBezTo>
                    <a:pt x="3759381" y="5537997"/>
                    <a:pt x="3798347" y="5518962"/>
                    <a:pt x="3837425" y="5499927"/>
                  </a:cubicBezTo>
                  <a:cubicBezTo>
                    <a:pt x="3875271" y="5478765"/>
                    <a:pt x="3913900" y="5458610"/>
                    <a:pt x="3951634" y="5436552"/>
                  </a:cubicBezTo>
                  <a:lnTo>
                    <a:pt x="4007284" y="5401841"/>
                  </a:lnTo>
                  <a:lnTo>
                    <a:pt x="4035164" y="5384374"/>
                  </a:lnTo>
                  <a:lnTo>
                    <a:pt x="4049049" y="5375640"/>
                  </a:lnTo>
                  <a:lnTo>
                    <a:pt x="4062485" y="5366123"/>
                  </a:lnTo>
                  <a:lnTo>
                    <a:pt x="4116567" y="5328277"/>
                  </a:lnTo>
                  <a:cubicBezTo>
                    <a:pt x="4134594" y="5315624"/>
                    <a:pt x="4152957" y="5303420"/>
                    <a:pt x="4169976" y="5289199"/>
                  </a:cubicBezTo>
                  <a:lnTo>
                    <a:pt x="4222042" y="5247994"/>
                  </a:lnTo>
                  <a:cubicBezTo>
                    <a:pt x="4239398" y="5234222"/>
                    <a:pt x="4256865" y="5220562"/>
                    <a:pt x="4273213" y="5205558"/>
                  </a:cubicBezTo>
                  <a:lnTo>
                    <a:pt x="4323151" y="5161329"/>
                  </a:lnTo>
                  <a:cubicBezTo>
                    <a:pt x="4339611" y="5146437"/>
                    <a:pt x="4356631" y="5131881"/>
                    <a:pt x="4371971" y="5116093"/>
                  </a:cubicBezTo>
                  <a:cubicBezTo>
                    <a:pt x="4435457" y="5054398"/>
                    <a:pt x="4496258" y="4991135"/>
                    <a:pt x="4546868" y="4924400"/>
                  </a:cubicBezTo>
                  <a:cubicBezTo>
                    <a:pt x="4600054" y="4858450"/>
                    <a:pt x="4640699" y="4788916"/>
                    <a:pt x="4675634" y="4715352"/>
                  </a:cubicBezTo>
                  <a:lnTo>
                    <a:pt x="4700155" y="4659255"/>
                  </a:lnTo>
                  <a:lnTo>
                    <a:pt x="4721206" y="4600135"/>
                  </a:lnTo>
                  <a:cubicBezTo>
                    <a:pt x="4728707" y="4580988"/>
                    <a:pt x="4733970" y="4559266"/>
                    <a:pt x="4740465" y="4538887"/>
                  </a:cubicBezTo>
                  <a:cubicBezTo>
                    <a:pt x="4746623" y="4518061"/>
                    <a:pt x="4753005" y="4497906"/>
                    <a:pt x="4758492" y="4475848"/>
                  </a:cubicBezTo>
                  <a:cubicBezTo>
                    <a:pt x="4803168" y="4303637"/>
                    <a:pt x="4840902" y="4115080"/>
                    <a:pt x="4891288" y="3930329"/>
                  </a:cubicBezTo>
                  <a:cubicBezTo>
                    <a:pt x="4940891" y="3744906"/>
                    <a:pt x="5000235" y="3562059"/>
                    <a:pt x="5066298" y="3382235"/>
                  </a:cubicBezTo>
                  <a:cubicBezTo>
                    <a:pt x="5124186" y="3226932"/>
                    <a:pt x="5154530" y="3064015"/>
                    <a:pt x="5156994" y="2898635"/>
                  </a:cubicBezTo>
                  <a:cubicBezTo>
                    <a:pt x="5159681" y="2733255"/>
                    <a:pt x="5132920" y="2565636"/>
                    <a:pt x="5083317" y="2402047"/>
                  </a:cubicBezTo>
                  <a:cubicBezTo>
                    <a:pt x="5033938" y="2238123"/>
                    <a:pt x="4960150" y="2079013"/>
                    <a:pt x="4871022" y="1926958"/>
                  </a:cubicBezTo>
                  <a:cubicBezTo>
                    <a:pt x="4826570" y="1850818"/>
                    <a:pt x="4777415" y="1776918"/>
                    <a:pt x="4727028" y="1703577"/>
                  </a:cubicBezTo>
                  <a:cubicBezTo>
                    <a:pt x="4676418" y="1630349"/>
                    <a:pt x="4622784" y="1558464"/>
                    <a:pt x="4563776" y="1490834"/>
                  </a:cubicBezTo>
                  <a:cubicBezTo>
                    <a:pt x="4503647" y="1423764"/>
                    <a:pt x="4439041" y="1359157"/>
                    <a:pt x="4370291" y="1300596"/>
                  </a:cubicBezTo>
                  <a:cubicBezTo>
                    <a:pt x="4336812" y="1270141"/>
                    <a:pt x="4301541" y="1242148"/>
                    <a:pt x="4266046" y="1214491"/>
                  </a:cubicBezTo>
                  <a:cubicBezTo>
                    <a:pt x="4248355" y="1200607"/>
                    <a:pt x="4230776" y="1186611"/>
                    <a:pt x="4212973" y="1173062"/>
                  </a:cubicBezTo>
                  <a:cubicBezTo>
                    <a:pt x="4194722" y="1160074"/>
                    <a:pt x="4176359" y="1147197"/>
                    <a:pt x="4157995" y="1134545"/>
                  </a:cubicBezTo>
                  <a:cubicBezTo>
                    <a:pt x="4011426" y="1031980"/>
                    <a:pt x="3855004" y="948562"/>
                    <a:pt x="3697126" y="881044"/>
                  </a:cubicBezTo>
                  <a:lnTo>
                    <a:pt x="3637670" y="856747"/>
                  </a:lnTo>
                  <a:lnTo>
                    <a:pt x="3608222" y="844318"/>
                  </a:lnTo>
                  <a:cubicBezTo>
                    <a:pt x="3598480" y="840063"/>
                    <a:pt x="3588179" y="837040"/>
                    <a:pt x="3578214" y="833457"/>
                  </a:cubicBezTo>
                  <a:lnTo>
                    <a:pt x="3518309" y="812294"/>
                  </a:lnTo>
                  <a:cubicBezTo>
                    <a:pt x="3513383" y="810503"/>
                    <a:pt x="3508344" y="808823"/>
                    <a:pt x="3503417" y="806920"/>
                  </a:cubicBezTo>
                  <a:cubicBezTo>
                    <a:pt x="3498603" y="804792"/>
                    <a:pt x="3494236" y="801993"/>
                    <a:pt x="3489533" y="799642"/>
                  </a:cubicBezTo>
                  <a:cubicBezTo>
                    <a:pt x="3480240" y="794827"/>
                    <a:pt x="3470498" y="791020"/>
                    <a:pt x="3460869" y="787101"/>
                  </a:cubicBezTo>
                  <a:lnTo>
                    <a:pt x="3402980" y="763475"/>
                  </a:lnTo>
                  <a:lnTo>
                    <a:pt x="3374092" y="751606"/>
                  </a:lnTo>
                  <a:cubicBezTo>
                    <a:pt x="3364462" y="747688"/>
                    <a:pt x="3354945" y="743433"/>
                    <a:pt x="3344980" y="740409"/>
                  </a:cubicBezTo>
                  <a:lnTo>
                    <a:pt x="3226627" y="700772"/>
                  </a:lnTo>
                  <a:cubicBezTo>
                    <a:pt x="3067405" y="652849"/>
                    <a:pt x="2902697" y="625192"/>
                    <a:pt x="2735750" y="614667"/>
                  </a:cubicBezTo>
                  <a:cubicBezTo>
                    <a:pt x="2714811" y="613435"/>
                    <a:pt x="2694209" y="610860"/>
                    <a:pt x="2673158" y="610412"/>
                  </a:cubicBezTo>
                  <a:lnTo>
                    <a:pt x="2610119" y="609628"/>
                  </a:lnTo>
                  <a:lnTo>
                    <a:pt x="2547080" y="608620"/>
                  </a:lnTo>
                  <a:cubicBezTo>
                    <a:pt x="2536443" y="608173"/>
                    <a:pt x="2526365" y="608397"/>
                    <a:pt x="2516400" y="608844"/>
                  </a:cubicBezTo>
                  <a:lnTo>
                    <a:pt x="2486280" y="609740"/>
                  </a:lnTo>
                  <a:cubicBezTo>
                    <a:pt x="2466125" y="609852"/>
                    <a:pt x="2446307" y="611868"/>
                    <a:pt x="2426376" y="613099"/>
                  </a:cubicBezTo>
                  <a:cubicBezTo>
                    <a:pt x="2406333" y="613995"/>
                    <a:pt x="2386627" y="616458"/>
                    <a:pt x="2366920" y="618474"/>
                  </a:cubicBezTo>
                  <a:cubicBezTo>
                    <a:pt x="2357066" y="619482"/>
                    <a:pt x="2347101" y="620153"/>
                    <a:pt x="2337248" y="621497"/>
                  </a:cubicBezTo>
                  <a:lnTo>
                    <a:pt x="2307800" y="625528"/>
                  </a:lnTo>
                  <a:lnTo>
                    <a:pt x="2278351" y="629559"/>
                  </a:lnTo>
                  <a:lnTo>
                    <a:pt x="2249127" y="634710"/>
                  </a:lnTo>
                  <a:cubicBezTo>
                    <a:pt x="2093377" y="661918"/>
                    <a:pt x="1942329" y="710849"/>
                    <a:pt x="1796096" y="781726"/>
                  </a:cubicBezTo>
                  <a:cubicBezTo>
                    <a:pt x="1649751" y="852268"/>
                    <a:pt x="1508892" y="944307"/>
                    <a:pt x="1370833" y="1048663"/>
                  </a:cubicBezTo>
                  <a:cubicBezTo>
                    <a:pt x="1232774" y="1153244"/>
                    <a:pt x="1097290" y="1269917"/>
                    <a:pt x="959790" y="1390844"/>
                  </a:cubicBezTo>
                  <a:lnTo>
                    <a:pt x="749062" y="1577611"/>
                  </a:lnTo>
                  <a:cubicBezTo>
                    <a:pt x="674602" y="1642329"/>
                    <a:pt x="599806" y="1704137"/>
                    <a:pt x="524786" y="1763145"/>
                  </a:cubicBezTo>
                  <a:cubicBezTo>
                    <a:pt x="374858" y="1881498"/>
                    <a:pt x="223810" y="1987422"/>
                    <a:pt x="84071" y="2098496"/>
                  </a:cubicBezTo>
                  <a:lnTo>
                    <a:pt x="0" y="2168094"/>
                  </a:lnTo>
                  <a:lnTo>
                    <a:pt x="0" y="1576676"/>
                  </a:lnTo>
                  <a:lnTo>
                    <a:pt x="174655" y="1387597"/>
                  </a:lnTo>
                  <a:cubicBezTo>
                    <a:pt x="238926" y="1320079"/>
                    <a:pt x="302749" y="1254577"/>
                    <a:pt x="363661" y="1188626"/>
                  </a:cubicBezTo>
                  <a:lnTo>
                    <a:pt x="458052" y="1086397"/>
                  </a:lnTo>
                  <a:cubicBezTo>
                    <a:pt x="490635" y="1051351"/>
                    <a:pt x="523666" y="1016416"/>
                    <a:pt x="557257" y="981593"/>
                  </a:cubicBezTo>
                  <a:cubicBezTo>
                    <a:pt x="691510" y="842414"/>
                    <a:pt x="835055" y="705699"/>
                    <a:pt x="994165" y="578389"/>
                  </a:cubicBezTo>
                  <a:cubicBezTo>
                    <a:pt x="1152939" y="451190"/>
                    <a:pt x="1328060" y="333398"/>
                    <a:pt x="1520873" y="237215"/>
                  </a:cubicBezTo>
                  <a:cubicBezTo>
                    <a:pt x="1713238" y="141033"/>
                    <a:pt x="1924302" y="68028"/>
                    <a:pt x="2141748" y="31190"/>
                  </a:cubicBezTo>
                  <a:lnTo>
                    <a:pt x="2182505" y="24360"/>
                  </a:lnTo>
                  <a:cubicBezTo>
                    <a:pt x="2196165" y="22344"/>
                    <a:pt x="2209826" y="20665"/>
                    <a:pt x="2223374" y="18873"/>
                  </a:cubicBezTo>
                  <a:lnTo>
                    <a:pt x="2264355" y="13611"/>
                  </a:lnTo>
                  <a:cubicBezTo>
                    <a:pt x="2278015" y="11931"/>
                    <a:pt x="2291676" y="10924"/>
                    <a:pt x="2305336" y="9580"/>
                  </a:cubicBezTo>
                  <a:cubicBezTo>
                    <a:pt x="2332657" y="7229"/>
                    <a:pt x="2360090" y="4653"/>
                    <a:pt x="2387410" y="3645"/>
                  </a:cubicBezTo>
                  <a:cubicBezTo>
                    <a:pt x="2414731" y="2414"/>
                    <a:pt x="2442164" y="510"/>
                    <a:pt x="2469373" y="622"/>
                  </a:cubicBezTo>
                  <a:close/>
                </a:path>
              </a:pathLst>
            </a:custGeom>
            <a:gradFill>
              <a:gsLst>
                <a:gs pos="37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67C4629D-4AB7-48D4-A61B-1AE1837A78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646908" cy="6130481"/>
            </a:xfrm>
            <a:custGeom>
              <a:avLst/>
              <a:gdLst>
                <a:gd name="connsiteX0" fmla="*/ 2616837 w 5646908"/>
                <a:gd name="connsiteY0" fmla="*/ 0 h 6130481"/>
                <a:gd name="connsiteX1" fmla="*/ 4918721 w 5646908"/>
                <a:gd name="connsiteY1" fmla="*/ 1134258 h 6130481"/>
                <a:gd name="connsiteX2" fmla="*/ 5539036 w 5646908"/>
                <a:gd name="connsiteY2" fmla="*/ 3362353 h 6130481"/>
                <a:gd name="connsiteX3" fmla="*/ 4712024 w 5646908"/>
                <a:gd name="connsiteY3" fmla="*/ 5293280 h 6130481"/>
                <a:gd name="connsiteX4" fmla="*/ 2547864 w 5646908"/>
                <a:gd name="connsiteY4" fmla="*/ 6130481 h 6130481"/>
                <a:gd name="connsiteX5" fmla="*/ 263223 w 5646908"/>
                <a:gd name="connsiteY5" fmla="*/ 5212325 h 6130481"/>
                <a:gd name="connsiteX6" fmla="*/ 49974 w 5646908"/>
                <a:gd name="connsiteY6" fmla="*/ 4985345 h 6130481"/>
                <a:gd name="connsiteX7" fmla="*/ 0 w 5646908"/>
                <a:gd name="connsiteY7" fmla="*/ 4920618 h 6130481"/>
                <a:gd name="connsiteX8" fmla="*/ 0 w 5646908"/>
                <a:gd name="connsiteY8" fmla="*/ 3760303 h 6130481"/>
                <a:gd name="connsiteX9" fmla="*/ 80488 w 5646908"/>
                <a:gd name="connsiteY9" fmla="*/ 3974159 h 6130481"/>
                <a:gd name="connsiteX10" fmla="*/ 664748 w 5646908"/>
                <a:gd name="connsiteY10" fmla="*/ 4813600 h 6130481"/>
                <a:gd name="connsiteX11" fmla="*/ 2548087 w 5646908"/>
                <a:gd name="connsiteY11" fmla="*/ 5570406 h 6130481"/>
                <a:gd name="connsiteX12" fmla="*/ 3536561 w 5646908"/>
                <a:gd name="connsiteY12" fmla="*/ 5407153 h 6130481"/>
                <a:gd name="connsiteX13" fmla="*/ 4308035 w 5646908"/>
                <a:gd name="connsiteY13" fmla="*/ 4897241 h 6130481"/>
                <a:gd name="connsiteX14" fmla="*/ 4569038 w 5646908"/>
                <a:gd name="connsiteY14" fmla="*/ 4564802 h 6130481"/>
                <a:gd name="connsiteX15" fmla="*/ 4699147 w 5646908"/>
                <a:gd name="connsiteY15" fmla="*/ 4149952 h 6130481"/>
                <a:gd name="connsiteX16" fmla="*/ 5003034 w 5646908"/>
                <a:gd name="connsiteY16" fmla="*/ 3168421 h 6130481"/>
                <a:gd name="connsiteX17" fmla="*/ 4994189 w 5646908"/>
                <a:gd name="connsiteY17" fmla="*/ 2321590 h 6130481"/>
                <a:gd name="connsiteX18" fmla="*/ 4487860 w 5646908"/>
                <a:gd name="connsiteY18" fmla="*/ 1501856 h 6130481"/>
                <a:gd name="connsiteX19" fmla="*/ 3640469 w 5646908"/>
                <a:gd name="connsiteY19" fmla="*/ 808425 h 6130481"/>
                <a:gd name="connsiteX20" fmla="*/ 2616837 w 5646908"/>
                <a:gd name="connsiteY20" fmla="*/ 559851 h 6130481"/>
                <a:gd name="connsiteX21" fmla="*/ 1762952 w 5646908"/>
                <a:gd name="connsiteY21" fmla="*/ 812008 h 6130481"/>
                <a:gd name="connsiteX22" fmla="*/ 939635 w 5646908"/>
                <a:gd name="connsiteY22" fmla="*/ 1502976 h 6130481"/>
                <a:gd name="connsiteX23" fmla="*/ 585250 w 5646908"/>
                <a:gd name="connsiteY23" fmla="*/ 1831049 h 6130481"/>
                <a:gd name="connsiteX24" fmla="*/ 40403 w 5646908"/>
                <a:gd name="connsiteY24" fmla="*/ 2389556 h 6130481"/>
                <a:gd name="connsiteX25" fmla="*/ 0 w 5646908"/>
                <a:gd name="connsiteY25" fmla="*/ 2456747 h 6130481"/>
                <a:gd name="connsiteX26" fmla="*/ 0 w 5646908"/>
                <a:gd name="connsiteY26" fmla="*/ 1601114 h 6130481"/>
                <a:gd name="connsiteX27" fmla="*/ 93200 w 5646908"/>
                <a:gd name="connsiteY27" fmla="*/ 1513741 h 6130481"/>
                <a:gd name="connsiteX28" fmla="*/ 535423 w 5646908"/>
                <a:gd name="connsiteY28" fmla="*/ 1107273 h 6130481"/>
                <a:gd name="connsiteX29" fmla="*/ 2616837 w 5646908"/>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6908" h="6130481">
                  <a:moveTo>
                    <a:pt x="2616837" y="0"/>
                  </a:moveTo>
                  <a:cubicBezTo>
                    <a:pt x="3596241" y="0"/>
                    <a:pt x="4322479" y="463445"/>
                    <a:pt x="4918721" y="1134258"/>
                  </a:cubicBezTo>
                  <a:cubicBezTo>
                    <a:pt x="5416317" y="1694109"/>
                    <a:pt x="5857703" y="2516643"/>
                    <a:pt x="5539036" y="3362353"/>
                  </a:cubicBezTo>
                  <a:cubicBezTo>
                    <a:pt x="5111758" y="4496612"/>
                    <a:pt x="5300763" y="4716633"/>
                    <a:pt x="4712024" y="5293280"/>
                  </a:cubicBezTo>
                  <a:cubicBezTo>
                    <a:pt x="4123284" y="5869926"/>
                    <a:pt x="3446201" y="6130481"/>
                    <a:pt x="2547864" y="6130481"/>
                  </a:cubicBezTo>
                  <a:cubicBezTo>
                    <a:pt x="1657476" y="6130481"/>
                    <a:pt x="850619" y="5780127"/>
                    <a:pt x="263223" y="5212325"/>
                  </a:cubicBezTo>
                  <a:cubicBezTo>
                    <a:pt x="188497" y="5140091"/>
                    <a:pt x="117321" y="5064339"/>
                    <a:pt x="49974" y="4985345"/>
                  </a:cubicBezTo>
                  <a:lnTo>
                    <a:pt x="0" y="4920618"/>
                  </a:lnTo>
                  <a:lnTo>
                    <a:pt x="0" y="3760303"/>
                  </a:lnTo>
                  <a:lnTo>
                    <a:pt x="80488" y="3974159"/>
                  </a:lnTo>
                  <a:cubicBezTo>
                    <a:pt x="217875" y="4289243"/>
                    <a:pt x="414383" y="4571632"/>
                    <a:pt x="664748" y="4813600"/>
                  </a:cubicBezTo>
                  <a:cubicBezTo>
                    <a:pt x="1169734" y="5301566"/>
                    <a:pt x="1838644" y="5570406"/>
                    <a:pt x="2548087" y="5570406"/>
                  </a:cubicBezTo>
                  <a:cubicBezTo>
                    <a:pt x="2928786" y="5570406"/>
                    <a:pt x="3252156" y="5516996"/>
                    <a:pt x="3536561" y="5407153"/>
                  </a:cubicBezTo>
                  <a:cubicBezTo>
                    <a:pt x="3815366" y="5299438"/>
                    <a:pt x="4067747" y="5132603"/>
                    <a:pt x="4308035" y="4897241"/>
                  </a:cubicBezTo>
                  <a:cubicBezTo>
                    <a:pt x="4475095" y="4733653"/>
                    <a:pt x="4533767" y="4637358"/>
                    <a:pt x="4569038" y="4564802"/>
                  </a:cubicBezTo>
                  <a:cubicBezTo>
                    <a:pt x="4619313" y="4461453"/>
                    <a:pt x="4652792" y="4330784"/>
                    <a:pt x="4699147" y="4149952"/>
                  </a:cubicBezTo>
                  <a:cubicBezTo>
                    <a:pt x="4758491" y="3918846"/>
                    <a:pt x="4839558" y="3602194"/>
                    <a:pt x="5003034" y="3168421"/>
                  </a:cubicBezTo>
                  <a:cubicBezTo>
                    <a:pt x="5103024" y="2902940"/>
                    <a:pt x="5100112" y="2626037"/>
                    <a:pt x="4994189" y="2321590"/>
                  </a:cubicBezTo>
                  <a:cubicBezTo>
                    <a:pt x="4900470" y="2052526"/>
                    <a:pt x="4725460" y="1769129"/>
                    <a:pt x="4487860" y="1501856"/>
                  </a:cubicBezTo>
                  <a:cubicBezTo>
                    <a:pt x="4210285" y="1189683"/>
                    <a:pt x="3933047" y="962832"/>
                    <a:pt x="3640469" y="808425"/>
                  </a:cubicBezTo>
                  <a:cubicBezTo>
                    <a:pt x="3323369" y="641141"/>
                    <a:pt x="2988578" y="559851"/>
                    <a:pt x="2616837" y="559851"/>
                  </a:cubicBezTo>
                  <a:cubicBezTo>
                    <a:pt x="2315413" y="559851"/>
                    <a:pt x="2044110" y="640134"/>
                    <a:pt x="1762952" y="812008"/>
                  </a:cubicBezTo>
                  <a:cubicBezTo>
                    <a:pt x="1472838" y="989593"/>
                    <a:pt x="1197167" y="1250707"/>
                    <a:pt x="939635" y="1502976"/>
                  </a:cubicBezTo>
                  <a:cubicBezTo>
                    <a:pt x="819379" y="1620769"/>
                    <a:pt x="700355" y="1727700"/>
                    <a:pt x="585250" y="1831049"/>
                  </a:cubicBezTo>
                  <a:cubicBezTo>
                    <a:pt x="362317" y="2031140"/>
                    <a:pt x="169840" y="2204022"/>
                    <a:pt x="40403" y="2389556"/>
                  </a:cubicBezTo>
                  <a:lnTo>
                    <a:pt x="0" y="2456747"/>
                  </a:lnTo>
                  <a:lnTo>
                    <a:pt x="0" y="1601114"/>
                  </a:lnTo>
                  <a:lnTo>
                    <a:pt x="93200" y="1513741"/>
                  </a:lnTo>
                  <a:cubicBezTo>
                    <a:pt x="237107" y="1383294"/>
                    <a:pt x="388238" y="1251435"/>
                    <a:pt x="535423" y="1107273"/>
                  </a:cubicBezTo>
                  <a:cubicBezTo>
                    <a:pt x="1124050" y="530627"/>
                    <a:pt x="1718500" y="0"/>
                    <a:pt x="2616837" y="0"/>
                  </a:cubicBezTo>
                  <a:close/>
                </a:path>
              </a:pathLst>
            </a:custGeom>
            <a:gradFill>
              <a:gsLst>
                <a:gs pos="2000">
                  <a:schemeClr val="bg1">
                    <a:alpha val="10000"/>
                  </a:schemeClr>
                </a:gs>
                <a:gs pos="54000">
                  <a:schemeClr val="accent6">
                    <a:alpha val="10000"/>
                  </a:schemeClr>
                </a:gs>
                <a:gs pos="100000">
                  <a:schemeClr val="bg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D1E30050-9FC4-4CC7-8C0B-BF5EFD1064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517522" cy="6130481"/>
            </a:xfrm>
            <a:custGeom>
              <a:avLst/>
              <a:gdLst>
                <a:gd name="connsiteX0" fmla="*/ 2549095 w 5517522"/>
                <a:gd name="connsiteY0" fmla="*/ 0 h 6130481"/>
                <a:gd name="connsiteX1" fmla="*/ 4804175 w 5517522"/>
                <a:gd name="connsiteY1" fmla="*/ 1134258 h 6130481"/>
                <a:gd name="connsiteX2" fmla="*/ 5411838 w 5517522"/>
                <a:gd name="connsiteY2" fmla="*/ 3362353 h 6130481"/>
                <a:gd name="connsiteX3" fmla="*/ 4601621 w 5517522"/>
                <a:gd name="connsiteY3" fmla="*/ 5293280 h 6130481"/>
                <a:gd name="connsiteX4" fmla="*/ 2481577 w 5517522"/>
                <a:gd name="connsiteY4" fmla="*/ 6130481 h 6130481"/>
                <a:gd name="connsiteX5" fmla="*/ 243517 w 5517522"/>
                <a:gd name="connsiteY5" fmla="*/ 5212325 h 6130481"/>
                <a:gd name="connsiteX6" fmla="*/ 34587 w 5517522"/>
                <a:gd name="connsiteY6" fmla="*/ 4985345 h 6130481"/>
                <a:gd name="connsiteX7" fmla="*/ 0 w 5517522"/>
                <a:gd name="connsiteY7" fmla="*/ 4939620 h 6130481"/>
                <a:gd name="connsiteX8" fmla="*/ 0 w 5517522"/>
                <a:gd name="connsiteY8" fmla="*/ 3335329 h 6130481"/>
                <a:gd name="connsiteX9" fmla="*/ 17141 w 5517522"/>
                <a:gd name="connsiteY9" fmla="*/ 3448738 h 6130481"/>
                <a:gd name="connsiteX10" fmla="*/ 167489 w 5517522"/>
                <a:gd name="connsiteY10" fmla="*/ 3930490 h 6130481"/>
                <a:gd name="connsiteX11" fmla="*/ 715471 w 5517522"/>
                <a:gd name="connsiteY11" fmla="*/ 4734212 h 6130481"/>
                <a:gd name="connsiteX12" fmla="*/ 2481689 w 5517522"/>
                <a:gd name="connsiteY12" fmla="*/ 5458772 h 6130481"/>
                <a:gd name="connsiteX13" fmla="*/ 4126644 w 5517522"/>
                <a:gd name="connsiteY13" fmla="*/ 4818302 h 6130481"/>
                <a:gd name="connsiteX14" fmla="*/ 4360437 w 5517522"/>
                <a:gd name="connsiteY14" fmla="*/ 4516766 h 6130481"/>
                <a:gd name="connsiteX15" fmla="*/ 4480357 w 5517522"/>
                <a:gd name="connsiteY15" fmla="*/ 4122855 h 6130481"/>
                <a:gd name="connsiteX16" fmla="*/ 4781557 w 5517522"/>
                <a:gd name="connsiteY16" fmla="*/ 3129791 h 6130481"/>
                <a:gd name="connsiteX17" fmla="*/ 4771928 w 5517522"/>
                <a:gd name="connsiteY17" fmla="*/ 2357869 h 6130481"/>
                <a:gd name="connsiteX18" fmla="*/ 4297510 w 5517522"/>
                <a:gd name="connsiteY18" fmla="*/ 1575533 h 6130481"/>
                <a:gd name="connsiteX19" fmla="*/ 3498715 w 5517522"/>
                <a:gd name="connsiteY19" fmla="*/ 907071 h 6130481"/>
                <a:gd name="connsiteX20" fmla="*/ 2549095 w 5517522"/>
                <a:gd name="connsiteY20" fmla="*/ 671821 h 6130481"/>
                <a:gd name="connsiteX21" fmla="*/ 985319 w 5517522"/>
                <a:gd name="connsiteY21" fmla="*/ 1582475 h 6130481"/>
                <a:gd name="connsiteX22" fmla="*/ 634628 w 5517522"/>
                <a:gd name="connsiteY22" fmla="*/ 1913907 h 6130481"/>
                <a:gd name="connsiteX23" fmla="*/ 117662 w 5517522"/>
                <a:gd name="connsiteY23" fmla="*/ 2453044 h 6130481"/>
                <a:gd name="connsiteX24" fmla="*/ 2515 w 5517522"/>
                <a:gd name="connsiteY24" fmla="*/ 2685494 h 6130481"/>
                <a:gd name="connsiteX25" fmla="*/ 0 w 5517522"/>
                <a:gd name="connsiteY25" fmla="*/ 2696965 h 6130481"/>
                <a:gd name="connsiteX26" fmla="*/ 0 w 5517522"/>
                <a:gd name="connsiteY26" fmla="*/ 1587383 h 6130481"/>
                <a:gd name="connsiteX27" fmla="*/ 76951 w 5517522"/>
                <a:gd name="connsiteY27" fmla="*/ 1513741 h 6130481"/>
                <a:gd name="connsiteX28" fmla="*/ 510118 w 5517522"/>
                <a:gd name="connsiteY28" fmla="*/ 1107273 h 6130481"/>
                <a:gd name="connsiteX29" fmla="*/ 2549095 w 5517522"/>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522" h="6130481">
                  <a:moveTo>
                    <a:pt x="2549095" y="0"/>
                  </a:moveTo>
                  <a:cubicBezTo>
                    <a:pt x="3508568" y="0"/>
                    <a:pt x="4219915" y="463445"/>
                    <a:pt x="4804175" y="1134258"/>
                  </a:cubicBezTo>
                  <a:cubicBezTo>
                    <a:pt x="5291694" y="1694109"/>
                    <a:pt x="5724011"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335329"/>
                  </a:lnTo>
                  <a:lnTo>
                    <a:pt x="17141" y="3448738"/>
                  </a:lnTo>
                  <a:cubicBezTo>
                    <a:pt x="50676" y="3613558"/>
                    <a:pt x="100867" y="3774516"/>
                    <a:pt x="167489" y="3930490"/>
                  </a:cubicBezTo>
                  <a:cubicBezTo>
                    <a:pt x="296255" y="4232138"/>
                    <a:pt x="480670" y="4502546"/>
                    <a:pt x="715471" y="4734212"/>
                  </a:cubicBezTo>
                  <a:cubicBezTo>
                    <a:pt x="1188993" y="5201464"/>
                    <a:pt x="1816250" y="5458772"/>
                    <a:pt x="2481689" y="5458772"/>
                  </a:cubicBezTo>
                  <a:cubicBezTo>
                    <a:pt x="3185758" y="5458772"/>
                    <a:pt x="3677755" y="5267191"/>
                    <a:pt x="4126644" y="4818302"/>
                  </a:cubicBezTo>
                  <a:cubicBezTo>
                    <a:pt x="4278363" y="4666583"/>
                    <a:pt x="4329982" y="4580701"/>
                    <a:pt x="4360437" y="4516766"/>
                  </a:cubicBezTo>
                  <a:cubicBezTo>
                    <a:pt x="4404890" y="4423495"/>
                    <a:pt x="4436577" y="4297417"/>
                    <a:pt x="4480357" y="4122855"/>
                  </a:cubicBezTo>
                  <a:cubicBezTo>
                    <a:pt x="4539030" y="3889285"/>
                    <a:pt x="4619425" y="3569275"/>
                    <a:pt x="4781557" y="3129791"/>
                  </a:cubicBezTo>
                  <a:cubicBezTo>
                    <a:pt x="4870238" y="2889503"/>
                    <a:pt x="4867103" y="2637010"/>
                    <a:pt x="4771928" y="2357869"/>
                  </a:cubicBezTo>
                  <a:cubicBezTo>
                    <a:pt x="4684815" y="2102465"/>
                    <a:pt x="4520779" y="1831945"/>
                    <a:pt x="4297510" y="1575533"/>
                  </a:cubicBezTo>
                  <a:cubicBezTo>
                    <a:pt x="4034492" y="1273549"/>
                    <a:pt x="3773266" y="1054983"/>
                    <a:pt x="3498715" y="907071"/>
                  </a:cubicBezTo>
                  <a:cubicBezTo>
                    <a:pt x="3204905" y="748745"/>
                    <a:pt x="2894187" y="671821"/>
                    <a:pt x="2549095" y="671821"/>
                  </a:cubicBezTo>
                  <a:cubicBezTo>
                    <a:pt x="1942553" y="671821"/>
                    <a:pt x="1518298" y="1049273"/>
                    <a:pt x="985319" y="1582475"/>
                  </a:cubicBezTo>
                  <a:cubicBezTo>
                    <a:pt x="865735" y="1702059"/>
                    <a:pt x="748278" y="1809774"/>
                    <a:pt x="634628" y="1913907"/>
                  </a:cubicBezTo>
                  <a:cubicBezTo>
                    <a:pt x="421325" y="2109407"/>
                    <a:pt x="237134" y="2278146"/>
                    <a:pt x="117662" y="2453044"/>
                  </a:cubicBezTo>
                  <a:cubicBezTo>
                    <a:pt x="64756" y="2530415"/>
                    <a:pt x="27022" y="2605799"/>
                    <a:pt x="2515" y="2685494"/>
                  </a:cubicBezTo>
                  <a:lnTo>
                    <a:pt x="0" y="2696965"/>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E7E03733-50FD-49A6-B226-40F6A0AD45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76241"/>
              <a:ext cx="5517475" cy="6130481"/>
            </a:xfrm>
            <a:custGeom>
              <a:avLst/>
              <a:gdLst>
                <a:gd name="connsiteX0" fmla="*/ 2549095 w 5517475"/>
                <a:gd name="connsiteY0" fmla="*/ 0 h 6130481"/>
                <a:gd name="connsiteX1" fmla="*/ 4804175 w 5517475"/>
                <a:gd name="connsiteY1" fmla="*/ 1134258 h 6130481"/>
                <a:gd name="connsiteX2" fmla="*/ 5411838 w 5517475"/>
                <a:gd name="connsiteY2" fmla="*/ 3362353 h 6130481"/>
                <a:gd name="connsiteX3" fmla="*/ 4601621 w 5517475"/>
                <a:gd name="connsiteY3" fmla="*/ 5293280 h 6130481"/>
                <a:gd name="connsiteX4" fmla="*/ 2481577 w 5517475"/>
                <a:gd name="connsiteY4" fmla="*/ 6130481 h 6130481"/>
                <a:gd name="connsiteX5" fmla="*/ 243517 w 5517475"/>
                <a:gd name="connsiteY5" fmla="*/ 5212325 h 6130481"/>
                <a:gd name="connsiteX6" fmla="*/ 34587 w 5517475"/>
                <a:gd name="connsiteY6" fmla="*/ 4985345 h 6130481"/>
                <a:gd name="connsiteX7" fmla="*/ 0 w 5517475"/>
                <a:gd name="connsiteY7" fmla="*/ 4939620 h 6130481"/>
                <a:gd name="connsiteX8" fmla="*/ 0 w 5517475"/>
                <a:gd name="connsiteY8" fmla="*/ 3799573 h 6130481"/>
                <a:gd name="connsiteX9" fmla="*/ 64364 w 5517475"/>
                <a:gd name="connsiteY9" fmla="*/ 3974159 h 6130481"/>
                <a:gd name="connsiteX10" fmla="*/ 636644 w 5517475"/>
                <a:gd name="connsiteY10" fmla="*/ 4813600 h 6130481"/>
                <a:gd name="connsiteX11" fmla="*/ 2481577 w 5517475"/>
                <a:gd name="connsiteY11" fmla="*/ 5570406 h 6130481"/>
                <a:gd name="connsiteX12" fmla="*/ 3449896 w 5517475"/>
                <a:gd name="connsiteY12" fmla="*/ 5407153 h 6130481"/>
                <a:gd name="connsiteX13" fmla="*/ 4205695 w 5517475"/>
                <a:gd name="connsiteY13" fmla="*/ 4897241 h 6130481"/>
                <a:gd name="connsiteX14" fmla="*/ 4461434 w 5517475"/>
                <a:gd name="connsiteY14" fmla="*/ 4564802 h 6130481"/>
                <a:gd name="connsiteX15" fmla="*/ 4588969 w 5517475"/>
                <a:gd name="connsiteY15" fmla="*/ 4149952 h 6130481"/>
                <a:gd name="connsiteX16" fmla="*/ 4886585 w 5517475"/>
                <a:gd name="connsiteY16" fmla="*/ 3168421 h 6130481"/>
                <a:gd name="connsiteX17" fmla="*/ 4877964 w 5517475"/>
                <a:gd name="connsiteY17" fmla="*/ 2321590 h 6130481"/>
                <a:gd name="connsiteX18" fmla="*/ 4382048 w 5517475"/>
                <a:gd name="connsiteY18" fmla="*/ 1501856 h 6130481"/>
                <a:gd name="connsiteX19" fmla="*/ 3551900 w 5517475"/>
                <a:gd name="connsiteY19" fmla="*/ 808425 h 6130481"/>
                <a:gd name="connsiteX20" fmla="*/ 2549095 w 5517475"/>
                <a:gd name="connsiteY20" fmla="*/ 559851 h 6130481"/>
                <a:gd name="connsiteX21" fmla="*/ 1712566 w 5517475"/>
                <a:gd name="connsiteY21" fmla="*/ 812008 h 6130481"/>
                <a:gd name="connsiteX22" fmla="*/ 906044 w 5517475"/>
                <a:gd name="connsiteY22" fmla="*/ 1502976 h 6130481"/>
                <a:gd name="connsiteX23" fmla="*/ 558825 w 5517475"/>
                <a:gd name="connsiteY23" fmla="*/ 1831049 h 6130481"/>
                <a:gd name="connsiteX24" fmla="*/ 25063 w 5517475"/>
                <a:gd name="connsiteY24" fmla="*/ 2389556 h 6130481"/>
                <a:gd name="connsiteX25" fmla="*/ 0 w 5517475"/>
                <a:gd name="connsiteY25" fmla="*/ 2432109 h 6130481"/>
                <a:gd name="connsiteX26" fmla="*/ 0 w 5517475"/>
                <a:gd name="connsiteY26" fmla="*/ 1587383 h 6130481"/>
                <a:gd name="connsiteX27" fmla="*/ 76951 w 5517475"/>
                <a:gd name="connsiteY27" fmla="*/ 1513741 h 6130481"/>
                <a:gd name="connsiteX28" fmla="*/ 510118 w 5517475"/>
                <a:gd name="connsiteY28" fmla="*/ 1107273 h 6130481"/>
                <a:gd name="connsiteX29" fmla="*/ 2549095 w 5517475"/>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475" h="6130481">
                  <a:moveTo>
                    <a:pt x="2549095" y="0"/>
                  </a:moveTo>
                  <a:cubicBezTo>
                    <a:pt x="3508568" y="0"/>
                    <a:pt x="4219915" y="463445"/>
                    <a:pt x="4804175" y="1134258"/>
                  </a:cubicBezTo>
                  <a:cubicBezTo>
                    <a:pt x="5291694" y="1694109"/>
                    <a:pt x="5723899"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799573"/>
                  </a:lnTo>
                  <a:lnTo>
                    <a:pt x="64364" y="3974159"/>
                  </a:lnTo>
                  <a:cubicBezTo>
                    <a:pt x="198841" y="4289243"/>
                    <a:pt x="391429" y="4571632"/>
                    <a:pt x="636644" y="4813600"/>
                  </a:cubicBezTo>
                  <a:cubicBezTo>
                    <a:pt x="1131328" y="5301566"/>
                    <a:pt x="1786578" y="5570406"/>
                    <a:pt x="2481577" y="5570406"/>
                  </a:cubicBezTo>
                  <a:cubicBezTo>
                    <a:pt x="2854550" y="5570406"/>
                    <a:pt x="3171314" y="5516996"/>
                    <a:pt x="3449896" y="5407153"/>
                  </a:cubicBezTo>
                  <a:cubicBezTo>
                    <a:pt x="3723103" y="5299438"/>
                    <a:pt x="3970333" y="5132603"/>
                    <a:pt x="4205695" y="4897241"/>
                  </a:cubicBezTo>
                  <a:cubicBezTo>
                    <a:pt x="4369395" y="4733653"/>
                    <a:pt x="4426836" y="4637358"/>
                    <a:pt x="4461434" y="4564802"/>
                  </a:cubicBezTo>
                  <a:cubicBezTo>
                    <a:pt x="4510701" y="4461453"/>
                    <a:pt x="4543509" y="4330784"/>
                    <a:pt x="4588969" y="4149952"/>
                  </a:cubicBezTo>
                  <a:cubicBezTo>
                    <a:pt x="4646969" y="3918846"/>
                    <a:pt x="4726468" y="3602194"/>
                    <a:pt x="4886585" y="3168421"/>
                  </a:cubicBezTo>
                  <a:cubicBezTo>
                    <a:pt x="4984560" y="2902940"/>
                    <a:pt x="4981760" y="2626037"/>
                    <a:pt x="4877964" y="2321590"/>
                  </a:cubicBezTo>
                  <a:cubicBezTo>
                    <a:pt x="4786260" y="2052526"/>
                    <a:pt x="4614834" y="1769129"/>
                    <a:pt x="4382048" y="1501856"/>
                  </a:cubicBezTo>
                  <a:cubicBezTo>
                    <a:pt x="4110072" y="1189683"/>
                    <a:pt x="3838544" y="962832"/>
                    <a:pt x="3551900" y="808425"/>
                  </a:cubicBezTo>
                  <a:cubicBezTo>
                    <a:pt x="3241183" y="641141"/>
                    <a:pt x="2913222" y="559851"/>
                    <a:pt x="2549095" y="559851"/>
                  </a:cubicBezTo>
                  <a:cubicBezTo>
                    <a:pt x="2253830" y="559851"/>
                    <a:pt x="1988013" y="640134"/>
                    <a:pt x="1712566" y="812008"/>
                  </a:cubicBezTo>
                  <a:cubicBezTo>
                    <a:pt x="1428385" y="989593"/>
                    <a:pt x="1158313" y="1250707"/>
                    <a:pt x="906044" y="1502976"/>
                  </a:cubicBezTo>
                  <a:cubicBezTo>
                    <a:pt x="788140" y="1620769"/>
                    <a:pt x="671579" y="1727700"/>
                    <a:pt x="558825" y="1831049"/>
                  </a:cubicBezTo>
                  <a:cubicBezTo>
                    <a:pt x="340371" y="2031140"/>
                    <a:pt x="151813" y="2204022"/>
                    <a:pt x="25063" y="2389556"/>
                  </a:cubicBezTo>
                  <a:lnTo>
                    <a:pt x="0" y="2432109"/>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8A614510-A9F4-41B6-B78E-F49E390C7E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0"/>
              <a:ext cx="5646974" cy="6483075"/>
            </a:xfrm>
            <a:custGeom>
              <a:avLst/>
              <a:gdLst>
                <a:gd name="connsiteX0" fmla="*/ 2405773 w 5646974"/>
                <a:gd name="connsiteY0" fmla="*/ 0 h 6483075"/>
                <a:gd name="connsiteX1" fmla="*/ 5646974 w 5646974"/>
                <a:gd name="connsiteY1" fmla="*/ 3241538 h 6483075"/>
                <a:gd name="connsiteX2" fmla="*/ 2405773 w 5646974"/>
                <a:gd name="connsiteY2" fmla="*/ 6483075 h 6483075"/>
                <a:gd name="connsiteX3" fmla="*/ 113897 w 5646974"/>
                <a:gd name="connsiteY3" fmla="*/ 5533666 h 6483075"/>
                <a:gd name="connsiteX4" fmla="*/ 0 w 5646974"/>
                <a:gd name="connsiteY4" fmla="*/ 5408336 h 6483075"/>
                <a:gd name="connsiteX5" fmla="*/ 0 w 5646974"/>
                <a:gd name="connsiteY5" fmla="*/ 4983659 h 6483075"/>
                <a:gd name="connsiteX6" fmla="*/ 155731 w 5646974"/>
                <a:gd name="connsiteY6" fmla="*/ 5176047 h 6483075"/>
                <a:gd name="connsiteX7" fmla="*/ 1093706 w 5646974"/>
                <a:gd name="connsiteY7" fmla="*/ 5866903 h 6483075"/>
                <a:gd name="connsiteX8" fmla="*/ 1639673 w 5646974"/>
                <a:gd name="connsiteY8" fmla="*/ 6059940 h 6483075"/>
                <a:gd name="connsiteX9" fmla="*/ 1709990 w 5646974"/>
                <a:gd name="connsiteY9" fmla="*/ 6076287 h 6483075"/>
                <a:gd name="connsiteX10" fmla="*/ 1780307 w 5646974"/>
                <a:gd name="connsiteY10" fmla="*/ 6091963 h 6483075"/>
                <a:gd name="connsiteX11" fmla="*/ 1851072 w 5646974"/>
                <a:gd name="connsiteY11" fmla="*/ 6105176 h 6483075"/>
                <a:gd name="connsiteX12" fmla="*/ 1886455 w 5646974"/>
                <a:gd name="connsiteY12" fmla="*/ 6111782 h 6483075"/>
                <a:gd name="connsiteX13" fmla="*/ 1921949 w 5646974"/>
                <a:gd name="connsiteY13" fmla="*/ 6117716 h 6483075"/>
                <a:gd name="connsiteX14" fmla="*/ 2064152 w 5646974"/>
                <a:gd name="connsiteY14" fmla="*/ 6137647 h 6483075"/>
                <a:gd name="connsiteX15" fmla="*/ 2206914 w 5646974"/>
                <a:gd name="connsiteY15" fmla="*/ 6151195 h 6483075"/>
                <a:gd name="connsiteX16" fmla="*/ 2350011 w 5646974"/>
                <a:gd name="connsiteY16" fmla="*/ 6158250 h 6483075"/>
                <a:gd name="connsiteX17" fmla="*/ 2493109 w 5646974"/>
                <a:gd name="connsiteY17" fmla="*/ 6159705 h 6483075"/>
                <a:gd name="connsiteX18" fmla="*/ 2781321 w 5646974"/>
                <a:gd name="connsiteY18" fmla="*/ 6147277 h 6483075"/>
                <a:gd name="connsiteX19" fmla="*/ 3345091 w 5646974"/>
                <a:gd name="connsiteY19" fmla="*/ 6060276 h 6483075"/>
                <a:gd name="connsiteX20" fmla="*/ 3878853 w 5646974"/>
                <a:gd name="connsiteY20" fmla="*/ 5871718 h 6483075"/>
                <a:gd name="connsiteX21" fmla="*/ 4367267 w 5646974"/>
                <a:gd name="connsiteY21" fmla="*/ 5573093 h 6483075"/>
                <a:gd name="connsiteX22" fmla="*/ 4424484 w 5646974"/>
                <a:gd name="connsiteY22" fmla="*/ 5528529 h 6483075"/>
                <a:gd name="connsiteX23" fmla="*/ 4481252 w 5646974"/>
                <a:gd name="connsiteY23" fmla="*/ 5483069 h 6483075"/>
                <a:gd name="connsiteX24" fmla="*/ 4536790 w 5646974"/>
                <a:gd name="connsiteY24" fmla="*/ 5435818 h 6483075"/>
                <a:gd name="connsiteX25" fmla="*/ 4591543 w 5646974"/>
                <a:gd name="connsiteY25" fmla="*/ 5387671 h 6483075"/>
                <a:gd name="connsiteX26" fmla="*/ 4794209 w 5646974"/>
                <a:gd name="connsiteY26" fmla="*/ 5181198 h 6483075"/>
                <a:gd name="connsiteX27" fmla="*/ 4956678 w 5646974"/>
                <a:gd name="connsiteY27" fmla="*/ 4945836 h 6483075"/>
                <a:gd name="connsiteX28" fmla="*/ 4989262 w 5646974"/>
                <a:gd name="connsiteY28" fmla="*/ 4881453 h 6483075"/>
                <a:gd name="connsiteX29" fmla="*/ 5017814 w 5646974"/>
                <a:gd name="connsiteY29" fmla="*/ 4814607 h 6483075"/>
                <a:gd name="connsiteX30" fmla="*/ 5044127 w 5646974"/>
                <a:gd name="connsiteY30" fmla="*/ 4746193 h 6483075"/>
                <a:gd name="connsiteX31" fmla="*/ 5068425 w 5646974"/>
                <a:gd name="connsiteY31" fmla="*/ 4676436 h 6483075"/>
                <a:gd name="connsiteX32" fmla="*/ 5154641 w 5646974"/>
                <a:gd name="connsiteY32" fmla="*/ 4390352 h 6483075"/>
                <a:gd name="connsiteX33" fmla="*/ 5196854 w 5646974"/>
                <a:gd name="connsiteY33" fmla="*/ 4246134 h 6483075"/>
                <a:gd name="connsiteX34" fmla="*/ 5240299 w 5646974"/>
                <a:gd name="connsiteY34" fmla="*/ 4102140 h 6483075"/>
                <a:gd name="connsiteX35" fmla="*/ 5432440 w 5646974"/>
                <a:gd name="connsiteY35" fmla="*/ 3532884 h 6483075"/>
                <a:gd name="connsiteX36" fmla="*/ 5528846 w 5646974"/>
                <a:gd name="connsiteY36" fmla="*/ 2951647 h 6483075"/>
                <a:gd name="connsiteX37" fmla="*/ 5495927 w 5646974"/>
                <a:gd name="connsiteY37" fmla="*/ 2658733 h 6483075"/>
                <a:gd name="connsiteX38" fmla="*/ 5480027 w 5646974"/>
                <a:gd name="connsiteY38" fmla="*/ 2586848 h 6483075"/>
                <a:gd name="connsiteX39" fmla="*/ 5461328 w 5646974"/>
                <a:gd name="connsiteY39" fmla="*/ 2515635 h 6483075"/>
                <a:gd name="connsiteX40" fmla="*/ 5439605 w 5646974"/>
                <a:gd name="connsiteY40" fmla="*/ 2445317 h 6483075"/>
                <a:gd name="connsiteX41" fmla="*/ 5415532 w 5646974"/>
                <a:gd name="connsiteY41" fmla="*/ 2375896 h 6483075"/>
                <a:gd name="connsiteX42" fmla="*/ 5144564 w 5646974"/>
                <a:gd name="connsiteY42" fmla="*/ 1857138 h 6483075"/>
                <a:gd name="connsiteX43" fmla="*/ 4774838 w 5646974"/>
                <a:gd name="connsiteY43" fmla="*/ 1405450 h 6483075"/>
                <a:gd name="connsiteX44" fmla="*/ 4345769 w 5646974"/>
                <a:gd name="connsiteY44" fmla="*/ 1012323 h 6483075"/>
                <a:gd name="connsiteX45" fmla="*/ 4115334 w 5646974"/>
                <a:gd name="connsiteY45" fmla="*/ 841344 h 6483075"/>
                <a:gd name="connsiteX46" fmla="*/ 3874038 w 5646974"/>
                <a:gd name="connsiteY46" fmla="*/ 691528 h 6483075"/>
                <a:gd name="connsiteX47" fmla="*/ 3359535 w 5646974"/>
                <a:gd name="connsiteY47" fmla="*/ 468819 h 6483075"/>
                <a:gd name="connsiteX48" fmla="*/ 2811105 w 5646974"/>
                <a:gd name="connsiteY48" fmla="*/ 366031 h 6483075"/>
                <a:gd name="connsiteX49" fmla="*/ 2741124 w 5646974"/>
                <a:gd name="connsiteY49" fmla="*/ 361440 h 6483075"/>
                <a:gd name="connsiteX50" fmla="*/ 2671030 w 5646974"/>
                <a:gd name="connsiteY50" fmla="*/ 358417 h 6483075"/>
                <a:gd name="connsiteX51" fmla="*/ 2600713 w 5646974"/>
                <a:gd name="connsiteY51" fmla="*/ 357521 h 6483075"/>
                <a:gd name="connsiteX52" fmla="*/ 2531739 w 5646974"/>
                <a:gd name="connsiteY52" fmla="*/ 358529 h 6483075"/>
                <a:gd name="connsiteX53" fmla="*/ 2259988 w 5646974"/>
                <a:gd name="connsiteY53" fmla="*/ 385289 h 6483075"/>
                <a:gd name="connsiteX54" fmla="*/ 1740670 w 5646974"/>
                <a:gd name="connsiteY54" fmla="*/ 553917 h 6483075"/>
                <a:gd name="connsiteX55" fmla="*/ 1264124 w 5646974"/>
                <a:gd name="connsiteY55" fmla="*/ 853549 h 6483075"/>
                <a:gd name="connsiteX56" fmla="*/ 823074 w 5646974"/>
                <a:gd name="connsiteY56" fmla="*/ 1234136 h 6483075"/>
                <a:gd name="connsiteX57" fmla="*/ 715694 w 5646974"/>
                <a:gd name="connsiteY57" fmla="*/ 1336252 h 6483075"/>
                <a:gd name="connsiteX58" fmla="*/ 606859 w 5646974"/>
                <a:gd name="connsiteY58" fmla="*/ 1440945 h 6483075"/>
                <a:gd name="connsiteX59" fmla="*/ 382023 w 5646974"/>
                <a:gd name="connsiteY59" fmla="*/ 1646074 h 6483075"/>
                <a:gd name="connsiteX60" fmla="*/ 158531 w 5646974"/>
                <a:gd name="connsiteY60" fmla="*/ 1843813 h 6483075"/>
                <a:gd name="connsiteX61" fmla="*/ 0 w 5646974"/>
                <a:gd name="connsiteY61" fmla="*/ 1991775 h 6483075"/>
                <a:gd name="connsiteX62" fmla="*/ 0 w 5646974"/>
                <a:gd name="connsiteY62" fmla="*/ 1074740 h 6483075"/>
                <a:gd name="connsiteX63" fmla="*/ 113897 w 5646974"/>
                <a:gd name="connsiteY63" fmla="*/ 949410 h 6483075"/>
                <a:gd name="connsiteX64" fmla="*/ 2405773 w 5646974"/>
                <a:gd name="connsiteY64" fmla="*/ 0 h 648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46974" h="6483075">
                  <a:moveTo>
                    <a:pt x="2405773" y="0"/>
                  </a:moveTo>
                  <a:cubicBezTo>
                    <a:pt x="4195841" y="0"/>
                    <a:pt x="5646974" y="1451246"/>
                    <a:pt x="5646974" y="3241538"/>
                  </a:cubicBezTo>
                  <a:cubicBezTo>
                    <a:pt x="5646974" y="5031830"/>
                    <a:pt x="4195841" y="6483075"/>
                    <a:pt x="2405773" y="6483075"/>
                  </a:cubicBezTo>
                  <a:cubicBezTo>
                    <a:pt x="1510739" y="6483075"/>
                    <a:pt x="700439" y="6120264"/>
                    <a:pt x="113897" y="5533666"/>
                  </a:cubicBezTo>
                  <a:lnTo>
                    <a:pt x="0" y="5408336"/>
                  </a:lnTo>
                  <a:lnTo>
                    <a:pt x="0" y="4983659"/>
                  </a:lnTo>
                  <a:lnTo>
                    <a:pt x="155731" y="5176047"/>
                  </a:lnTo>
                  <a:cubicBezTo>
                    <a:pt x="417742" y="5469073"/>
                    <a:pt x="741224" y="5704211"/>
                    <a:pt x="1093706" y="5866903"/>
                  </a:cubicBezTo>
                  <a:cubicBezTo>
                    <a:pt x="1269947" y="5948418"/>
                    <a:pt x="1453018" y="6013137"/>
                    <a:pt x="1639673" y="6059940"/>
                  </a:cubicBezTo>
                  <a:lnTo>
                    <a:pt x="1709990" y="6076287"/>
                  </a:lnTo>
                  <a:cubicBezTo>
                    <a:pt x="1733504" y="6081550"/>
                    <a:pt x="1756570" y="6088156"/>
                    <a:pt x="1780307" y="6091963"/>
                  </a:cubicBezTo>
                  <a:lnTo>
                    <a:pt x="1851072" y="6105176"/>
                  </a:lnTo>
                  <a:lnTo>
                    <a:pt x="1886455" y="6111782"/>
                  </a:lnTo>
                  <a:cubicBezTo>
                    <a:pt x="1898212" y="6114021"/>
                    <a:pt x="1909969" y="6116373"/>
                    <a:pt x="1921949" y="6117716"/>
                  </a:cubicBezTo>
                  <a:cubicBezTo>
                    <a:pt x="1969425" y="6124323"/>
                    <a:pt x="2016676" y="6131489"/>
                    <a:pt x="2064152" y="6137647"/>
                  </a:cubicBezTo>
                  <a:cubicBezTo>
                    <a:pt x="2111851" y="6141790"/>
                    <a:pt x="2159438" y="6146381"/>
                    <a:pt x="2206914" y="6151195"/>
                  </a:cubicBezTo>
                  <a:lnTo>
                    <a:pt x="2350011" y="6158250"/>
                  </a:lnTo>
                  <a:cubicBezTo>
                    <a:pt x="2397711" y="6159593"/>
                    <a:pt x="2445410" y="6159146"/>
                    <a:pt x="2493109" y="6159705"/>
                  </a:cubicBezTo>
                  <a:cubicBezTo>
                    <a:pt x="2589068" y="6158137"/>
                    <a:pt x="2685922" y="6154666"/>
                    <a:pt x="2781321" y="6147277"/>
                  </a:cubicBezTo>
                  <a:cubicBezTo>
                    <a:pt x="2972566" y="6132944"/>
                    <a:pt x="3161348" y="6105288"/>
                    <a:pt x="3345091" y="6060276"/>
                  </a:cubicBezTo>
                  <a:cubicBezTo>
                    <a:pt x="3528834" y="6015375"/>
                    <a:pt x="3707539" y="5952785"/>
                    <a:pt x="3878853" y="5871718"/>
                  </a:cubicBezTo>
                  <a:cubicBezTo>
                    <a:pt x="4050167" y="5790428"/>
                    <a:pt x="4213084" y="5689318"/>
                    <a:pt x="4367267" y="5573093"/>
                  </a:cubicBezTo>
                  <a:lnTo>
                    <a:pt x="4424484" y="5528529"/>
                  </a:lnTo>
                  <a:cubicBezTo>
                    <a:pt x="4443631" y="5513637"/>
                    <a:pt x="4463113" y="5499193"/>
                    <a:pt x="4481252" y="5483069"/>
                  </a:cubicBezTo>
                  <a:lnTo>
                    <a:pt x="4536790" y="5435818"/>
                  </a:lnTo>
                  <a:cubicBezTo>
                    <a:pt x="4555265" y="5419918"/>
                    <a:pt x="4574188" y="5404466"/>
                    <a:pt x="4591543" y="5387671"/>
                  </a:cubicBezTo>
                  <a:cubicBezTo>
                    <a:pt x="4662980" y="5321944"/>
                    <a:pt x="4733074" y="5254650"/>
                    <a:pt x="4794209" y="5181198"/>
                  </a:cubicBezTo>
                  <a:cubicBezTo>
                    <a:pt x="4857808" y="5109089"/>
                    <a:pt x="4910434" y="5029926"/>
                    <a:pt x="4956678" y="4945836"/>
                  </a:cubicBezTo>
                  <a:cubicBezTo>
                    <a:pt x="4967651" y="4924450"/>
                    <a:pt x="4978624" y="4903064"/>
                    <a:pt x="4989262" y="4881453"/>
                  </a:cubicBezTo>
                  <a:lnTo>
                    <a:pt x="5017814" y="4814607"/>
                  </a:lnTo>
                  <a:cubicBezTo>
                    <a:pt x="5027891" y="4792549"/>
                    <a:pt x="5035393" y="4769035"/>
                    <a:pt x="5044127" y="4746193"/>
                  </a:cubicBezTo>
                  <a:cubicBezTo>
                    <a:pt x="5052636" y="4723128"/>
                    <a:pt x="5061146" y="4700174"/>
                    <a:pt x="5068425" y="4676436"/>
                  </a:cubicBezTo>
                  <a:cubicBezTo>
                    <a:pt x="5099552" y="4582717"/>
                    <a:pt x="5126985" y="4486422"/>
                    <a:pt x="5154641" y="4390352"/>
                  </a:cubicBezTo>
                  <a:lnTo>
                    <a:pt x="5196854" y="4246134"/>
                  </a:lnTo>
                  <a:lnTo>
                    <a:pt x="5240299" y="4102140"/>
                  </a:lnTo>
                  <a:cubicBezTo>
                    <a:pt x="5299195" y="3910560"/>
                    <a:pt x="5364697" y="3721330"/>
                    <a:pt x="5432440" y="3532884"/>
                  </a:cubicBezTo>
                  <a:cubicBezTo>
                    <a:pt x="5500294" y="3346902"/>
                    <a:pt x="5533549" y="3148714"/>
                    <a:pt x="5528846" y="2951647"/>
                  </a:cubicBezTo>
                  <a:cubicBezTo>
                    <a:pt x="5526831" y="2853113"/>
                    <a:pt x="5515409" y="2755027"/>
                    <a:pt x="5495927" y="2658733"/>
                  </a:cubicBezTo>
                  <a:cubicBezTo>
                    <a:pt x="5491112" y="2634659"/>
                    <a:pt x="5486297" y="2610585"/>
                    <a:pt x="5480027" y="2586848"/>
                  </a:cubicBezTo>
                  <a:cubicBezTo>
                    <a:pt x="5474205" y="2562998"/>
                    <a:pt x="5468718" y="2539036"/>
                    <a:pt x="5461328" y="2515635"/>
                  </a:cubicBezTo>
                  <a:cubicBezTo>
                    <a:pt x="5454386" y="2492009"/>
                    <a:pt x="5447668" y="2468495"/>
                    <a:pt x="5439605" y="2445317"/>
                  </a:cubicBezTo>
                  <a:cubicBezTo>
                    <a:pt x="5431879" y="2422028"/>
                    <a:pt x="5424378" y="2398738"/>
                    <a:pt x="5415532" y="2375896"/>
                  </a:cubicBezTo>
                  <a:cubicBezTo>
                    <a:pt x="5347790" y="2191817"/>
                    <a:pt x="5254071" y="2018599"/>
                    <a:pt x="5144564" y="1857138"/>
                  </a:cubicBezTo>
                  <a:cubicBezTo>
                    <a:pt x="5034946" y="1695565"/>
                    <a:pt x="4909762" y="1545301"/>
                    <a:pt x="4774838" y="1405450"/>
                  </a:cubicBezTo>
                  <a:cubicBezTo>
                    <a:pt x="4638907" y="1265040"/>
                    <a:pt x="4496145" y="1132131"/>
                    <a:pt x="4345769" y="1012323"/>
                  </a:cubicBezTo>
                  <a:cubicBezTo>
                    <a:pt x="4270749" y="952195"/>
                    <a:pt x="4194273" y="894642"/>
                    <a:pt x="4115334" y="841344"/>
                  </a:cubicBezTo>
                  <a:cubicBezTo>
                    <a:pt x="4037067" y="787263"/>
                    <a:pt x="3956336" y="737548"/>
                    <a:pt x="3874038" y="691528"/>
                  </a:cubicBezTo>
                  <a:cubicBezTo>
                    <a:pt x="3709554" y="599712"/>
                    <a:pt x="3537792" y="523349"/>
                    <a:pt x="3359535" y="468819"/>
                  </a:cubicBezTo>
                  <a:cubicBezTo>
                    <a:pt x="3181278" y="414514"/>
                    <a:pt x="2997311" y="380699"/>
                    <a:pt x="2811105" y="366031"/>
                  </a:cubicBezTo>
                  <a:cubicBezTo>
                    <a:pt x="2787703" y="364575"/>
                    <a:pt x="2764525" y="362448"/>
                    <a:pt x="2741124" y="361440"/>
                  </a:cubicBezTo>
                  <a:lnTo>
                    <a:pt x="2671030" y="358417"/>
                  </a:lnTo>
                  <a:lnTo>
                    <a:pt x="2600713" y="357521"/>
                  </a:lnTo>
                  <a:cubicBezTo>
                    <a:pt x="2577087" y="356961"/>
                    <a:pt x="2554805" y="358305"/>
                    <a:pt x="2531739" y="358529"/>
                  </a:cubicBezTo>
                  <a:cubicBezTo>
                    <a:pt x="2440259" y="360992"/>
                    <a:pt x="2349564" y="370285"/>
                    <a:pt x="2259988" y="385289"/>
                  </a:cubicBezTo>
                  <a:cubicBezTo>
                    <a:pt x="2080723" y="415521"/>
                    <a:pt x="1906945" y="473634"/>
                    <a:pt x="1740670" y="553917"/>
                  </a:cubicBezTo>
                  <a:cubicBezTo>
                    <a:pt x="1574506" y="634647"/>
                    <a:pt x="1415844" y="737100"/>
                    <a:pt x="1264124" y="853549"/>
                  </a:cubicBezTo>
                  <a:cubicBezTo>
                    <a:pt x="1112181" y="969886"/>
                    <a:pt x="966508" y="1099212"/>
                    <a:pt x="823074" y="1234136"/>
                  </a:cubicBezTo>
                  <a:cubicBezTo>
                    <a:pt x="787131" y="1267951"/>
                    <a:pt x="751413" y="1301990"/>
                    <a:pt x="715694" y="1336252"/>
                  </a:cubicBezTo>
                  <a:lnTo>
                    <a:pt x="606859" y="1440945"/>
                  </a:lnTo>
                  <a:cubicBezTo>
                    <a:pt x="532623" y="1511374"/>
                    <a:pt x="457267" y="1579452"/>
                    <a:pt x="382023" y="1646074"/>
                  </a:cubicBezTo>
                  <a:lnTo>
                    <a:pt x="158531" y="1843813"/>
                  </a:lnTo>
                  <a:lnTo>
                    <a:pt x="0" y="1991775"/>
                  </a:lnTo>
                  <a:lnTo>
                    <a:pt x="0" y="1074740"/>
                  </a:lnTo>
                  <a:lnTo>
                    <a:pt x="113897" y="949410"/>
                  </a:lnTo>
                  <a:cubicBezTo>
                    <a:pt x="700439" y="362812"/>
                    <a:pt x="1510739" y="0"/>
                    <a:pt x="2405773" y="0"/>
                  </a:cubicBezTo>
                  <a:close/>
                </a:path>
              </a:pathLst>
            </a:custGeom>
            <a:gradFill>
              <a:gsLst>
                <a:gs pos="2000">
                  <a:schemeClr val="bg1">
                    <a:alpha val="10000"/>
                  </a:schemeClr>
                </a:gs>
                <a:gs pos="16000">
                  <a:schemeClr val="accent6">
                    <a:alpha val="10000"/>
                  </a:schemeClr>
                </a:gs>
                <a:gs pos="100000">
                  <a:schemeClr val="bg1">
                    <a:alpha val="10000"/>
                  </a:schemeClr>
                </a:gs>
                <a:gs pos="74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804672" y="2053641"/>
            <a:ext cx="3669161" cy="2760098"/>
          </a:xfrm>
        </p:spPr>
        <p:txBody>
          <a:bodyPr>
            <a:normAutofit/>
          </a:bodyPr>
          <a:lstStyle/>
          <a:p>
            <a:r>
              <a:rPr lang="en-US" sz="2400" b="1" dirty="0">
                <a:solidFill>
                  <a:srgbClr val="00B0F0"/>
                </a:solidFill>
              </a:rPr>
              <a:t>P8: Design &amp; Implementation Considerations</a:t>
            </a:r>
          </a:p>
        </p:txBody>
      </p:sp>
      <p:sp>
        <p:nvSpPr>
          <p:cNvPr id="3" name="Content Placeholder 2"/>
          <p:cNvSpPr>
            <a:spLocks noGrp="1"/>
          </p:cNvSpPr>
          <p:nvPr>
            <p:ph idx="1"/>
          </p:nvPr>
        </p:nvSpPr>
        <p:spPr>
          <a:xfrm>
            <a:off x="6090574" y="801866"/>
            <a:ext cx="5306084" cy="5230634"/>
          </a:xfrm>
          <a:noFill/>
          <a:ln>
            <a:noFill/>
          </a:ln>
        </p:spPr>
        <p:txBody>
          <a:bodyPr anchor="ctr">
            <a:normAutofit fontScale="92500" lnSpcReduction="10000"/>
          </a:bodyPr>
          <a:lstStyle/>
          <a:p>
            <a:pPr marL="0" indent="0">
              <a:buNone/>
            </a:pPr>
            <a:r>
              <a:rPr lang="en-US" sz="1600" dirty="0">
                <a:solidFill>
                  <a:schemeClr val="tx2"/>
                </a:solidFill>
              </a:rPr>
              <a:t>• Establish a tiered approach for responding to crisis to:</a:t>
            </a:r>
          </a:p>
          <a:p>
            <a:pPr marL="0" indent="0">
              <a:buNone/>
            </a:pPr>
            <a:r>
              <a:rPr lang="en-US" sz="1600" dirty="0">
                <a:solidFill>
                  <a:schemeClr val="tx2"/>
                </a:solidFill>
              </a:rPr>
              <a:t> ○ Capture and validate incidents.</a:t>
            </a:r>
          </a:p>
          <a:p>
            <a:pPr marL="0" indent="0">
              <a:buNone/>
            </a:pPr>
            <a:r>
              <a:rPr lang="en-US" sz="1600" dirty="0">
                <a:solidFill>
                  <a:schemeClr val="tx2"/>
                </a:solidFill>
              </a:rPr>
              <a:t>○ Escalate incidents for investigation, and identify as in-house or external,</a:t>
            </a:r>
          </a:p>
          <a:p>
            <a:pPr marL="0" indent="0">
              <a:buNone/>
            </a:pPr>
            <a:r>
              <a:rPr lang="en-US" sz="1600" dirty="0">
                <a:solidFill>
                  <a:schemeClr val="tx2"/>
                </a:solidFill>
              </a:rPr>
              <a:t>○ Ensure appropriate confidentiality of information and determine privilege,</a:t>
            </a:r>
          </a:p>
          <a:p>
            <a:pPr marL="0" indent="0">
              <a:buNone/>
            </a:pPr>
            <a:r>
              <a:rPr lang="en-US" sz="1600" dirty="0">
                <a:solidFill>
                  <a:schemeClr val="tx2"/>
                </a:solidFill>
              </a:rPr>
              <a:t>○ Ensure appropriate protection of anonymity and non-retaliation for reporters, </a:t>
            </a:r>
          </a:p>
          <a:p>
            <a:pPr marL="0" indent="0">
              <a:buNone/>
            </a:pPr>
            <a:r>
              <a:rPr lang="en-US" sz="1600" dirty="0">
                <a:solidFill>
                  <a:schemeClr val="tx2"/>
                </a:solidFill>
              </a:rPr>
              <a:t>○ Preserve records and other evidence, and </a:t>
            </a:r>
          </a:p>
          <a:p>
            <a:pPr marL="0" indent="0">
              <a:buNone/>
            </a:pPr>
            <a:r>
              <a:rPr lang="en-US" sz="1600" dirty="0">
                <a:solidFill>
                  <a:schemeClr val="tx2"/>
                </a:solidFill>
              </a:rPr>
              <a:t>○ Ensure reporting to applicable stakeholders (including the governing authority) is done in a timely and consistent manner. </a:t>
            </a:r>
          </a:p>
          <a:p>
            <a:pPr marL="0" indent="0">
              <a:buNone/>
            </a:pPr>
            <a:endParaRPr lang="en-US" sz="1600" dirty="0">
              <a:solidFill>
                <a:schemeClr val="tx2"/>
              </a:solidFill>
            </a:endParaRPr>
          </a:p>
          <a:p>
            <a:pPr marL="0" indent="0">
              <a:buNone/>
            </a:pPr>
            <a:r>
              <a:rPr lang="en-US" sz="1600" dirty="0">
                <a:solidFill>
                  <a:schemeClr val="tx2"/>
                </a:solidFill>
              </a:rPr>
              <a:t>• Responses should address the immediate issue, and the underlying root causes identified, including changes to actions and controls if necessary</a:t>
            </a:r>
          </a:p>
          <a:p>
            <a:pPr marL="0" indent="0">
              <a:buNone/>
            </a:pPr>
            <a:r>
              <a:rPr lang="en-US" sz="1600" dirty="0">
                <a:solidFill>
                  <a:schemeClr val="tx2"/>
                </a:solidFill>
              </a:rPr>
              <a:t> • Assurance that each issue/incident is resolved is essential to maintain employee and other stakeholder confidence in the effectiveness of the system</a:t>
            </a:r>
          </a:p>
          <a:p>
            <a:pPr marL="0" indent="0">
              <a:buNone/>
            </a:pPr>
            <a:r>
              <a:rPr lang="en-US" sz="1400" dirty="0">
                <a:solidFill>
                  <a:schemeClr val="tx2"/>
                </a:solidFill>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1000"/>
                                        <p:tgtEl>
                                          <p:spTgt spid="3">
                                            <p:txEl>
                                              <p:pRg st="0" end="0"/>
                                            </p:txEl>
                                          </p:spTgt>
                                        </p:tgtEl>
                                      </p:cBhvr>
                                    </p:animEffect>
                                    <p:anim calcmode="lin" valueType="num">
                                      <p:cBhvr>
                                        <p:cTn id="14"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xEl>
                                              <p:pRg st="1" end="1"/>
                                            </p:txEl>
                                          </p:spTgt>
                                        </p:tgtEl>
                                        <p:attrNameLst>
                                          <p:attrName>style.visibility</p:attrName>
                                        </p:attrNameLst>
                                      </p:cBhvr>
                                      <p:to>
                                        <p:strVal val="visible"/>
                                      </p:to>
                                    </p:set>
                                    <p:animEffect transition="in" filter="fade">
                                      <p:cBhvr>
                                        <p:cTn id="20" dur="1000"/>
                                        <p:tgtEl>
                                          <p:spTgt spid="3">
                                            <p:txEl>
                                              <p:pRg st="1" end="1"/>
                                            </p:txEl>
                                          </p:spTgt>
                                        </p:tgtEl>
                                      </p:cBhvr>
                                    </p:animEffect>
                                    <p:anim calcmode="lin" valueType="num">
                                      <p:cBhvr>
                                        <p:cTn id="21"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2"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Effect transition="in" filter="fade">
                                      <p:cBhvr>
                                        <p:cTn id="27" dur="1000"/>
                                        <p:tgtEl>
                                          <p:spTgt spid="3">
                                            <p:txEl>
                                              <p:pRg st="2" end="2"/>
                                            </p:txEl>
                                          </p:spTgt>
                                        </p:tgtEl>
                                      </p:cBhvr>
                                    </p:animEffect>
                                    <p:anim calcmode="lin" valueType="num">
                                      <p:cBhvr>
                                        <p:cTn id="28"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3">
                                            <p:txEl>
                                              <p:pRg st="3" end="3"/>
                                            </p:txEl>
                                          </p:spTgt>
                                        </p:tgtEl>
                                        <p:attrNameLst>
                                          <p:attrName>style.visibility</p:attrName>
                                        </p:attrNameLst>
                                      </p:cBhvr>
                                      <p:to>
                                        <p:strVal val="visible"/>
                                      </p:to>
                                    </p:set>
                                    <p:animEffect transition="in" filter="fade">
                                      <p:cBhvr>
                                        <p:cTn id="34" dur="1000"/>
                                        <p:tgtEl>
                                          <p:spTgt spid="3">
                                            <p:txEl>
                                              <p:pRg st="3" end="3"/>
                                            </p:txEl>
                                          </p:spTgt>
                                        </p:tgtEl>
                                      </p:cBhvr>
                                    </p:animEffect>
                                    <p:anim calcmode="lin" valueType="num">
                                      <p:cBhvr>
                                        <p:cTn id="35"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6"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3">
                                            <p:txEl>
                                              <p:pRg st="4" end="4"/>
                                            </p:txEl>
                                          </p:spTgt>
                                        </p:tgtEl>
                                        <p:attrNameLst>
                                          <p:attrName>style.visibility</p:attrName>
                                        </p:attrNameLst>
                                      </p:cBhvr>
                                      <p:to>
                                        <p:strVal val="visible"/>
                                      </p:to>
                                    </p:set>
                                    <p:animEffect transition="in" filter="fade">
                                      <p:cBhvr>
                                        <p:cTn id="41" dur="1000"/>
                                        <p:tgtEl>
                                          <p:spTgt spid="3">
                                            <p:txEl>
                                              <p:pRg st="4" end="4"/>
                                            </p:txEl>
                                          </p:spTgt>
                                        </p:tgtEl>
                                      </p:cBhvr>
                                    </p:animEffect>
                                    <p:anim calcmode="lin" valueType="num">
                                      <p:cBhvr>
                                        <p:cTn id="42"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3"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3">
                                            <p:txEl>
                                              <p:pRg st="5" end="5"/>
                                            </p:txEl>
                                          </p:spTgt>
                                        </p:tgtEl>
                                        <p:attrNameLst>
                                          <p:attrName>style.visibility</p:attrName>
                                        </p:attrNameLst>
                                      </p:cBhvr>
                                      <p:to>
                                        <p:strVal val="visible"/>
                                      </p:to>
                                    </p:set>
                                    <p:animEffect transition="in" filter="fade">
                                      <p:cBhvr>
                                        <p:cTn id="48" dur="1000"/>
                                        <p:tgtEl>
                                          <p:spTgt spid="3">
                                            <p:txEl>
                                              <p:pRg st="5" end="5"/>
                                            </p:txEl>
                                          </p:spTgt>
                                        </p:tgtEl>
                                      </p:cBhvr>
                                    </p:animEffect>
                                    <p:anim calcmode="lin" valueType="num">
                                      <p:cBhvr>
                                        <p:cTn id="49"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0"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3">
                                            <p:txEl>
                                              <p:pRg st="6" end="6"/>
                                            </p:txEl>
                                          </p:spTgt>
                                        </p:tgtEl>
                                        <p:attrNameLst>
                                          <p:attrName>style.visibility</p:attrName>
                                        </p:attrNameLst>
                                      </p:cBhvr>
                                      <p:to>
                                        <p:strVal val="visible"/>
                                      </p:to>
                                    </p:set>
                                    <p:animEffect transition="in" filter="fade">
                                      <p:cBhvr>
                                        <p:cTn id="55" dur="1000"/>
                                        <p:tgtEl>
                                          <p:spTgt spid="3">
                                            <p:txEl>
                                              <p:pRg st="6" end="6"/>
                                            </p:txEl>
                                          </p:spTgt>
                                        </p:tgtEl>
                                      </p:cBhvr>
                                    </p:animEffect>
                                    <p:anim calcmode="lin" valueType="num">
                                      <p:cBhvr>
                                        <p:cTn id="56"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7"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3">
                                            <p:txEl>
                                              <p:pRg st="8" end="8"/>
                                            </p:txEl>
                                          </p:spTgt>
                                        </p:tgtEl>
                                        <p:attrNameLst>
                                          <p:attrName>style.visibility</p:attrName>
                                        </p:attrNameLst>
                                      </p:cBhvr>
                                      <p:to>
                                        <p:strVal val="visible"/>
                                      </p:to>
                                    </p:set>
                                    <p:animEffect transition="in" filter="fade">
                                      <p:cBhvr>
                                        <p:cTn id="62" dur="1000"/>
                                        <p:tgtEl>
                                          <p:spTgt spid="3">
                                            <p:txEl>
                                              <p:pRg st="8" end="8"/>
                                            </p:txEl>
                                          </p:spTgt>
                                        </p:tgtEl>
                                      </p:cBhvr>
                                    </p:animEffect>
                                    <p:anim calcmode="lin" valueType="num">
                                      <p:cBhvr>
                                        <p:cTn id="63"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64"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2" presetClass="entr" presetSubtype="0" fill="hold" grpId="0" nodeType="clickEffect">
                                  <p:stCondLst>
                                    <p:cond delay="0"/>
                                  </p:stCondLst>
                                  <p:childTnLst>
                                    <p:set>
                                      <p:cBhvr>
                                        <p:cTn id="68" dur="1" fill="hold">
                                          <p:stCondLst>
                                            <p:cond delay="0"/>
                                          </p:stCondLst>
                                        </p:cTn>
                                        <p:tgtEl>
                                          <p:spTgt spid="3">
                                            <p:txEl>
                                              <p:pRg st="9" end="9"/>
                                            </p:txEl>
                                          </p:spTgt>
                                        </p:tgtEl>
                                        <p:attrNameLst>
                                          <p:attrName>style.visibility</p:attrName>
                                        </p:attrNameLst>
                                      </p:cBhvr>
                                      <p:to>
                                        <p:strVal val="visible"/>
                                      </p:to>
                                    </p:set>
                                    <p:animEffect transition="in" filter="fade">
                                      <p:cBhvr>
                                        <p:cTn id="69" dur="1000"/>
                                        <p:tgtEl>
                                          <p:spTgt spid="3">
                                            <p:txEl>
                                              <p:pRg st="9" end="9"/>
                                            </p:txEl>
                                          </p:spTgt>
                                        </p:tgtEl>
                                      </p:cBhvr>
                                    </p:animEffect>
                                    <p:anim calcmode="lin" valueType="num">
                                      <p:cBhvr>
                                        <p:cTn id="70" dur="1000" fill="hold"/>
                                        <p:tgtEl>
                                          <p:spTgt spid="3">
                                            <p:txEl>
                                              <p:pRg st="9" end="9"/>
                                            </p:txEl>
                                          </p:spTgt>
                                        </p:tgtEl>
                                        <p:attrNameLst>
                                          <p:attrName>ppt_x</p:attrName>
                                        </p:attrNameLst>
                                      </p:cBhvr>
                                      <p:tavLst>
                                        <p:tav tm="0">
                                          <p:val>
                                            <p:strVal val="#ppt_x"/>
                                          </p:val>
                                        </p:tav>
                                        <p:tav tm="100000">
                                          <p:val>
                                            <p:strVal val="#ppt_x"/>
                                          </p:val>
                                        </p:tav>
                                      </p:tavLst>
                                    </p:anim>
                                    <p:anim calcmode="lin" valueType="num">
                                      <p:cBhvr>
                                        <p:cTn id="71" dur="1000" fill="hold"/>
                                        <p:tgtEl>
                                          <p:spTgt spid="3">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3">
                                            <p:txEl>
                                              <p:pRg st="10" end="10"/>
                                            </p:txEl>
                                          </p:spTgt>
                                        </p:tgtEl>
                                        <p:attrNameLst>
                                          <p:attrName>style.visibility</p:attrName>
                                        </p:attrNameLst>
                                      </p:cBhvr>
                                      <p:to>
                                        <p:strVal val="visible"/>
                                      </p:to>
                                    </p:set>
                                    <p:animEffect transition="in" filter="fade">
                                      <p:cBhvr>
                                        <p:cTn id="76" dur="1000"/>
                                        <p:tgtEl>
                                          <p:spTgt spid="3">
                                            <p:txEl>
                                              <p:pRg st="10" end="10"/>
                                            </p:txEl>
                                          </p:spTgt>
                                        </p:tgtEl>
                                      </p:cBhvr>
                                    </p:animEffect>
                                    <p:anim calcmode="lin" valueType="num">
                                      <p:cBhvr>
                                        <p:cTn id="77" dur="1000" fill="hold"/>
                                        <p:tgtEl>
                                          <p:spTgt spid="3">
                                            <p:txEl>
                                              <p:pRg st="10" end="10"/>
                                            </p:txEl>
                                          </p:spTgt>
                                        </p:tgtEl>
                                        <p:attrNameLst>
                                          <p:attrName>ppt_x</p:attrName>
                                        </p:attrNameLst>
                                      </p:cBhvr>
                                      <p:tavLst>
                                        <p:tav tm="0">
                                          <p:val>
                                            <p:strVal val="#ppt_x"/>
                                          </p:val>
                                        </p:tav>
                                        <p:tav tm="100000">
                                          <p:val>
                                            <p:strVal val="#ppt_x"/>
                                          </p:val>
                                        </p:tav>
                                      </p:tavLst>
                                    </p:anim>
                                    <p:anim calcmode="lin" valueType="num">
                                      <p:cBhvr>
                                        <p:cTn id="78" dur="1000" fill="hold"/>
                                        <p:tgtEl>
                                          <p:spTgt spid="3">
                                            <p:txEl>
                                              <p:pRg st="10" end="1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7BF42CA-AD55-48B4-8949-C4DCA60A6A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AE1D3D-3106-4CB2-AA7C-0C1642AC0F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0A31B6AF-B711-4CDB-8C2B-16E963DDC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8137" y="0"/>
            <a:ext cx="5646974" cy="6483075"/>
            <a:chOff x="-19221" y="0"/>
            <a:chExt cx="5646974" cy="6483075"/>
          </a:xfrm>
        </p:grpSpPr>
        <p:sp>
          <p:nvSpPr>
            <p:cNvPr id="13" name="Freeform: Shape 12">
              <a:extLst>
                <a:ext uri="{FF2B5EF4-FFF2-40B4-BE49-F238E27FC236}">
                  <a16:creationId xmlns:a16="http://schemas.microsoft.com/office/drawing/2014/main" id="{CA818331-E13C-49C6-B98D-A60AD0E85A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16610"/>
              <a:ext cx="5535001" cy="6250127"/>
            </a:xfrm>
            <a:custGeom>
              <a:avLst/>
              <a:gdLst>
                <a:gd name="connsiteX0" fmla="*/ 2510242 w 5535001"/>
                <a:gd name="connsiteY0" fmla="*/ 174 h 6250127"/>
                <a:gd name="connsiteX1" fmla="*/ 2550551 w 5535001"/>
                <a:gd name="connsiteY1" fmla="*/ 510 h 6250127"/>
                <a:gd name="connsiteX2" fmla="*/ 2629490 w 5535001"/>
                <a:gd name="connsiteY2" fmla="*/ 3757 h 6250127"/>
                <a:gd name="connsiteX3" fmla="*/ 2708317 w 5535001"/>
                <a:gd name="connsiteY3" fmla="*/ 7229 h 6250127"/>
                <a:gd name="connsiteX4" fmla="*/ 2787256 w 5535001"/>
                <a:gd name="connsiteY4" fmla="*/ 14619 h 6250127"/>
                <a:gd name="connsiteX5" fmla="*/ 3408467 w 5535001"/>
                <a:gd name="connsiteY5" fmla="*/ 145064 h 6250127"/>
                <a:gd name="connsiteX6" fmla="*/ 3557723 w 5535001"/>
                <a:gd name="connsiteY6" fmla="*/ 199593 h 6250127"/>
                <a:gd name="connsiteX7" fmla="*/ 3594337 w 5535001"/>
                <a:gd name="connsiteY7" fmla="*/ 214597 h 6250127"/>
                <a:gd name="connsiteX8" fmla="*/ 3630616 w 5535001"/>
                <a:gd name="connsiteY8" fmla="*/ 230385 h 6250127"/>
                <a:gd name="connsiteX9" fmla="*/ 3703172 w 5535001"/>
                <a:gd name="connsiteY9" fmla="*/ 262073 h 6250127"/>
                <a:gd name="connsiteX10" fmla="*/ 3739003 w 5535001"/>
                <a:gd name="connsiteY10" fmla="*/ 278756 h 6250127"/>
                <a:gd name="connsiteX11" fmla="*/ 3756806 w 5535001"/>
                <a:gd name="connsiteY11" fmla="*/ 287266 h 6250127"/>
                <a:gd name="connsiteX12" fmla="*/ 3773714 w 5535001"/>
                <a:gd name="connsiteY12" fmla="*/ 297567 h 6250127"/>
                <a:gd name="connsiteX13" fmla="*/ 3840784 w 5535001"/>
                <a:gd name="connsiteY13" fmla="*/ 339332 h 6250127"/>
                <a:gd name="connsiteX14" fmla="*/ 3873927 w 5535001"/>
                <a:gd name="connsiteY14" fmla="*/ 360495 h 6250127"/>
                <a:gd name="connsiteX15" fmla="*/ 3906062 w 5535001"/>
                <a:gd name="connsiteY15" fmla="*/ 383001 h 6250127"/>
                <a:gd name="connsiteX16" fmla="*/ 3969662 w 5535001"/>
                <a:gd name="connsiteY16" fmla="*/ 428572 h 6250127"/>
                <a:gd name="connsiteX17" fmla="*/ 4423029 w 5535001"/>
                <a:gd name="connsiteY17" fmla="*/ 837600 h 6250127"/>
                <a:gd name="connsiteX18" fmla="*/ 4474647 w 5535001"/>
                <a:gd name="connsiteY18" fmla="*/ 891569 h 6250127"/>
                <a:gd name="connsiteX19" fmla="*/ 4524250 w 5535001"/>
                <a:gd name="connsiteY19" fmla="*/ 946883 h 6250127"/>
                <a:gd name="connsiteX20" fmla="*/ 4573965 w 5535001"/>
                <a:gd name="connsiteY20" fmla="*/ 1001748 h 6250127"/>
                <a:gd name="connsiteX21" fmla="*/ 4622224 w 5535001"/>
                <a:gd name="connsiteY21" fmla="*/ 1057509 h 6250127"/>
                <a:gd name="connsiteX22" fmla="*/ 4717510 w 5535001"/>
                <a:gd name="connsiteY22" fmla="*/ 1169143 h 6250127"/>
                <a:gd name="connsiteX23" fmla="*/ 4764986 w 5535001"/>
                <a:gd name="connsiteY23" fmla="*/ 1224681 h 6250127"/>
                <a:gd name="connsiteX24" fmla="*/ 4813021 w 5535001"/>
                <a:gd name="connsiteY24" fmla="*/ 1279994 h 6250127"/>
                <a:gd name="connsiteX25" fmla="*/ 5001915 w 5535001"/>
                <a:gd name="connsiteY25" fmla="*/ 1506846 h 6250127"/>
                <a:gd name="connsiteX26" fmla="*/ 5170542 w 5535001"/>
                <a:gd name="connsiteY26" fmla="*/ 1751165 h 6250127"/>
                <a:gd name="connsiteX27" fmla="*/ 5428969 w 5535001"/>
                <a:gd name="connsiteY27" fmla="*/ 2293660 h 6250127"/>
                <a:gd name="connsiteX28" fmla="*/ 5534893 w 5535001"/>
                <a:gd name="connsiteY28" fmla="*/ 2899307 h 6250127"/>
                <a:gd name="connsiteX29" fmla="*/ 5508804 w 5535001"/>
                <a:gd name="connsiteY29" fmla="*/ 3211144 h 6250127"/>
                <a:gd name="connsiteX30" fmla="*/ 5426282 w 5535001"/>
                <a:gd name="connsiteY30" fmla="*/ 3513352 h 6250127"/>
                <a:gd name="connsiteX31" fmla="*/ 5248250 w 5535001"/>
                <a:gd name="connsiteY31" fmla="*/ 4030542 h 6250127"/>
                <a:gd name="connsiteX32" fmla="*/ 5208612 w 5535001"/>
                <a:gd name="connsiteY32" fmla="*/ 4161771 h 6250127"/>
                <a:gd name="connsiteX33" fmla="*/ 5170318 w 5535001"/>
                <a:gd name="connsiteY33" fmla="*/ 4294680 h 6250127"/>
                <a:gd name="connsiteX34" fmla="*/ 5132248 w 5535001"/>
                <a:gd name="connsiteY34" fmla="*/ 4430164 h 6250127"/>
                <a:gd name="connsiteX35" fmla="*/ 5112765 w 5535001"/>
                <a:gd name="connsiteY35" fmla="*/ 4498914 h 6250127"/>
                <a:gd name="connsiteX36" fmla="*/ 5091715 w 5535001"/>
                <a:gd name="connsiteY36" fmla="*/ 4569119 h 6250127"/>
                <a:gd name="connsiteX37" fmla="*/ 5068985 w 5535001"/>
                <a:gd name="connsiteY37" fmla="*/ 4640220 h 6250127"/>
                <a:gd name="connsiteX38" fmla="*/ 5043904 w 5535001"/>
                <a:gd name="connsiteY38" fmla="*/ 4712105 h 6250127"/>
                <a:gd name="connsiteX39" fmla="*/ 5015799 w 5535001"/>
                <a:gd name="connsiteY39" fmla="*/ 4784438 h 6250127"/>
                <a:gd name="connsiteX40" fmla="*/ 4982880 w 5535001"/>
                <a:gd name="connsiteY40" fmla="*/ 4856435 h 6250127"/>
                <a:gd name="connsiteX41" fmla="*/ 4817276 w 5535001"/>
                <a:gd name="connsiteY41" fmla="*/ 5125275 h 6250127"/>
                <a:gd name="connsiteX42" fmla="*/ 4618753 w 5535001"/>
                <a:gd name="connsiteY42" fmla="*/ 5355374 h 6250127"/>
                <a:gd name="connsiteX43" fmla="*/ 4566575 w 5535001"/>
                <a:gd name="connsiteY43" fmla="*/ 5408560 h 6250127"/>
                <a:gd name="connsiteX44" fmla="*/ 4513837 w 5535001"/>
                <a:gd name="connsiteY44" fmla="*/ 5461186 h 6250127"/>
                <a:gd name="connsiteX45" fmla="*/ 4459531 w 5535001"/>
                <a:gd name="connsiteY45" fmla="*/ 5512580 h 6250127"/>
                <a:gd name="connsiteX46" fmla="*/ 4404554 w 5535001"/>
                <a:gd name="connsiteY46" fmla="*/ 5563526 h 6250127"/>
                <a:gd name="connsiteX47" fmla="*/ 4348009 w 5535001"/>
                <a:gd name="connsiteY47" fmla="*/ 5613017 h 6250127"/>
                <a:gd name="connsiteX48" fmla="*/ 4290568 w 5535001"/>
                <a:gd name="connsiteY48" fmla="*/ 5661948 h 6250127"/>
                <a:gd name="connsiteX49" fmla="*/ 4276124 w 5535001"/>
                <a:gd name="connsiteY49" fmla="*/ 5674153 h 6250127"/>
                <a:gd name="connsiteX50" fmla="*/ 4261120 w 5535001"/>
                <a:gd name="connsiteY50" fmla="*/ 5685798 h 6250127"/>
                <a:gd name="connsiteX51" fmla="*/ 4231112 w 5535001"/>
                <a:gd name="connsiteY51" fmla="*/ 5708976 h 6250127"/>
                <a:gd name="connsiteX52" fmla="*/ 4170984 w 5535001"/>
                <a:gd name="connsiteY52" fmla="*/ 5755443 h 6250127"/>
                <a:gd name="connsiteX53" fmla="*/ 4046025 w 5535001"/>
                <a:gd name="connsiteY53" fmla="*/ 5843228 h 6250127"/>
                <a:gd name="connsiteX54" fmla="*/ 3915356 w 5535001"/>
                <a:gd name="connsiteY54" fmla="*/ 5923735 h 6250127"/>
                <a:gd name="connsiteX55" fmla="*/ 3346323 w 5535001"/>
                <a:gd name="connsiteY55" fmla="*/ 6158872 h 6250127"/>
                <a:gd name="connsiteX56" fmla="*/ 2743476 w 5535001"/>
                <a:gd name="connsiteY56" fmla="*/ 6247328 h 6250127"/>
                <a:gd name="connsiteX57" fmla="*/ 2668120 w 5535001"/>
                <a:gd name="connsiteY57" fmla="*/ 6249344 h 6250127"/>
                <a:gd name="connsiteX58" fmla="*/ 2630498 w 5535001"/>
                <a:gd name="connsiteY58" fmla="*/ 6250127 h 6250127"/>
                <a:gd name="connsiteX59" fmla="*/ 2592988 w 5535001"/>
                <a:gd name="connsiteY59" fmla="*/ 6249568 h 6250127"/>
                <a:gd name="connsiteX60" fmla="*/ 2518080 w 5535001"/>
                <a:gd name="connsiteY60" fmla="*/ 6247777 h 6250127"/>
                <a:gd name="connsiteX61" fmla="*/ 2442948 w 5535001"/>
                <a:gd name="connsiteY61" fmla="*/ 6244529 h 6250127"/>
                <a:gd name="connsiteX62" fmla="*/ 2291676 w 5535001"/>
                <a:gd name="connsiteY62" fmla="*/ 6232213 h 6250127"/>
                <a:gd name="connsiteX63" fmla="*/ 2141412 w 5535001"/>
                <a:gd name="connsiteY63" fmla="*/ 6212394 h 6250127"/>
                <a:gd name="connsiteX64" fmla="*/ 1992715 w 5535001"/>
                <a:gd name="connsiteY64" fmla="*/ 6184961 h 6250127"/>
                <a:gd name="connsiteX65" fmla="*/ 1845811 w 5535001"/>
                <a:gd name="connsiteY65" fmla="*/ 6151034 h 6250127"/>
                <a:gd name="connsiteX66" fmla="*/ 1701033 w 5535001"/>
                <a:gd name="connsiteY66" fmla="*/ 6110724 h 6250127"/>
                <a:gd name="connsiteX67" fmla="*/ 1629484 w 5535001"/>
                <a:gd name="connsiteY67" fmla="*/ 6088219 h 6250127"/>
                <a:gd name="connsiteX68" fmla="*/ 1558383 w 5535001"/>
                <a:gd name="connsiteY68" fmla="*/ 6064929 h 6250127"/>
                <a:gd name="connsiteX69" fmla="*/ 1011968 w 5535001"/>
                <a:gd name="connsiteY69" fmla="*/ 5828896 h 6250127"/>
                <a:gd name="connsiteX70" fmla="*/ 511237 w 5535001"/>
                <a:gd name="connsiteY70" fmla="*/ 5512356 h 6250127"/>
                <a:gd name="connsiteX71" fmla="*/ 395572 w 5535001"/>
                <a:gd name="connsiteY71" fmla="*/ 5419757 h 6250127"/>
                <a:gd name="connsiteX72" fmla="*/ 284722 w 5535001"/>
                <a:gd name="connsiteY72" fmla="*/ 5321559 h 6250127"/>
                <a:gd name="connsiteX73" fmla="*/ 257513 w 5535001"/>
                <a:gd name="connsiteY73" fmla="*/ 5296477 h 6250127"/>
                <a:gd name="connsiteX74" fmla="*/ 243853 w 5535001"/>
                <a:gd name="connsiteY74" fmla="*/ 5283937 h 6250127"/>
                <a:gd name="connsiteX75" fmla="*/ 230752 w 5535001"/>
                <a:gd name="connsiteY75" fmla="*/ 5270836 h 6250127"/>
                <a:gd name="connsiteX76" fmla="*/ 178574 w 5535001"/>
                <a:gd name="connsiteY76" fmla="*/ 5218322 h 6250127"/>
                <a:gd name="connsiteX77" fmla="*/ 126508 w 5535001"/>
                <a:gd name="connsiteY77" fmla="*/ 5165584 h 6250127"/>
                <a:gd name="connsiteX78" fmla="*/ 76345 w 5535001"/>
                <a:gd name="connsiteY78" fmla="*/ 5111167 h 6250127"/>
                <a:gd name="connsiteX79" fmla="*/ 26407 w 5535001"/>
                <a:gd name="connsiteY79" fmla="*/ 5056413 h 6250127"/>
                <a:gd name="connsiteX80" fmla="*/ 0 w 5535001"/>
                <a:gd name="connsiteY80" fmla="*/ 5024776 h 6250127"/>
                <a:gd name="connsiteX81" fmla="*/ 0 w 5535001"/>
                <a:gd name="connsiteY81" fmla="*/ 4492798 h 6250127"/>
                <a:gd name="connsiteX82" fmla="*/ 28534 w 5535001"/>
                <a:gd name="connsiteY82" fmla="*/ 4537879 h 6250127"/>
                <a:gd name="connsiteX83" fmla="*/ 66604 w 5535001"/>
                <a:gd name="connsiteY83" fmla="*/ 4592745 h 6250127"/>
                <a:gd name="connsiteX84" fmla="*/ 104114 w 5535001"/>
                <a:gd name="connsiteY84" fmla="*/ 4647834 h 6250127"/>
                <a:gd name="connsiteX85" fmla="*/ 143751 w 5535001"/>
                <a:gd name="connsiteY85" fmla="*/ 4701580 h 6250127"/>
                <a:gd name="connsiteX86" fmla="*/ 182717 w 5535001"/>
                <a:gd name="connsiteY86" fmla="*/ 4755773 h 6250127"/>
                <a:gd name="connsiteX87" fmla="*/ 223810 w 5535001"/>
                <a:gd name="connsiteY87" fmla="*/ 4808399 h 6250127"/>
                <a:gd name="connsiteX88" fmla="*/ 264679 w 5535001"/>
                <a:gd name="connsiteY88" fmla="*/ 4861249 h 6250127"/>
                <a:gd name="connsiteX89" fmla="*/ 307788 w 5535001"/>
                <a:gd name="connsiteY89" fmla="*/ 4912420 h 6250127"/>
                <a:gd name="connsiteX90" fmla="*/ 351232 w 5535001"/>
                <a:gd name="connsiteY90" fmla="*/ 4963254 h 6250127"/>
                <a:gd name="connsiteX91" fmla="*/ 397028 w 5535001"/>
                <a:gd name="connsiteY91" fmla="*/ 5012185 h 6250127"/>
                <a:gd name="connsiteX92" fmla="*/ 443496 w 5535001"/>
                <a:gd name="connsiteY92" fmla="*/ 5060444 h 6250127"/>
                <a:gd name="connsiteX93" fmla="*/ 455140 w 5535001"/>
                <a:gd name="connsiteY93" fmla="*/ 5072537 h 6250127"/>
                <a:gd name="connsiteX94" fmla="*/ 467345 w 5535001"/>
                <a:gd name="connsiteY94" fmla="*/ 5083958 h 6250127"/>
                <a:gd name="connsiteX95" fmla="*/ 491755 w 5535001"/>
                <a:gd name="connsiteY95" fmla="*/ 5106912 h 6250127"/>
                <a:gd name="connsiteX96" fmla="*/ 540686 w 5535001"/>
                <a:gd name="connsiteY96" fmla="*/ 5152819 h 6250127"/>
                <a:gd name="connsiteX97" fmla="*/ 552890 w 5535001"/>
                <a:gd name="connsiteY97" fmla="*/ 5164353 h 6250127"/>
                <a:gd name="connsiteX98" fmla="*/ 565655 w 5535001"/>
                <a:gd name="connsiteY98" fmla="*/ 5175214 h 6250127"/>
                <a:gd name="connsiteX99" fmla="*/ 591072 w 5535001"/>
                <a:gd name="connsiteY99" fmla="*/ 5197048 h 6250127"/>
                <a:gd name="connsiteX100" fmla="*/ 694197 w 5535001"/>
                <a:gd name="connsiteY100" fmla="*/ 5283041 h 6250127"/>
                <a:gd name="connsiteX101" fmla="*/ 1146221 w 5535001"/>
                <a:gd name="connsiteY101" fmla="*/ 5573716 h 6250127"/>
                <a:gd name="connsiteX102" fmla="*/ 1650982 w 5535001"/>
                <a:gd name="connsiteY102" fmla="*/ 5758130 h 6250127"/>
                <a:gd name="connsiteX103" fmla="*/ 1716485 w 5535001"/>
                <a:gd name="connsiteY103" fmla="*/ 5772798 h 6250127"/>
                <a:gd name="connsiteX104" fmla="*/ 1782211 w 5535001"/>
                <a:gd name="connsiteY104" fmla="*/ 5786235 h 6250127"/>
                <a:gd name="connsiteX105" fmla="*/ 1848386 w 5535001"/>
                <a:gd name="connsiteY105" fmla="*/ 5796984 h 6250127"/>
                <a:gd name="connsiteX106" fmla="*/ 1881417 w 5535001"/>
                <a:gd name="connsiteY106" fmla="*/ 5802359 h 6250127"/>
                <a:gd name="connsiteX107" fmla="*/ 1914560 w 5535001"/>
                <a:gd name="connsiteY107" fmla="*/ 5807061 h 6250127"/>
                <a:gd name="connsiteX108" fmla="*/ 2047469 w 5535001"/>
                <a:gd name="connsiteY108" fmla="*/ 5821282 h 6250127"/>
                <a:gd name="connsiteX109" fmla="*/ 2180601 w 5535001"/>
                <a:gd name="connsiteY109" fmla="*/ 5828896 h 6250127"/>
                <a:gd name="connsiteX110" fmla="*/ 2313622 w 5535001"/>
                <a:gd name="connsiteY110" fmla="*/ 5830463 h 6250127"/>
                <a:gd name="connsiteX111" fmla="*/ 2380021 w 5535001"/>
                <a:gd name="connsiteY111" fmla="*/ 5828448 h 6250127"/>
                <a:gd name="connsiteX112" fmla="*/ 2446195 w 5535001"/>
                <a:gd name="connsiteY112" fmla="*/ 5826433 h 6250127"/>
                <a:gd name="connsiteX113" fmla="*/ 2513041 w 5535001"/>
                <a:gd name="connsiteY113" fmla="*/ 5822737 h 6250127"/>
                <a:gd name="connsiteX114" fmla="*/ 2580111 w 5535001"/>
                <a:gd name="connsiteY114" fmla="*/ 5818258 h 6250127"/>
                <a:gd name="connsiteX115" fmla="*/ 2613590 w 5535001"/>
                <a:gd name="connsiteY115" fmla="*/ 5816355 h 6250127"/>
                <a:gd name="connsiteX116" fmla="*/ 2646845 w 5535001"/>
                <a:gd name="connsiteY116" fmla="*/ 5813108 h 6250127"/>
                <a:gd name="connsiteX117" fmla="*/ 2713244 w 5535001"/>
                <a:gd name="connsiteY117" fmla="*/ 5806838 h 6250127"/>
                <a:gd name="connsiteX118" fmla="*/ 3230882 w 5535001"/>
                <a:gd name="connsiteY118" fmla="*/ 5721292 h 6250127"/>
                <a:gd name="connsiteX119" fmla="*/ 3720416 w 5535001"/>
                <a:gd name="connsiteY119" fmla="*/ 5556472 h 6250127"/>
                <a:gd name="connsiteX120" fmla="*/ 3837425 w 5535001"/>
                <a:gd name="connsiteY120" fmla="*/ 5499927 h 6250127"/>
                <a:gd name="connsiteX121" fmla="*/ 3951634 w 5535001"/>
                <a:gd name="connsiteY121" fmla="*/ 5436552 h 6250127"/>
                <a:gd name="connsiteX122" fmla="*/ 4007284 w 5535001"/>
                <a:gd name="connsiteY122" fmla="*/ 5401841 h 6250127"/>
                <a:gd name="connsiteX123" fmla="*/ 4035164 w 5535001"/>
                <a:gd name="connsiteY123" fmla="*/ 5384374 h 6250127"/>
                <a:gd name="connsiteX124" fmla="*/ 4049049 w 5535001"/>
                <a:gd name="connsiteY124" fmla="*/ 5375640 h 6250127"/>
                <a:gd name="connsiteX125" fmla="*/ 4062485 w 5535001"/>
                <a:gd name="connsiteY125" fmla="*/ 5366123 h 6250127"/>
                <a:gd name="connsiteX126" fmla="*/ 4116567 w 5535001"/>
                <a:gd name="connsiteY126" fmla="*/ 5328277 h 6250127"/>
                <a:gd name="connsiteX127" fmla="*/ 4169976 w 5535001"/>
                <a:gd name="connsiteY127" fmla="*/ 5289199 h 6250127"/>
                <a:gd name="connsiteX128" fmla="*/ 4222042 w 5535001"/>
                <a:gd name="connsiteY128" fmla="*/ 5247994 h 6250127"/>
                <a:gd name="connsiteX129" fmla="*/ 4273213 w 5535001"/>
                <a:gd name="connsiteY129" fmla="*/ 5205558 h 6250127"/>
                <a:gd name="connsiteX130" fmla="*/ 4323151 w 5535001"/>
                <a:gd name="connsiteY130" fmla="*/ 5161329 h 6250127"/>
                <a:gd name="connsiteX131" fmla="*/ 4371971 w 5535001"/>
                <a:gd name="connsiteY131" fmla="*/ 5116093 h 6250127"/>
                <a:gd name="connsiteX132" fmla="*/ 4546868 w 5535001"/>
                <a:gd name="connsiteY132" fmla="*/ 4924400 h 6250127"/>
                <a:gd name="connsiteX133" fmla="*/ 4675634 w 5535001"/>
                <a:gd name="connsiteY133" fmla="*/ 4715352 h 6250127"/>
                <a:gd name="connsiteX134" fmla="*/ 4700155 w 5535001"/>
                <a:gd name="connsiteY134" fmla="*/ 4659255 h 6250127"/>
                <a:gd name="connsiteX135" fmla="*/ 4721206 w 5535001"/>
                <a:gd name="connsiteY135" fmla="*/ 4600135 h 6250127"/>
                <a:gd name="connsiteX136" fmla="*/ 4740465 w 5535001"/>
                <a:gd name="connsiteY136" fmla="*/ 4538887 h 6250127"/>
                <a:gd name="connsiteX137" fmla="*/ 4758492 w 5535001"/>
                <a:gd name="connsiteY137" fmla="*/ 4475848 h 6250127"/>
                <a:gd name="connsiteX138" fmla="*/ 4891288 w 5535001"/>
                <a:gd name="connsiteY138" fmla="*/ 3930329 h 6250127"/>
                <a:gd name="connsiteX139" fmla="*/ 5066298 w 5535001"/>
                <a:gd name="connsiteY139" fmla="*/ 3382235 h 6250127"/>
                <a:gd name="connsiteX140" fmla="*/ 5156994 w 5535001"/>
                <a:gd name="connsiteY140" fmla="*/ 2898635 h 6250127"/>
                <a:gd name="connsiteX141" fmla="*/ 5083317 w 5535001"/>
                <a:gd name="connsiteY141" fmla="*/ 2402047 h 6250127"/>
                <a:gd name="connsiteX142" fmla="*/ 4871022 w 5535001"/>
                <a:gd name="connsiteY142" fmla="*/ 1926958 h 6250127"/>
                <a:gd name="connsiteX143" fmla="*/ 4727028 w 5535001"/>
                <a:gd name="connsiteY143" fmla="*/ 1703577 h 6250127"/>
                <a:gd name="connsiteX144" fmla="*/ 4563776 w 5535001"/>
                <a:gd name="connsiteY144" fmla="*/ 1490834 h 6250127"/>
                <a:gd name="connsiteX145" fmla="*/ 4370291 w 5535001"/>
                <a:gd name="connsiteY145" fmla="*/ 1300596 h 6250127"/>
                <a:gd name="connsiteX146" fmla="*/ 4266046 w 5535001"/>
                <a:gd name="connsiteY146" fmla="*/ 1214491 h 6250127"/>
                <a:gd name="connsiteX147" fmla="*/ 4212973 w 5535001"/>
                <a:gd name="connsiteY147" fmla="*/ 1173062 h 6250127"/>
                <a:gd name="connsiteX148" fmla="*/ 4157995 w 5535001"/>
                <a:gd name="connsiteY148" fmla="*/ 1134545 h 6250127"/>
                <a:gd name="connsiteX149" fmla="*/ 3697126 w 5535001"/>
                <a:gd name="connsiteY149" fmla="*/ 881044 h 6250127"/>
                <a:gd name="connsiteX150" fmla="*/ 3637670 w 5535001"/>
                <a:gd name="connsiteY150" fmla="*/ 856747 h 6250127"/>
                <a:gd name="connsiteX151" fmla="*/ 3608222 w 5535001"/>
                <a:gd name="connsiteY151" fmla="*/ 844318 h 6250127"/>
                <a:gd name="connsiteX152" fmla="*/ 3578214 w 5535001"/>
                <a:gd name="connsiteY152" fmla="*/ 833457 h 6250127"/>
                <a:gd name="connsiteX153" fmla="*/ 3518309 w 5535001"/>
                <a:gd name="connsiteY153" fmla="*/ 812294 h 6250127"/>
                <a:gd name="connsiteX154" fmla="*/ 3503417 w 5535001"/>
                <a:gd name="connsiteY154" fmla="*/ 806920 h 6250127"/>
                <a:gd name="connsiteX155" fmla="*/ 3489533 w 5535001"/>
                <a:gd name="connsiteY155" fmla="*/ 799642 h 6250127"/>
                <a:gd name="connsiteX156" fmla="*/ 3460869 w 5535001"/>
                <a:gd name="connsiteY156" fmla="*/ 787101 h 6250127"/>
                <a:gd name="connsiteX157" fmla="*/ 3402980 w 5535001"/>
                <a:gd name="connsiteY157" fmla="*/ 763475 h 6250127"/>
                <a:gd name="connsiteX158" fmla="*/ 3374092 w 5535001"/>
                <a:gd name="connsiteY158" fmla="*/ 751606 h 6250127"/>
                <a:gd name="connsiteX159" fmla="*/ 3344980 w 5535001"/>
                <a:gd name="connsiteY159" fmla="*/ 740409 h 6250127"/>
                <a:gd name="connsiteX160" fmla="*/ 3226627 w 5535001"/>
                <a:gd name="connsiteY160" fmla="*/ 700772 h 6250127"/>
                <a:gd name="connsiteX161" fmla="*/ 2735750 w 5535001"/>
                <a:gd name="connsiteY161" fmla="*/ 614667 h 6250127"/>
                <a:gd name="connsiteX162" fmla="*/ 2673158 w 5535001"/>
                <a:gd name="connsiteY162" fmla="*/ 610412 h 6250127"/>
                <a:gd name="connsiteX163" fmla="*/ 2610119 w 5535001"/>
                <a:gd name="connsiteY163" fmla="*/ 609628 h 6250127"/>
                <a:gd name="connsiteX164" fmla="*/ 2547080 w 5535001"/>
                <a:gd name="connsiteY164" fmla="*/ 608620 h 6250127"/>
                <a:gd name="connsiteX165" fmla="*/ 2516400 w 5535001"/>
                <a:gd name="connsiteY165" fmla="*/ 608844 h 6250127"/>
                <a:gd name="connsiteX166" fmla="*/ 2486280 w 5535001"/>
                <a:gd name="connsiteY166" fmla="*/ 609740 h 6250127"/>
                <a:gd name="connsiteX167" fmla="*/ 2426376 w 5535001"/>
                <a:gd name="connsiteY167" fmla="*/ 613099 h 6250127"/>
                <a:gd name="connsiteX168" fmla="*/ 2366920 w 5535001"/>
                <a:gd name="connsiteY168" fmla="*/ 618474 h 6250127"/>
                <a:gd name="connsiteX169" fmla="*/ 2337248 w 5535001"/>
                <a:gd name="connsiteY169" fmla="*/ 621497 h 6250127"/>
                <a:gd name="connsiteX170" fmla="*/ 2307800 w 5535001"/>
                <a:gd name="connsiteY170" fmla="*/ 625528 h 6250127"/>
                <a:gd name="connsiteX171" fmla="*/ 2278351 w 5535001"/>
                <a:gd name="connsiteY171" fmla="*/ 629559 h 6250127"/>
                <a:gd name="connsiteX172" fmla="*/ 2249127 w 5535001"/>
                <a:gd name="connsiteY172" fmla="*/ 634710 h 6250127"/>
                <a:gd name="connsiteX173" fmla="*/ 1796096 w 5535001"/>
                <a:gd name="connsiteY173" fmla="*/ 781726 h 6250127"/>
                <a:gd name="connsiteX174" fmla="*/ 1370833 w 5535001"/>
                <a:gd name="connsiteY174" fmla="*/ 1048663 h 6250127"/>
                <a:gd name="connsiteX175" fmla="*/ 959790 w 5535001"/>
                <a:gd name="connsiteY175" fmla="*/ 1390844 h 6250127"/>
                <a:gd name="connsiteX176" fmla="*/ 749062 w 5535001"/>
                <a:gd name="connsiteY176" fmla="*/ 1577611 h 6250127"/>
                <a:gd name="connsiteX177" fmla="*/ 524786 w 5535001"/>
                <a:gd name="connsiteY177" fmla="*/ 1763145 h 6250127"/>
                <a:gd name="connsiteX178" fmla="*/ 84071 w 5535001"/>
                <a:gd name="connsiteY178" fmla="*/ 2098496 h 6250127"/>
                <a:gd name="connsiteX179" fmla="*/ 0 w 5535001"/>
                <a:gd name="connsiteY179" fmla="*/ 2168094 h 6250127"/>
                <a:gd name="connsiteX180" fmla="*/ 0 w 5535001"/>
                <a:gd name="connsiteY180" fmla="*/ 1576676 h 6250127"/>
                <a:gd name="connsiteX181" fmla="*/ 174655 w 5535001"/>
                <a:gd name="connsiteY181" fmla="*/ 1387597 h 6250127"/>
                <a:gd name="connsiteX182" fmla="*/ 363661 w 5535001"/>
                <a:gd name="connsiteY182" fmla="*/ 1188626 h 6250127"/>
                <a:gd name="connsiteX183" fmla="*/ 458052 w 5535001"/>
                <a:gd name="connsiteY183" fmla="*/ 1086397 h 6250127"/>
                <a:gd name="connsiteX184" fmla="*/ 557257 w 5535001"/>
                <a:gd name="connsiteY184" fmla="*/ 981593 h 6250127"/>
                <a:gd name="connsiteX185" fmla="*/ 994165 w 5535001"/>
                <a:gd name="connsiteY185" fmla="*/ 578389 h 6250127"/>
                <a:gd name="connsiteX186" fmla="*/ 1520873 w 5535001"/>
                <a:gd name="connsiteY186" fmla="*/ 237215 h 6250127"/>
                <a:gd name="connsiteX187" fmla="*/ 2141748 w 5535001"/>
                <a:gd name="connsiteY187" fmla="*/ 31190 h 6250127"/>
                <a:gd name="connsiteX188" fmla="*/ 2182505 w 5535001"/>
                <a:gd name="connsiteY188" fmla="*/ 24360 h 6250127"/>
                <a:gd name="connsiteX189" fmla="*/ 2223374 w 5535001"/>
                <a:gd name="connsiteY189" fmla="*/ 18873 h 6250127"/>
                <a:gd name="connsiteX190" fmla="*/ 2264355 w 5535001"/>
                <a:gd name="connsiteY190" fmla="*/ 13611 h 6250127"/>
                <a:gd name="connsiteX191" fmla="*/ 2305336 w 5535001"/>
                <a:gd name="connsiteY191" fmla="*/ 9580 h 6250127"/>
                <a:gd name="connsiteX192" fmla="*/ 2387410 w 5535001"/>
                <a:gd name="connsiteY192" fmla="*/ 3645 h 6250127"/>
                <a:gd name="connsiteX193" fmla="*/ 2469373 w 5535001"/>
                <a:gd name="connsiteY193" fmla="*/ 622 h 625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535001" h="6250127">
                  <a:moveTo>
                    <a:pt x="2510242" y="174"/>
                  </a:moveTo>
                  <a:cubicBezTo>
                    <a:pt x="2523902" y="-50"/>
                    <a:pt x="2537562" y="-162"/>
                    <a:pt x="2550551" y="510"/>
                  </a:cubicBezTo>
                  <a:lnTo>
                    <a:pt x="2629490" y="3757"/>
                  </a:lnTo>
                  <a:lnTo>
                    <a:pt x="2708317" y="7229"/>
                  </a:lnTo>
                  <a:cubicBezTo>
                    <a:pt x="2734630" y="8572"/>
                    <a:pt x="2760943" y="12155"/>
                    <a:pt x="2787256" y="14619"/>
                  </a:cubicBezTo>
                  <a:cubicBezTo>
                    <a:pt x="2997536" y="34885"/>
                    <a:pt x="3207144" y="77994"/>
                    <a:pt x="3408467" y="145064"/>
                  </a:cubicBezTo>
                  <a:lnTo>
                    <a:pt x="3557723" y="199593"/>
                  </a:lnTo>
                  <a:cubicBezTo>
                    <a:pt x="3570264" y="203848"/>
                    <a:pt x="3582245" y="209447"/>
                    <a:pt x="3594337" y="214597"/>
                  </a:cubicBezTo>
                  <a:lnTo>
                    <a:pt x="3630616" y="230385"/>
                  </a:lnTo>
                  <a:lnTo>
                    <a:pt x="3703172" y="262073"/>
                  </a:lnTo>
                  <a:cubicBezTo>
                    <a:pt x="3715265" y="267335"/>
                    <a:pt x="3727358" y="272598"/>
                    <a:pt x="3739003" y="278756"/>
                  </a:cubicBezTo>
                  <a:cubicBezTo>
                    <a:pt x="3744937" y="281667"/>
                    <a:pt x="3750984" y="284131"/>
                    <a:pt x="3756806" y="287266"/>
                  </a:cubicBezTo>
                  <a:cubicBezTo>
                    <a:pt x="3762517" y="290513"/>
                    <a:pt x="3768115" y="294208"/>
                    <a:pt x="3773714" y="297567"/>
                  </a:cubicBezTo>
                  <a:lnTo>
                    <a:pt x="3840784" y="339332"/>
                  </a:lnTo>
                  <a:cubicBezTo>
                    <a:pt x="3851869" y="346386"/>
                    <a:pt x="3863290" y="352881"/>
                    <a:pt x="3873927" y="360495"/>
                  </a:cubicBezTo>
                  <a:lnTo>
                    <a:pt x="3906062" y="383001"/>
                  </a:lnTo>
                  <a:lnTo>
                    <a:pt x="3969662" y="428572"/>
                  </a:lnTo>
                  <a:cubicBezTo>
                    <a:pt x="4137281" y="552188"/>
                    <a:pt x="4285417" y="693270"/>
                    <a:pt x="4423029" y="837600"/>
                  </a:cubicBezTo>
                  <a:cubicBezTo>
                    <a:pt x="4440160" y="855739"/>
                    <a:pt x="4457404" y="873766"/>
                    <a:pt x="4474647" y="891569"/>
                  </a:cubicBezTo>
                  <a:lnTo>
                    <a:pt x="4524250" y="946883"/>
                  </a:lnTo>
                  <a:lnTo>
                    <a:pt x="4573965" y="1001748"/>
                  </a:lnTo>
                  <a:cubicBezTo>
                    <a:pt x="4590760" y="1019887"/>
                    <a:pt x="4605988" y="1039146"/>
                    <a:pt x="4622224" y="1057509"/>
                  </a:cubicBezTo>
                  <a:cubicBezTo>
                    <a:pt x="4653911" y="1094907"/>
                    <a:pt x="4686831" y="1131409"/>
                    <a:pt x="4717510" y="1169143"/>
                  </a:cubicBezTo>
                  <a:cubicBezTo>
                    <a:pt x="4733186" y="1187730"/>
                    <a:pt x="4748862" y="1206430"/>
                    <a:pt x="4764986" y="1224681"/>
                  </a:cubicBezTo>
                  <a:cubicBezTo>
                    <a:pt x="4780886" y="1243044"/>
                    <a:pt x="4797233" y="1261071"/>
                    <a:pt x="4813021" y="1279994"/>
                  </a:cubicBezTo>
                  <a:cubicBezTo>
                    <a:pt x="4877292" y="1354230"/>
                    <a:pt x="4941339" y="1428914"/>
                    <a:pt x="5001915" y="1506846"/>
                  </a:cubicBezTo>
                  <a:cubicBezTo>
                    <a:pt x="5062603" y="1584665"/>
                    <a:pt x="5118252" y="1666739"/>
                    <a:pt x="5170542" y="1751165"/>
                  </a:cubicBezTo>
                  <a:cubicBezTo>
                    <a:pt x="5274898" y="1920240"/>
                    <a:pt x="5363579" y="2101295"/>
                    <a:pt x="5428969" y="2293660"/>
                  </a:cubicBezTo>
                  <a:cubicBezTo>
                    <a:pt x="5494136" y="2485801"/>
                    <a:pt x="5533102" y="2690819"/>
                    <a:pt x="5534893" y="2899307"/>
                  </a:cubicBezTo>
                  <a:cubicBezTo>
                    <a:pt x="5536124" y="3003439"/>
                    <a:pt x="5526831" y="3108132"/>
                    <a:pt x="5508804" y="3211144"/>
                  </a:cubicBezTo>
                  <a:cubicBezTo>
                    <a:pt x="5490441" y="3314157"/>
                    <a:pt x="5462336" y="3415490"/>
                    <a:pt x="5426282" y="3513352"/>
                  </a:cubicBezTo>
                  <a:cubicBezTo>
                    <a:pt x="5363355" y="3684890"/>
                    <a:pt x="5302219" y="3856428"/>
                    <a:pt x="5248250" y="4030542"/>
                  </a:cubicBezTo>
                  <a:lnTo>
                    <a:pt x="5208612" y="4161771"/>
                  </a:lnTo>
                  <a:lnTo>
                    <a:pt x="5170318" y="4294680"/>
                  </a:lnTo>
                  <a:lnTo>
                    <a:pt x="5132248" y="4430164"/>
                  </a:lnTo>
                  <a:lnTo>
                    <a:pt x="5112765" y="4498914"/>
                  </a:lnTo>
                  <a:lnTo>
                    <a:pt x="5091715" y="4569119"/>
                  </a:lnTo>
                  <a:cubicBezTo>
                    <a:pt x="5085221" y="4592297"/>
                    <a:pt x="5076823" y="4616482"/>
                    <a:pt x="5068985" y="4640220"/>
                  </a:cubicBezTo>
                  <a:cubicBezTo>
                    <a:pt x="5060699" y="4664182"/>
                    <a:pt x="5053981" y="4687807"/>
                    <a:pt x="5043904" y="4712105"/>
                  </a:cubicBezTo>
                  <a:lnTo>
                    <a:pt x="5015799" y="4784438"/>
                  </a:lnTo>
                  <a:cubicBezTo>
                    <a:pt x="5005274" y="4808511"/>
                    <a:pt x="4993965" y="4832473"/>
                    <a:pt x="4982880" y="4856435"/>
                  </a:cubicBezTo>
                  <a:cubicBezTo>
                    <a:pt x="4936524" y="4951273"/>
                    <a:pt x="4881099" y="5044096"/>
                    <a:pt x="4817276" y="5125275"/>
                  </a:cubicBezTo>
                  <a:cubicBezTo>
                    <a:pt x="4755244" y="5208805"/>
                    <a:pt x="4686943" y="5282817"/>
                    <a:pt x="4618753" y="5355374"/>
                  </a:cubicBezTo>
                  <a:cubicBezTo>
                    <a:pt x="4602069" y="5374073"/>
                    <a:pt x="4584154" y="5391092"/>
                    <a:pt x="4566575" y="5408560"/>
                  </a:cubicBezTo>
                  <a:lnTo>
                    <a:pt x="4513837" y="5461186"/>
                  </a:lnTo>
                  <a:cubicBezTo>
                    <a:pt x="4496593" y="5479101"/>
                    <a:pt x="4477894" y="5495560"/>
                    <a:pt x="4459531" y="5512580"/>
                  </a:cubicBezTo>
                  <a:lnTo>
                    <a:pt x="4404554" y="5563526"/>
                  </a:lnTo>
                  <a:cubicBezTo>
                    <a:pt x="4386527" y="5580770"/>
                    <a:pt x="4366932" y="5596670"/>
                    <a:pt x="4348009" y="5613017"/>
                  </a:cubicBezTo>
                  <a:lnTo>
                    <a:pt x="4290568" y="5661948"/>
                  </a:lnTo>
                  <a:lnTo>
                    <a:pt x="4276124" y="5674153"/>
                  </a:lnTo>
                  <a:lnTo>
                    <a:pt x="4261120" y="5685798"/>
                  </a:lnTo>
                  <a:lnTo>
                    <a:pt x="4231112" y="5708976"/>
                  </a:lnTo>
                  <a:lnTo>
                    <a:pt x="4170984" y="5755443"/>
                  </a:lnTo>
                  <a:cubicBezTo>
                    <a:pt x="4130227" y="5785563"/>
                    <a:pt x="4087790" y="5813892"/>
                    <a:pt x="4046025" y="5843228"/>
                  </a:cubicBezTo>
                  <a:cubicBezTo>
                    <a:pt x="4002917" y="5870437"/>
                    <a:pt x="3959248" y="5897309"/>
                    <a:pt x="3915356" y="5923735"/>
                  </a:cubicBezTo>
                  <a:cubicBezTo>
                    <a:pt x="3737659" y="6026299"/>
                    <a:pt x="3544847" y="6106022"/>
                    <a:pt x="3346323" y="6158872"/>
                  </a:cubicBezTo>
                  <a:cubicBezTo>
                    <a:pt x="3147800" y="6211946"/>
                    <a:pt x="2944462" y="6239714"/>
                    <a:pt x="2743476" y="6247328"/>
                  </a:cubicBezTo>
                  <a:lnTo>
                    <a:pt x="2668120" y="6249344"/>
                  </a:lnTo>
                  <a:lnTo>
                    <a:pt x="2630498" y="6250127"/>
                  </a:lnTo>
                  <a:lnTo>
                    <a:pt x="2592988" y="6249568"/>
                  </a:lnTo>
                  <a:lnTo>
                    <a:pt x="2518080" y="6247777"/>
                  </a:lnTo>
                  <a:cubicBezTo>
                    <a:pt x="2493110" y="6247105"/>
                    <a:pt x="2468365" y="6246881"/>
                    <a:pt x="2442948" y="6244529"/>
                  </a:cubicBezTo>
                  <a:cubicBezTo>
                    <a:pt x="2392337" y="6240722"/>
                    <a:pt x="2341950" y="6237699"/>
                    <a:pt x="2291676" y="6232213"/>
                  </a:cubicBezTo>
                  <a:lnTo>
                    <a:pt x="2141412" y="6212394"/>
                  </a:lnTo>
                  <a:lnTo>
                    <a:pt x="1992715" y="6184961"/>
                  </a:lnTo>
                  <a:cubicBezTo>
                    <a:pt x="1943561" y="6173988"/>
                    <a:pt x="1894630" y="6162231"/>
                    <a:pt x="1845811" y="6151034"/>
                  </a:cubicBezTo>
                  <a:cubicBezTo>
                    <a:pt x="1797215" y="6138829"/>
                    <a:pt x="1749180" y="6123938"/>
                    <a:pt x="1701033" y="6110724"/>
                  </a:cubicBezTo>
                  <a:cubicBezTo>
                    <a:pt x="1676847" y="6104566"/>
                    <a:pt x="1653334" y="6095833"/>
                    <a:pt x="1629484" y="6088219"/>
                  </a:cubicBezTo>
                  <a:lnTo>
                    <a:pt x="1558383" y="6064929"/>
                  </a:lnTo>
                  <a:cubicBezTo>
                    <a:pt x="1369713" y="6000210"/>
                    <a:pt x="1186978" y="5921271"/>
                    <a:pt x="1011968" y="5828896"/>
                  </a:cubicBezTo>
                  <a:cubicBezTo>
                    <a:pt x="837071" y="5736408"/>
                    <a:pt x="668556" y="5631940"/>
                    <a:pt x="511237" y="5512356"/>
                  </a:cubicBezTo>
                  <a:cubicBezTo>
                    <a:pt x="471152" y="5483468"/>
                    <a:pt x="433642" y="5451220"/>
                    <a:pt x="395572" y="5419757"/>
                  </a:cubicBezTo>
                  <a:cubicBezTo>
                    <a:pt x="356831" y="5388965"/>
                    <a:pt x="321112" y="5354926"/>
                    <a:pt x="284722" y="5321559"/>
                  </a:cubicBezTo>
                  <a:lnTo>
                    <a:pt x="257513" y="5296477"/>
                  </a:lnTo>
                  <a:lnTo>
                    <a:pt x="243853" y="5283937"/>
                  </a:lnTo>
                  <a:lnTo>
                    <a:pt x="230752" y="5270836"/>
                  </a:lnTo>
                  <a:lnTo>
                    <a:pt x="178574" y="5218322"/>
                  </a:lnTo>
                  <a:cubicBezTo>
                    <a:pt x="161331" y="5200631"/>
                    <a:pt x="143191" y="5183948"/>
                    <a:pt x="126508" y="5165584"/>
                  </a:cubicBezTo>
                  <a:lnTo>
                    <a:pt x="76345" y="5111167"/>
                  </a:lnTo>
                  <a:cubicBezTo>
                    <a:pt x="59774" y="5092916"/>
                    <a:pt x="42530" y="5075112"/>
                    <a:pt x="26407" y="5056413"/>
                  </a:cubicBezTo>
                  <a:lnTo>
                    <a:pt x="0" y="5024776"/>
                  </a:lnTo>
                  <a:lnTo>
                    <a:pt x="0" y="4492798"/>
                  </a:lnTo>
                  <a:lnTo>
                    <a:pt x="28534" y="4537879"/>
                  </a:lnTo>
                  <a:cubicBezTo>
                    <a:pt x="41299" y="4556130"/>
                    <a:pt x="54175" y="4574382"/>
                    <a:pt x="66604" y="4592745"/>
                  </a:cubicBezTo>
                  <a:lnTo>
                    <a:pt x="104114" y="4647834"/>
                  </a:lnTo>
                  <a:lnTo>
                    <a:pt x="143751" y="4701580"/>
                  </a:lnTo>
                  <a:cubicBezTo>
                    <a:pt x="156964" y="4719495"/>
                    <a:pt x="169728" y="4737746"/>
                    <a:pt x="182717" y="4755773"/>
                  </a:cubicBezTo>
                  <a:lnTo>
                    <a:pt x="223810" y="4808399"/>
                  </a:lnTo>
                  <a:lnTo>
                    <a:pt x="264679" y="4861249"/>
                  </a:lnTo>
                  <a:cubicBezTo>
                    <a:pt x="278563" y="4878717"/>
                    <a:pt x="293455" y="4895288"/>
                    <a:pt x="307788" y="4912420"/>
                  </a:cubicBezTo>
                  <a:lnTo>
                    <a:pt x="351232" y="4963254"/>
                  </a:lnTo>
                  <a:cubicBezTo>
                    <a:pt x="365788" y="4980162"/>
                    <a:pt x="381688" y="4995837"/>
                    <a:pt x="397028" y="5012185"/>
                  </a:cubicBezTo>
                  <a:lnTo>
                    <a:pt x="443496" y="5060444"/>
                  </a:lnTo>
                  <a:lnTo>
                    <a:pt x="455140" y="5072537"/>
                  </a:lnTo>
                  <a:lnTo>
                    <a:pt x="467345" y="5083958"/>
                  </a:lnTo>
                  <a:lnTo>
                    <a:pt x="491755" y="5106912"/>
                  </a:lnTo>
                  <a:lnTo>
                    <a:pt x="540686" y="5152819"/>
                  </a:lnTo>
                  <a:lnTo>
                    <a:pt x="552890" y="5164353"/>
                  </a:lnTo>
                  <a:lnTo>
                    <a:pt x="565655" y="5175214"/>
                  </a:lnTo>
                  <a:lnTo>
                    <a:pt x="591072" y="5197048"/>
                  </a:lnTo>
                  <a:cubicBezTo>
                    <a:pt x="624999" y="5226160"/>
                    <a:pt x="658366" y="5256056"/>
                    <a:pt x="694197" y="5283041"/>
                  </a:cubicBezTo>
                  <a:cubicBezTo>
                    <a:pt x="834272" y="5394675"/>
                    <a:pt x="985207" y="5493881"/>
                    <a:pt x="1146221" y="5573716"/>
                  </a:cubicBezTo>
                  <a:cubicBezTo>
                    <a:pt x="1307122" y="5653774"/>
                    <a:pt x="1476869" y="5715918"/>
                    <a:pt x="1650982" y="5758130"/>
                  </a:cubicBezTo>
                  <a:lnTo>
                    <a:pt x="1716485" y="5772798"/>
                  </a:lnTo>
                  <a:cubicBezTo>
                    <a:pt x="1738431" y="5777390"/>
                    <a:pt x="1759929" y="5783100"/>
                    <a:pt x="1782211" y="5786235"/>
                  </a:cubicBezTo>
                  <a:lnTo>
                    <a:pt x="1848386" y="5796984"/>
                  </a:lnTo>
                  <a:lnTo>
                    <a:pt x="1881417" y="5802359"/>
                  </a:lnTo>
                  <a:cubicBezTo>
                    <a:pt x="1892390" y="5804151"/>
                    <a:pt x="1903363" y="5806054"/>
                    <a:pt x="1914560" y="5807061"/>
                  </a:cubicBezTo>
                  <a:cubicBezTo>
                    <a:pt x="1959012" y="5811765"/>
                    <a:pt x="2003241" y="5817251"/>
                    <a:pt x="2047469" y="5821282"/>
                  </a:cubicBezTo>
                  <a:lnTo>
                    <a:pt x="2180601" y="5828896"/>
                  </a:lnTo>
                  <a:lnTo>
                    <a:pt x="2313622" y="5830463"/>
                  </a:lnTo>
                  <a:cubicBezTo>
                    <a:pt x="2335680" y="5830799"/>
                    <a:pt x="2357962" y="5829008"/>
                    <a:pt x="2380021" y="5828448"/>
                  </a:cubicBezTo>
                  <a:lnTo>
                    <a:pt x="2446195" y="5826433"/>
                  </a:lnTo>
                  <a:cubicBezTo>
                    <a:pt x="2468029" y="5826208"/>
                    <a:pt x="2490647" y="5824193"/>
                    <a:pt x="2513041" y="5822737"/>
                  </a:cubicBezTo>
                  <a:lnTo>
                    <a:pt x="2580111" y="5818258"/>
                  </a:lnTo>
                  <a:lnTo>
                    <a:pt x="2613590" y="5816355"/>
                  </a:lnTo>
                  <a:lnTo>
                    <a:pt x="2646845" y="5813108"/>
                  </a:lnTo>
                  <a:cubicBezTo>
                    <a:pt x="2669016" y="5810869"/>
                    <a:pt x="2691074" y="5808741"/>
                    <a:pt x="2713244" y="5806838"/>
                  </a:cubicBezTo>
                  <a:cubicBezTo>
                    <a:pt x="2889933" y="5789371"/>
                    <a:pt x="3062815" y="5762050"/>
                    <a:pt x="3230882" y="5721292"/>
                  </a:cubicBezTo>
                  <a:cubicBezTo>
                    <a:pt x="3398837" y="5680423"/>
                    <a:pt x="3562426" y="5626902"/>
                    <a:pt x="3720416" y="5556472"/>
                  </a:cubicBezTo>
                  <a:cubicBezTo>
                    <a:pt x="3759381" y="5537997"/>
                    <a:pt x="3798347" y="5518962"/>
                    <a:pt x="3837425" y="5499927"/>
                  </a:cubicBezTo>
                  <a:cubicBezTo>
                    <a:pt x="3875271" y="5478765"/>
                    <a:pt x="3913900" y="5458610"/>
                    <a:pt x="3951634" y="5436552"/>
                  </a:cubicBezTo>
                  <a:lnTo>
                    <a:pt x="4007284" y="5401841"/>
                  </a:lnTo>
                  <a:lnTo>
                    <a:pt x="4035164" y="5384374"/>
                  </a:lnTo>
                  <a:lnTo>
                    <a:pt x="4049049" y="5375640"/>
                  </a:lnTo>
                  <a:lnTo>
                    <a:pt x="4062485" y="5366123"/>
                  </a:lnTo>
                  <a:lnTo>
                    <a:pt x="4116567" y="5328277"/>
                  </a:lnTo>
                  <a:cubicBezTo>
                    <a:pt x="4134594" y="5315624"/>
                    <a:pt x="4152957" y="5303420"/>
                    <a:pt x="4169976" y="5289199"/>
                  </a:cubicBezTo>
                  <a:lnTo>
                    <a:pt x="4222042" y="5247994"/>
                  </a:lnTo>
                  <a:cubicBezTo>
                    <a:pt x="4239398" y="5234222"/>
                    <a:pt x="4256865" y="5220562"/>
                    <a:pt x="4273213" y="5205558"/>
                  </a:cubicBezTo>
                  <a:lnTo>
                    <a:pt x="4323151" y="5161329"/>
                  </a:lnTo>
                  <a:cubicBezTo>
                    <a:pt x="4339611" y="5146437"/>
                    <a:pt x="4356631" y="5131881"/>
                    <a:pt x="4371971" y="5116093"/>
                  </a:cubicBezTo>
                  <a:cubicBezTo>
                    <a:pt x="4435457" y="5054398"/>
                    <a:pt x="4496258" y="4991135"/>
                    <a:pt x="4546868" y="4924400"/>
                  </a:cubicBezTo>
                  <a:cubicBezTo>
                    <a:pt x="4600054" y="4858450"/>
                    <a:pt x="4640699" y="4788916"/>
                    <a:pt x="4675634" y="4715352"/>
                  </a:cubicBezTo>
                  <a:lnTo>
                    <a:pt x="4700155" y="4659255"/>
                  </a:lnTo>
                  <a:lnTo>
                    <a:pt x="4721206" y="4600135"/>
                  </a:lnTo>
                  <a:cubicBezTo>
                    <a:pt x="4728707" y="4580988"/>
                    <a:pt x="4733970" y="4559266"/>
                    <a:pt x="4740465" y="4538887"/>
                  </a:cubicBezTo>
                  <a:cubicBezTo>
                    <a:pt x="4746623" y="4518061"/>
                    <a:pt x="4753005" y="4497906"/>
                    <a:pt x="4758492" y="4475848"/>
                  </a:cubicBezTo>
                  <a:cubicBezTo>
                    <a:pt x="4803168" y="4303637"/>
                    <a:pt x="4840902" y="4115080"/>
                    <a:pt x="4891288" y="3930329"/>
                  </a:cubicBezTo>
                  <a:cubicBezTo>
                    <a:pt x="4940891" y="3744906"/>
                    <a:pt x="5000235" y="3562059"/>
                    <a:pt x="5066298" y="3382235"/>
                  </a:cubicBezTo>
                  <a:cubicBezTo>
                    <a:pt x="5124186" y="3226932"/>
                    <a:pt x="5154530" y="3064015"/>
                    <a:pt x="5156994" y="2898635"/>
                  </a:cubicBezTo>
                  <a:cubicBezTo>
                    <a:pt x="5159681" y="2733255"/>
                    <a:pt x="5132920" y="2565636"/>
                    <a:pt x="5083317" y="2402047"/>
                  </a:cubicBezTo>
                  <a:cubicBezTo>
                    <a:pt x="5033938" y="2238123"/>
                    <a:pt x="4960150" y="2079013"/>
                    <a:pt x="4871022" y="1926958"/>
                  </a:cubicBezTo>
                  <a:cubicBezTo>
                    <a:pt x="4826570" y="1850818"/>
                    <a:pt x="4777415" y="1776918"/>
                    <a:pt x="4727028" y="1703577"/>
                  </a:cubicBezTo>
                  <a:cubicBezTo>
                    <a:pt x="4676418" y="1630349"/>
                    <a:pt x="4622784" y="1558464"/>
                    <a:pt x="4563776" y="1490834"/>
                  </a:cubicBezTo>
                  <a:cubicBezTo>
                    <a:pt x="4503647" y="1423764"/>
                    <a:pt x="4439041" y="1359157"/>
                    <a:pt x="4370291" y="1300596"/>
                  </a:cubicBezTo>
                  <a:cubicBezTo>
                    <a:pt x="4336812" y="1270141"/>
                    <a:pt x="4301541" y="1242148"/>
                    <a:pt x="4266046" y="1214491"/>
                  </a:cubicBezTo>
                  <a:cubicBezTo>
                    <a:pt x="4248355" y="1200607"/>
                    <a:pt x="4230776" y="1186611"/>
                    <a:pt x="4212973" y="1173062"/>
                  </a:cubicBezTo>
                  <a:cubicBezTo>
                    <a:pt x="4194722" y="1160074"/>
                    <a:pt x="4176359" y="1147197"/>
                    <a:pt x="4157995" y="1134545"/>
                  </a:cubicBezTo>
                  <a:cubicBezTo>
                    <a:pt x="4011426" y="1031980"/>
                    <a:pt x="3855004" y="948562"/>
                    <a:pt x="3697126" y="881044"/>
                  </a:cubicBezTo>
                  <a:lnTo>
                    <a:pt x="3637670" y="856747"/>
                  </a:lnTo>
                  <a:lnTo>
                    <a:pt x="3608222" y="844318"/>
                  </a:lnTo>
                  <a:cubicBezTo>
                    <a:pt x="3598480" y="840063"/>
                    <a:pt x="3588179" y="837040"/>
                    <a:pt x="3578214" y="833457"/>
                  </a:cubicBezTo>
                  <a:lnTo>
                    <a:pt x="3518309" y="812294"/>
                  </a:lnTo>
                  <a:cubicBezTo>
                    <a:pt x="3513383" y="810503"/>
                    <a:pt x="3508344" y="808823"/>
                    <a:pt x="3503417" y="806920"/>
                  </a:cubicBezTo>
                  <a:cubicBezTo>
                    <a:pt x="3498603" y="804792"/>
                    <a:pt x="3494236" y="801993"/>
                    <a:pt x="3489533" y="799642"/>
                  </a:cubicBezTo>
                  <a:cubicBezTo>
                    <a:pt x="3480240" y="794827"/>
                    <a:pt x="3470498" y="791020"/>
                    <a:pt x="3460869" y="787101"/>
                  </a:cubicBezTo>
                  <a:lnTo>
                    <a:pt x="3402980" y="763475"/>
                  </a:lnTo>
                  <a:lnTo>
                    <a:pt x="3374092" y="751606"/>
                  </a:lnTo>
                  <a:cubicBezTo>
                    <a:pt x="3364462" y="747688"/>
                    <a:pt x="3354945" y="743433"/>
                    <a:pt x="3344980" y="740409"/>
                  </a:cubicBezTo>
                  <a:lnTo>
                    <a:pt x="3226627" y="700772"/>
                  </a:lnTo>
                  <a:cubicBezTo>
                    <a:pt x="3067405" y="652849"/>
                    <a:pt x="2902697" y="625192"/>
                    <a:pt x="2735750" y="614667"/>
                  </a:cubicBezTo>
                  <a:cubicBezTo>
                    <a:pt x="2714811" y="613435"/>
                    <a:pt x="2694209" y="610860"/>
                    <a:pt x="2673158" y="610412"/>
                  </a:cubicBezTo>
                  <a:lnTo>
                    <a:pt x="2610119" y="609628"/>
                  </a:lnTo>
                  <a:lnTo>
                    <a:pt x="2547080" y="608620"/>
                  </a:lnTo>
                  <a:cubicBezTo>
                    <a:pt x="2536443" y="608173"/>
                    <a:pt x="2526365" y="608397"/>
                    <a:pt x="2516400" y="608844"/>
                  </a:cubicBezTo>
                  <a:lnTo>
                    <a:pt x="2486280" y="609740"/>
                  </a:lnTo>
                  <a:cubicBezTo>
                    <a:pt x="2466125" y="609852"/>
                    <a:pt x="2446307" y="611868"/>
                    <a:pt x="2426376" y="613099"/>
                  </a:cubicBezTo>
                  <a:cubicBezTo>
                    <a:pt x="2406333" y="613995"/>
                    <a:pt x="2386627" y="616458"/>
                    <a:pt x="2366920" y="618474"/>
                  </a:cubicBezTo>
                  <a:cubicBezTo>
                    <a:pt x="2357066" y="619482"/>
                    <a:pt x="2347101" y="620153"/>
                    <a:pt x="2337248" y="621497"/>
                  </a:cubicBezTo>
                  <a:lnTo>
                    <a:pt x="2307800" y="625528"/>
                  </a:lnTo>
                  <a:lnTo>
                    <a:pt x="2278351" y="629559"/>
                  </a:lnTo>
                  <a:lnTo>
                    <a:pt x="2249127" y="634710"/>
                  </a:lnTo>
                  <a:cubicBezTo>
                    <a:pt x="2093377" y="661918"/>
                    <a:pt x="1942329" y="710849"/>
                    <a:pt x="1796096" y="781726"/>
                  </a:cubicBezTo>
                  <a:cubicBezTo>
                    <a:pt x="1649751" y="852268"/>
                    <a:pt x="1508892" y="944307"/>
                    <a:pt x="1370833" y="1048663"/>
                  </a:cubicBezTo>
                  <a:cubicBezTo>
                    <a:pt x="1232774" y="1153244"/>
                    <a:pt x="1097290" y="1269917"/>
                    <a:pt x="959790" y="1390844"/>
                  </a:cubicBezTo>
                  <a:lnTo>
                    <a:pt x="749062" y="1577611"/>
                  </a:lnTo>
                  <a:cubicBezTo>
                    <a:pt x="674602" y="1642329"/>
                    <a:pt x="599806" y="1704137"/>
                    <a:pt x="524786" y="1763145"/>
                  </a:cubicBezTo>
                  <a:cubicBezTo>
                    <a:pt x="374858" y="1881498"/>
                    <a:pt x="223810" y="1987422"/>
                    <a:pt x="84071" y="2098496"/>
                  </a:cubicBezTo>
                  <a:lnTo>
                    <a:pt x="0" y="2168094"/>
                  </a:lnTo>
                  <a:lnTo>
                    <a:pt x="0" y="1576676"/>
                  </a:lnTo>
                  <a:lnTo>
                    <a:pt x="174655" y="1387597"/>
                  </a:lnTo>
                  <a:cubicBezTo>
                    <a:pt x="238926" y="1320079"/>
                    <a:pt x="302749" y="1254577"/>
                    <a:pt x="363661" y="1188626"/>
                  </a:cubicBezTo>
                  <a:lnTo>
                    <a:pt x="458052" y="1086397"/>
                  </a:lnTo>
                  <a:cubicBezTo>
                    <a:pt x="490635" y="1051351"/>
                    <a:pt x="523666" y="1016416"/>
                    <a:pt x="557257" y="981593"/>
                  </a:cubicBezTo>
                  <a:cubicBezTo>
                    <a:pt x="691510" y="842414"/>
                    <a:pt x="835055" y="705699"/>
                    <a:pt x="994165" y="578389"/>
                  </a:cubicBezTo>
                  <a:cubicBezTo>
                    <a:pt x="1152939" y="451190"/>
                    <a:pt x="1328060" y="333398"/>
                    <a:pt x="1520873" y="237215"/>
                  </a:cubicBezTo>
                  <a:cubicBezTo>
                    <a:pt x="1713238" y="141033"/>
                    <a:pt x="1924302" y="68028"/>
                    <a:pt x="2141748" y="31190"/>
                  </a:cubicBezTo>
                  <a:lnTo>
                    <a:pt x="2182505" y="24360"/>
                  </a:lnTo>
                  <a:cubicBezTo>
                    <a:pt x="2196165" y="22344"/>
                    <a:pt x="2209826" y="20665"/>
                    <a:pt x="2223374" y="18873"/>
                  </a:cubicBezTo>
                  <a:lnTo>
                    <a:pt x="2264355" y="13611"/>
                  </a:lnTo>
                  <a:cubicBezTo>
                    <a:pt x="2278015" y="11931"/>
                    <a:pt x="2291676" y="10924"/>
                    <a:pt x="2305336" y="9580"/>
                  </a:cubicBezTo>
                  <a:cubicBezTo>
                    <a:pt x="2332657" y="7229"/>
                    <a:pt x="2360090" y="4653"/>
                    <a:pt x="2387410" y="3645"/>
                  </a:cubicBezTo>
                  <a:cubicBezTo>
                    <a:pt x="2414731" y="2414"/>
                    <a:pt x="2442164" y="510"/>
                    <a:pt x="2469373" y="622"/>
                  </a:cubicBezTo>
                  <a:close/>
                </a:path>
              </a:pathLst>
            </a:custGeom>
            <a:gradFill>
              <a:gsLst>
                <a:gs pos="37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67C4629D-4AB7-48D4-A61B-1AE1837A78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646908" cy="6130481"/>
            </a:xfrm>
            <a:custGeom>
              <a:avLst/>
              <a:gdLst>
                <a:gd name="connsiteX0" fmla="*/ 2616837 w 5646908"/>
                <a:gd name="connsiteY0" fmla="*/ 0 h 6130481"/>
                <a:gd name="connsiteX1" fmla="*/ 4918721 w 5646908"/>
                <a:gd name="connsiteY1" fmla="*/ 1134258 h 6130481"/>
                <a:gd name="connsiteX2" fmla="*/ 5539036 w 5646908"/>
                <a:gd name="connsiteY2" fmla="*/ 3362353 h 6130481"/>
                <a:gd name="connsiteX3" fmla="*/ 4712024 w 5646908"/>
                <a:gd name="connsiteY3" fmla="*/ 5293280 h 6130481"/>
                <a:gd name="connsiteX4" fmla="*/ 2547864 w 5646908"/>
                <a:gd name="connsiteY4" fmla="*/ 6130481 h 6130481"/>
                <a:gd name="connsiteX5" fmla="*/ 263223 w 5646908"/>
                <a:gd name="connsiteY5" fmla="*/ 5212325 h 6130481"/>
                <a:gd name="connsiteX6" fmla="*/ 49974 w 5646908"/>
                <a:gd name="connsiteY6" fmla="*/ 4985345 h 6130481"/>
                <a:gd name="connsiteX7" fmla="*/ 0 w 5646908"/>
                <a:gd name="connsiteY7" fmla="*/ 4920618 h 6130481"/>
                <a:gd name="connsiteX8" fmla="*/ 0 w 5646908"/>
                <a:gd name="connsiteY8" fmla="*/ 3760303 h 6130481"/>
                <a:gd name="connsiteX9" fmla="*/ 80488 w 5646908"/>
                <a:gd name="connsiteY9" fmla="*/ 3974159 h 6130481"/>
                <a:gd name="connsiteX10" fmla="*/ 664748 w 5646908"/>
                <a:gd name="connsiteY10" fmla="*/ 4813600 h 6130481"/>
                <a:gd name="connsiteX11" fmla="*/ 2548087 w 5646908"/>
                <a:gd name="connsiteY11" fmla="*/ 5570406 h 6130481"/>
                <a:gd name="connsiteX12" fmla="*/ 3536561 w 5646908"/>
                <a:gd name="connsiteY12" fmla="*/ 5407153 h 6130481"/>
                <a:gd name="connsiteX13" fmla="*/ 4308035 w 5646908"/>
                <a:gd name="connsiteY13" fmla="*/ 4897241 h 6130481"/>
                <a:gd name="connsiteX14" fmla="*/ 4569038 w 5646908"/>
                <a:gd name="connsiteY14" fmla="*/ 4564802 h 6130481"/>
                <a:gd name="connsiteX15" fmla="*/ 4699147 w 5646908"/>
                <a:gd name="connsiteY15" fmla="*/ 4149952 h 6130481"/>
                <a:gd name="connsiteX16" fmla="*/ 5003034 w 5646908"/>
                <a:gd name="connsiteY16" fmla="*/ 3168421 h 6130481"/>
                <a:gd name="connsiteX17" fmla="*/ 4994189 w 5646908"/>
                <a:gd name="connsiteY17" fmla="*/ 2321590 h 6130481"/>
                <a:gd name="connsiteX18" fmla="*/ 4487860 w 5646908"/>
                <a:gd name="connsiteY18" fmla="*/ 1501856 h 6130481"/>
                <a:gd name="connsiteX19" fmla="*/ 3640469 w 5646908"/>
                <a:gd name="connsiteY19" fmla="*/ 808425 h 6130481"/>
                <a:gd name="connsiteX20" fmla="*/ 2616837 w 5646908"/>
                <a:gd name="connsiteY20" fmla="*/ 559851 h 6130481"/>
                <a:gd name="connsiteX21" fmla="*/ 1762952 w 5646908"/>
                <a:gd name="connsiteY21" fmla="*/ 812008 h 6130481"/>
                <a:gd name="connsiteX22" fmla="*/ 939635 w 5646908"/>
                <a:gd name="connsiteY22" fmla="*/ 1502976 h 6130481"/>
                <a:gd name="connsiteX23" fmla="*/ 585250 w 5646908"/>
                <a:gd name="connsiteY23" fmla="*/ 1831049 h 6130481"/>
                <a:gd name="connsiteX24" fmla="*/ 40403 w 5646908"/>
                <a:gd name="connsiteY24" fmla="*/ 2389556 h 6130481"/>
                <a:gd name="connsiteX25" fmla="*/ 0 w 5646908"/>
                <a:gd name="connsiteY25" fmla="*/ 2456747 h 6130481"/>
                <a:gd name="connsiteX26" fmla="*/ 0 w 5646908"/>
                <a:gd name="connsiteY26" fmla="*/ 1601114 h 6130481"/>
                <a:gd name="connsiteX27" fmla="*/ 93200 w 5646908"/>
                <a:gd name="connsiteY27" fmla="*/ 1513741 h 6130481"/>
                <a:gd name="connsiteX28" fmla="*/ 535423 w 5646908"/>
                <a:gd name="connsiteY28" fmla="*/ 1107273 h 6130481"/>
                <a:gd name="connsiteX29" fmla="*/ 2616837 w 5646908"/>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6908" h="6130481">
                  <a:moveTo>
                    <a:pt x="2616837" y="0"/>
                  </a:moveTo>
                  <a:cubicBezTo>
                    <a:pt x="3596241" y="0"/>
                    <a:pt x="4322479" y="463445"/>
                    <a:pt x="4918721" y="1134258"/>
                  </a:cubicBezTo>
                  <a:cubicBezTo>
                    <a:pt x="5416317" y="1694109"/>
                    <a:pt x="5857703" y="2516643"/>
                    <a:pt x="5539036" y="3362353"/>
                  </a:cubicBezTo>
                  <a:cubicBezTo>
                    <a:pt x="5111758" y="4496612"/>
                    <a:pt x="5300763" y="4716633"/>
                    <a:pt x="4712024" y="5293280"/>
                  </a:cubicBezTo>
                  <a:cubicBezTo>
                    <a:pt x="4123284" y="5869926"/>
                    <a:pt x="3446201" y="6130481"/>
                    <a:pt x="2547864" y="6130481"/>
                  </a:cubicBezTo>
                  <a:cubicBezTo>
                    <a:pt x="1657476" y="6130481"/>
                    <a:pt x="850619" y="5780127"/>
                    <a:pt x="263223" y="5212325"/>
                  </a:cubicBezTo>
                  <a:cubicBezTo>
                    <a:pt x="188497" y="5140091"/>
                    <a:pt x="117321" y="5064339"/>
                    <a:pt x="49974" y="4985345"/>
                  </a:cubicBezTo>
                  <a:lnTo>
                    <a:pt x="0" y="4920618"/>
                  </a:lnTo>
                  <a:lnTo>
                    <a:pt x="0" y="3760303"/>
                  </a:lnTo>
                  <a:lnTo>
                    <a:pt x="80488" y="3974159"/>
                  </a:lnTo>
                  <a:cubicBezTo>
                    <a:pt x="217875" y="4289243"/>
                    <a:pt x="414383" y="4571632"/>
                    <a:pt x="664748" y="4813600"/>
                  </a:cubicBezTo>
                  <a:cubicBezTo>
                    <a:pt x="1169734" y="5301566"/>
                    <a:pt x="1838644" y="5570406"/>
                    <a:pt x="2548087" y="5570406"/>
                  </a:cubicBezTo>
                  <a:cubicBezTo>
                    <a:pt x="2928786" y="5570406"/>
                    <a:pt x="3252156" y="5516996"/>
                    <a:pt x="3536561" y="5407153"/>
                  </a:cubicBezTo>
                  <a:cubicBezTo>
                    <a:pt x="3815366" y="5299438"/>
                    <a:pt x="4067747" y="5132603"/>
                    <a:pt x="4308035" y="4897241"/>
                  </a:cubicBezTo>
                  <a:cubicBezTo>
                    <a:pt x="4475095" y="4733653"/>
                    <a:pt x="4533767" y="4637358"/>
                    <a:pt x="4569038" y="4564802"/>
                  </a:cubicBezTo>
                  <a:cubicBezTo>
                    <a:pt x="4619313" y="4461453"/>
                    <a:pt x="4652792" y="4330784"/>
                    <a:pt x="4699147" y="4149952"/>
                  </a:cubicBezTo>
                  <a:cubicBezTo>
                    <a:pt x="4758491" y="3918846"/>
                    <a:pt x="4839558" y="3602194"/>
                    <a:pt x="5003034" y="3168421"/>
                  </a:cubicBezTo>
                  <a:cubicBezTo>
                    <a:pt x="5103024" y="2902940"/>
                    <a:pt x="5100112" y="2626037"/>
                    <a:pt x="4994189" y="2321590"/>
                  </a:cubicBezTo>
                  <a:cubicBezTo>
                    <a:pt x="4900470" y="2052526"/>
                    <a:pt x="4725460" y="1769129"/>
                    <a:pt x="4487860" y="1501856"/>
                  </a:cubicBezTo>
                  <a:cubicBezTo>
                    <a:pt x="4210285" y="1189683"/>
                    <a:pt x="3933047" y="962832"/>
                    <a:pt x="3640469" y="808425"/>
                  </a:cubicBezTo>
                  <a:cubicBezTo>
                    <a:pt x="3323369" y="641141"/>
                    <a:pt x="2988578" y="559851"/>
                    <a:pt x="2616837" y="559851"/>
                  </a:cubicBezTo>
                  <a:cubicBezTo>
                    <a:pt x="2315413" y="559851"/>
                    <a:pt x="2044110" y="640134"/>
                    <a:pt x="1762952" y="812008"/>
                  </a:cubicBezTo>
                  <a:cubicBezTo>
                    <a:pt x="1472838" y="989593"/>
                    <a:pt x="1197167" y="1250707"/>
                    <a:pt x="939635" y="1502976"/>
                  </a:cubicBezTo>
                  <a:cubicBezTo>
                    <a:pt x="819379" y="1620769"/>
                    <a:pt x="700355" y="1727700"/>
                    <a:pt x="585250" y="1831049"/>
                  </a:cubicBezTo>
                  <a:cubicBezTo>
                    <a:pt x="362317" y="2031140"/>
                    <a:pt x="169840" y="2204022"/>
                    <a:pt x="40403" y="2389556"/>
                  </a:cubicBezTo>
                  <a:lnTo>
                    <a:pt x="0" y="2456747"/>
                  </a:lnTo>
                  <a:lnTo>
                    <a:pt x="0" y="1601114"/>
                  </a:lnTo>
                  <a:lnTo>
                    <a:pt x="93200" y="1513741"/>
                  </a:lnTo>
                  <a:cubicBezTo>
                    <a:pt x="237107" y="1383294"/>
                    <a:pt x="388238" y="1251435"/>
                    <a:pt x="535423" y="1107273"/>
                  </a:cubicBezTo>
                  <a:cubicBezTo>
                    <a:pt x="1124050" y="530627"/>
                    <a:pt x="1718500" y="0"/>
                    <a:pt x="2616837" y="0"/>
                  </a:cubicBezTo>
                  <a:close/>
                </a:path>
              </a:pathLst>
            </a:custGeom>
            <a:gradFill>
              <a:gsLst>
                <a:gs pos="2000">
                  <a:schemeClr val="bg1">
                    <a:alpha val="10000"/>
                  </a:schemeClr>
                </a:gs>
                <a:gs pos="54000">
                  <a:schemeClr val="accent6">
                    <a:alpha val="10000"/>
                  </a:schemeClr>
                </a:gs>
                <a:gs pos="100000">
                  <a:schemeClr val="bg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D1E30050-9FC4-4CC7-8C0B-BF5EFD1064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517522" cy="6130481"/>
            </a:xfrm>
            <a:custGeom>
              <a:avLst/>
              <a:gdLst>
                <a:gd name="connsiteX0" fmla="*/ 2549095 w 5517522"/>
                <a:gd name="connsiteY0" fmla="*/ 0 h 6130481"/>
                <a:gd name="connsiteX1" fmla="*/ 4804175 w 5517522"/>
                <a:gd name="connsiteY1" fmla="*/ 1134258 h 6130481"/>
                <a:gd name="connsiteX2" fmla="*/ 5411838 w 5517522"/>
                <a:gd name="connsiteY2" fmla="*/ 3362353 h 6130481"/>
                <a:gd name="connsiteX3" fmla="*/ 4601621 w 5517522"/>
                <a:gd name="connsiteY3" fmla="*/ 5293280 h 6130481"/>
                <a:gd name="connsiteX4" fmla="*/ 2481577 w 5517522"/>
                <a:gd name="connsiteY4" fmla="*/ 6130481 h 6130481"/>
                <a:gd name="connsiteX5" fmla="*/ 243517 w 5517522"/>
                <a:gd name="connsiteY5" fmla="*/ 5212325 h 6130481"/>
                <a:gd name="connsiteX6" fmla="*/ 34587 w 5517522"/>
                <a:gd name="connsiteY6" fmla="*/ 4985345 h 6130481"/>
                <a:gd name="connsiteX7" fmla="*/ 0 w 5517522"/>
                <a:gd name="connsiteY7" fmla="*/ 4939620 h 6130481"/>
                <a:gd name="connsiteX8" fmla="*/ 0 w 5517522"/>
                <a:gd name="connsiteY8" fmla="*/ 3335329 h 6130481"/>
                <a:gd name="connsiteX9" fmla="*/ 17141 w 5517522"/>
                <a:gd name="connsiteY9" fmla="*/ 3448738 h 6130481"/>
                <a:gd name="connsiteX10" fmla="*/ 167489 w 5517522"/>
                <a:gd name="connsiteY10" fmla="*/ 3930490 h 6130481"/>
                <a:gd name="connsiteX11" fmla="*/ 715471 w 5517522"/>
                <a:gd name="connsiteY11" fmla="*/ 4734212 h 6130481"/>
                <a:gd name="connsiteX12" fmla="*/ 2481689 w 5517522"/>
                <a:gd name="connsiteY12" fmla="*/ 5458772 h 6130481"/>
                <a:gd name="connsiteX13" fmla="*/ 4126644 w 5517522"/>
                <a:gd name="connsiteY13" fmla="*/ 4818302 h 6130481"/>
                <a:gd name="connsiteX14" fmla="*/ 4360437 w 5517522"/>
                <a:gd name="connsiteY14" fmla="*/ 4516766 h 6130481"/>
                <a:gd name="connsiteX15" fmla="*/ 4480357 w 5517522"/>
                <a:gd name="connsiteY15" fmla="*/ 4122855 h 6130481"/>
                <a:gd name="connsiteX16" fmla="*/ 4781557 w 5517522"/>
                <a:gd name="connsiteY16" fmla="*/ 3129791 h 6130481"/>
                <a:gd name="connsiteX17" fmla="*/ 4771928 w 5517522"/>
                <a:gd name="connsiteY17" fmla="*/ 2357869 h 6130481"/>
                <a:gd name="connsiteX18" fmla="*/ 4297510 w 5517522"/>
                <a:gd name="connsiteY18" fmla="*/ 1575533 h 6130481"/>
                <a:gd name="connsiteX19" fmla="*/ 3498715 w 5517522"/>
                <a:gd name="connsiteY19" fmla="*/ 907071 h 6130481"/>
                <a:gd name="connsiteX20" fmla="*/ 2549095 w 5517522"/>
                <a:gd name="connsiteY20" fmla="*/ 671821 h 6130481"/>
                <a:gd name="connsiteX21" fmla="*/ 985319 w 5517522"/>
                <a:gd name="connsiteY21" fmla="*/ 1582475 h 6130481"/>
                <a:gd name="connsiteX22" fmla="*/ 634628 w 5517522"/>
                <a:gd name="connsiteY22" fmla="*/ 1913907 h 6130481"/>
                <a:gd name="connsiteX23" fmla="*/ 117662 w 5517522"/>
                <a:gd name="connsiteY23" fmla="*/ 2453044 h 6130481"/>
                <a:gd name="connsiteX24" fmla="*/ 2515 w 5517522"/>
                <a:gd name="connsiteY24" fmla="*/ 2685494 h 6130481"/>
                <a:gd name="connsiteX25" fmla="*/ 0 w 5517522"/>
                <a:gd name="connsiteY25" fmla="*/ 2696965 h 6130481"/>
                <a:gd name="connsiteX26" fmla="*/ 0 w 5517522"/>
                <a:gd name="connsiteY26" fmla="*/ 1587383 h 6130481"/>
                <a:gd name="connsiteX27" fmla="*/ 76951 w 5517522"/>
                <a:gd name="connsiteY27" fmla="*/ 1513741 h 6130481"/>
                <a:gd name="connsiteX28" fmla="*/ 510118 w 5517522"/>
                <a:gd name="connsiteY28" fmla="*/ 1107273 h 6130481"/>
                <a:gd name="connsiteX29" fmla="*/ 2549095 w 5517522"/>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522" h="6130481">
                  <a:moveTo>
                    <a:pt x="2549095" y="0"/>
                  </a:moveTo>
                  <a:cubicBezTo>
                    <a:pt x="3508568" y="0"/>
                    <a:pt x="4219915" y="463445"/>
                    <a:pt x="4804175" y="1134258"/>
                  </a:cubicBezTo>
                  <a:cubicBezTo>
                    <a:pt x="5291694" y="1694109"/>
                    <a:pt x="5724011"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335329"/>
                  </a:lnTo>
                  <a:lnTo>
                    <a:pt x="17141" y="3448738"/>
                  </a:lnTo>
                  <a:cubicBezTo>
                    <a:pt x="50676" y="3613558"/>
                    <a:pt x="100867" y="3774516"/>
                    <a:pt x="167489" y="3930490"/>
                  </a:cubicBezTo>
                  <a:cubicBezTo>
                    <a:pt x="296255" y="4232138"/>
                    <a:pt x="480670" y="4502546"/>
                    <a:pt x="715471" y="4734212"/>
                  </a:cubicBezTo>
                  <a:cubicBezTo>
                    <a:pt x="1188993" y="5201464"/>
                    <a:pt x="1816250" y="5458772"/>
                    <a:pt x="2481689" y="5458772"/>
                  </a:cubicBezTo>
                  <a:cubicBezTo>
                    <a:pt x="3185758" y="5458772"/>
                    <a:pt x="3677755" y="5267191"/>
                    <a:pt x="4126644" y="4818302"/>
                  </a:cubicBezTo>
                  <a:cubicBezTo>
                    <a:pt x="4278363" y="4666583"/>
                    <a:pt x="4329982" y="4580701"/>
                    <a:pt x="4360437" y="4516766"/>
                  </a:cubicBezTo>
                  <a:cubicBezTo>
                    <a:pt x="4404890" y="4423495"/>
                    <a:pt x="4436577" y="4297417"/>
                    <a:pt x="4480357" y="4122855"/>
                  </a:cubicBezTo>
                  <a:cubicBezTo>
                    <a:pt x="4539030" y="3889285"/>
                    <a:pt x="4619425" y="3569275"/>
                    <a:pt x="4781557" y="3129791"/>
                  </a:cubicBezTo>
                  <a:cubicBezTo>
                    <a:pt x="4870238" y="2889503"/>
                    <a:pt x="4867103" y="2637010"/>
                    <a:pt x="4771928" y="2357869"/>
                  </a:cubicBezTo>
                  <a:cubicBezTo>
                    <a:pt x="4684815" y="2102465"/>
                    <a:pt x="4520779" y="1831945"/>
                    <a:pt x="4297510" y="1575533"/>
                  </a:cubicBezTo>
                  <a:cubicBezTo>
                    <a:pt x="4034492" y="1273549"/>
                    <a:pt x="3773266" y="1054983"/>
                    <a:pt x="3498715" y="907071"/>
                  </a:cubicBezTo>
                  <a:cubicBezTo>
                    <a:pt x="3204905" y="748745"/>
                    <a:pt x="2894187" y="671821"/>
                    <a:pt x="2549095" y="671821"/>
                  </a:cubicBezTo>
                  <a:cubicBezTo>
                    <a:pt x="1942553" y="671821"/>
                    <a:pt x="1518298" y="1049273"/>
                    <a:pt x="985319" y="1582475"/>
                  </a:cubicBezTo>
                  <a:cubicBezTo>
                    <a:pt x="865735" y="1702059"/>
                    <a:pt x="748278" y="1809774"/>
                    <a:pt x="634628" y="1913907"/>
                  </a:cubicBezTo>
                  <a:cubicBezTo>
                    <a:pt x="421325" y="2109407"/>
                    <a:pt x="237134" y="2278146"/>
                    <a:pt x="117662" y="2453044"/>
                  </a:cubicBezTo>
                  <a:cubicBezTo>
                    <a:pt x="64756" y="2530415"/>
                    <a:pt x="27022" y="2605799"/>
                    <a:pt x="2515" y="2685494"/>
                  </a:cubicBezTo>
                  <a:lnTo>
                    <a:pt x="0" y="2696965"/>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E7E03733-50FD-49A6-B226-40F6A0AD45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76241"/>
              <a:ext cx="5517475" cy="6130481"/>
            </a:xfrm>
            <a:custGeom>
              <a:avLst/>
              <a:gdLst>
                <a:gd name="connsiteX0" fmla="*/ 2549095 w 5517475"/>
                <a:gd name="connsiteY0" fmla="*/ 0 h 6130481"/>
                <a:gd name="connsiteX1" fmla="*/ 4804175 w 5517475"/>
                <a:gd name="connsiteY1" fmla="*/ 1134258 h 6130481"/>
                <a:gd name="connsiteX2" fmla="*/ 5411838 w 5517475"/>
                <a:gd name="connsiteY2" fmla="*/ 3362353 h 6130481"/>
                <a:gd name="connsiteX3" fmla="*/ 4601621 w 5517475"/>
                <a:gd name="connsiteY3" fmla="*/ 5293280 h 6130481"/>
                <a:gd name="connsiteX4" fmla="*/ 2481577 w 5517475"/>
                <a:gd name="connsiteY4" fmla="*/ 6130481 h 6130481"/>
                <a:gd name="connsiteX5" fmla="*/ 243517 w 5517475"/>
                <a:gd name="connsiteY5" fmla="*/ 5212325 h 6130481"/>
                <a:gd name="connsiteX6" fmla="*/ 34587 w 5517475"/>
                <a:gd name="connsiteY6" fmla="*/ 4985345 h 6130481"/>
                <a:gd name="connsiteX7" fmla="*/ 0 w 5517475"/>
                <a:gd name="connsiteY7" fmla="*/ 4939620 h 6130481"/>
                <a:gd name="connsiteX8" fmla="*/ 0 w 5517475"/>
                <a:gd name="connsiteY8" fmla="*/ 3799573 h 6130481"/>
                <a:gd name="connsiteX9" fmla="*/ 64364 w 5517475"/>
                <a:gd name="connsiteY9" fmla="*/ 3974159 h 6130481"/>
                <a:gd name="connsiteX10" fmla="*/ 636644 w 5517475"/>
                <a:gd name="connsiteY10" fmla="*/ 4813600 h 6130481"/>
                <a:gd name="connsiteX11" fmla="*/ 2481577 w 5517475"/>
                <a:gd name="connsiteY11" fmla="*/ 5570406 h 6130481"/>
                <a:gd name="connsiteX12" fmla="*/ 3449896 w 5517475"/>
                <a:gd name="connsiteY12" fmla="*/ 5407153 h 6130481"/>
                <a:gd name="connsiteX13" fmla="*/ 4205695 w 5517475"/>
                <a:gd name="connsiteY13" fmla="*/ 4897241 h 6130481"/>
                <a:gd name="connsiteX14" fmla="*/ 4461434 w 5517475"/>
                <a:gd name="connsiteY14" fmla="*/ 4564802 h 6130481"/>
                <a:gd name="connsiteX15" fmla="*/ 4588969 w 5517475"/>
                <a:gd name="connsiteY15" fmla="*/ 4149952 h 6130481"/>
                <a:gd name="connsiteX16" fmla="*/ 4886585 w 5517475"/>
                <a:gd name="connsiteY16" fmla="*/ 3168421 h 6130481"/>
                <a:gd name="connsiteX17" fmla="*/ 4877964 w 5517475"/>
                <a:gd name="connsiteY17" fmla="*/ 2321590 h 6130481"/>
                <a:gd name="connsiteX18" fmla="*/ 4382048 w 5517475"/>
                <a:gd name="connsiteY18" fmla="*/ 1501856 h 6130481"/>
                <a:gd name="connsiteX19" fmla="*/ 3551900 w 5517475"/>
                <a:gd name="connsiteY19" fmla="*/ 808425 h 6130481"/>
                <a:gd name="connsiteX20" fmla="*/ 2549095 w 5517475"/>
                <a:gd name="connsiteY20" fmla="*/ 559851 h 6130481"/>
                <a:gd name="connsiteX21" fmla="*/ 1712566 w 5517475"/>
                <a:gd name="connsiteY21" fmla="*/ 812008 h 6130481"/>
                <a:gd name="connsiteX22" fmla="*/ 906044 w 5517475"/>
                <a:gd name="connsiteY22" fmla="*/ 1502976 h 6130481"/>
                <a:gd name="connsiteX23" fmla="*/ 558825 w 5517475"/>
                <a:gd name="connsiteY23" fmla="*/ 1831049 h 6130481"/>
                <a:gd name="connsiteX24" fmla="*/ 25063 w 5517475"/>
                <a:gd name="connsiteY24" fmla="*/ 2389556 h 6130481"/>
                <a:gd name="connsiteX25" fmla="*/ 0 w 5517475"/>
                <a:gd name="connsiteY25" fmla="*/ 2432109 h 6130481"/>
                <a:gd name="connsiteX26" fmla="*/ 0 w 5517475"/>
                <a:gd name="connsiteY26" fmla="*/ 1587383 h 6130481"/>
                <a:gd name="connsiteX27" fmla="*/ 76951 w 5517475"/>
                <a:gd name="connsiteY27" fmla="*/ 1513741 h 6130481"/>
                <a:gd name="connsiteX28" fmla="*/ 510118 w 5517475"/>
                <a:gd name="connsiteY28" fmla="*/ 1107273 h 6130481"/>
                <a:gd name="connsiteX29" fmla="*/ 2549095 w 5517475"/>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475" h="6130481">
                  <a:moveTo>
                    <a:pt x="2549095" y="0"/>
                  </a:moveTo>
                  <a:cubicBezTo>
                    <a:pt x="3508568" y="0"/>
                    <a:pt x="4219915" y="463445"/>
                    <a:pt x="4804175" y="1134258"/>
                  </a:cubicBezTo>
                  <a:cubicBezTo>
                    <a:pt x="5291694" y="1694109"/>
                    <a:pt x="5723899"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799573"/>
                  </a:lnTo>
                  <a:lnTo>
                    <a:pt x="64364" y="3974159"/>
                  </a:lnTo>
                  <a:cubicBezTo>
                    <a:pt x="198841" y="4289243"/>
                    <a:pt x="391429" y="4571632"/>
                    <a:pt x="636644" y="4813600"/>
                  </a:cubicBezTo>
                  <a:cubicBezTo>
                    <a:pt x="1131328" y="5301566"/>
                    <a:pt x="1786578" y="5570406"/>
                    <a:pt x="2481577" y="5570406"/>
                  </a:cubicBezTo>
                  <a:cubicBezTo>
                    <a:pt x="2854550" y="5570406"/>
                    <a:pt x="3171314" y="5516996"/>
                    <a:pt x="3449896" y="5407153"/>
                  </a:cubicBezTo>
                  <a:cubicBezTo>
                    <a:pt x="3723103" y="5299438"/>
                    <a:pt x="3970333" y="5132603"/>
                    <a:pt x="4205695" y="4897241"/>
                  </a:cubicBezTo>
                  <a:cubicBezTo>
                    <a:pt x="4369395" y="4733653"/>
                    <a:pt x="4426836" y="4637358"/>
                    <a:pt x="4461434" y="4564802"/>
                  </a:cubicBezTo>
                  <a:cubicBezTo>
                    <a:pt x="4510701" y="4461453"/>
                    <a:pt x="4543509" y="4330784"/>
                    <a:pt x="4588969" y="4149952"/>
                  </a:cubicBezTo>
                  <a:cubicBezTo>
                    <a:pt x="4646969" y="3918846"/>
                    <a:pt x="4726468" y="3602194"/>
                    <a:pt x="4886585" y="3168421"/>
                  </a:cubicBezTo>
                  <a:cubicBezTo>
                    <a:pt x="4984560" y="2902940"/>
                    <a:pt x="4981760" y="2626037"/>
                    <a:pt x="4877964" y="2321590"/>
                  </a:cubicBezTo>
                  <a:cubicBezTo>
                    <a:pt x="4786260" y="2052526"/>
                    <a:pt x="4614834" y="1769129"/>
                    <a:pt x="4382048" y="1501856"/>
                  </a:cubicBezTo>
                  <a:cubicBezTo>
                    <a:pt x="4110072" y="1189683"/>
                    <a:pt x="3838544" y="962832"/>
                    <a:pt x="3551900" y="808425"/>
                  </a:cubicBezTo>
                  <a:cubicBezTo>
                    <a:pt x="3241183" y="641141"/>
                    <a:pt x="2913222" y="559851"/>
                    <a:pt x="2549095" y="559851"/>
                  </a:cubicBezTo>
                  <a:cubicBezTo>
                    <a:pt x="2253830" y="559851"/>
                    <a:pt x="1988013" y="640134"/>
                    <a:pt x="1712566" y="812008"/>
                  </a:cubicBezTo>
                  <a:cubicBezTo>
                    <a:pt x="1428385" y="989593"/>
                    <a:pt x="1158313" y="1250707"/>
                    <a:pt x="906044" y="1502976"/>
                  </a:cubicBezTo>
                  <a:cubicBezTo>
                    <a:pt x="788140" y="1620769"/>
                    <a:pt x="671579" y="1727700"/>
                    <a:pt x="558825" y="1831049"/>
                  </a:cubicBezTo>
                  <a:cubicBezTo>
                    <a:pt x="340371" y="2031140"/>
                    <a:pt x="151813" y="2204022"/>
                    <a:pt x="25063" y="2389556"/>
                  </a:cubicBezTo>
                  <a:lnTo>
                    <a:pt x="0" y="2432109"/>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8A614510-A9F4-41B6-B78E-F49E390C7E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0"/>
              <a:ext cx="5646974" cy="6483075"/>
            </a:xfrm>
            <a:custGeom>
              <a:avLst/>
              <a:gdLst>
                <a:gd name="connsiteX0" fmla="*/ 2405773 w 5646974"/>
                <a:gd name="connsiteY0" fmla="*/ 0 h 6483075"/>
                <a:gd name="connsiteX1" fmla="*/ 5646974 w 5646974"/>
                <a:gd name="connsiteY1" fmla="*/ 3241538 h 6483075"/>
                <a:gd name="connsiteX2" fmla="*/ 2405773 w 5646974"/>
                <a:gd name="connsiteY2" fmla="*/ 6483075 h 6483075"/>
                <a:gd name="connsiteX3" fmla="*/ 113897 w 5646974"/>
                <a:gd name="connsiteY3" fmla="*/ 5533666 h 6483075"/>
                <a:gd name="connsiteX4" fmla="*/ 0 w 5646974"/>
                <a:gd name="connsiteY4" fmla="*/ 5408336 h 6483075"/>
                <a:gd name="connsiteX5" fmla="*/ 0 w 5646974"/>
                <a:gd name="connsiteY5" fmla="*/ 4983659 h 6483075"/>
                <a:gd name="connsiteX6" fmla="*/ 155731 w 5646974"/>
                <a:gd name="connsiteY6" fmla="*/ 5176047 h 6483075"/>
                <a:gd name="connsiteX7" fmla="*/ 1093706 w 5646974"/>
                <a:gd name="connsiteY7" fmla="*/ 5866903 h 6483075"/>
                <a:gd name="connsiteX8" fmla="*/ 1639673 w 5646974"/>
                <a:gd name="connsiteY8" fmla="*/ 6059940 h 6483075"/>
                <a:gd name="connsiteX9" fmla="*/ 1709990 w 5646974"/>
                <a:gd name="connsiteY9" fmla="*/ 6076287 h 6483075"/>
                <a:gd name="connsiteX10" fmla="*/ 1780307 w 5646974"/>
                <a:gd name="connsiteY10" fmla="*/ 6091963 h 6483075"/>
                <a:gd name="connsiteX11" fmla="*/ 1851072 w 5646974"/>
                <a:gd name="connsiteY11" fmla="*/ 6105176 h 6483075"/>
                <a:gd name="connsiteX12" fmla="*/ 1886455 w 5646974"/>
                <a:gd name="connsiteY12" fmla="*/ 6111782 h 6483075"/>
                <a:gd name="connsiteX13" fmla="*/ 1921949 w 5646974"/>
                <a:gd name="connsiteY13" fmla="*/ 6117716 h 6483075"/>
                <a:gd name="connsiteX14" fmla="*/ 2064152 w 5646974"/>
                <a:gd name="connsiteY14" fmla="*/ 6137647 h 6483075"/>
                <a:gd name="connsiteX15" fmla="*/ 2206914 w 5646974"/>
                <a:gd name="connsiteY15" fmla="*/ 6151195 h 6483075"/>
                <a:gd name="connsiteX16" fmla="*/ 2350011 w 5646974"/>
                <a:gd name="connsiteY16" fmla="*/ 6158250 h 6483075"/>
                <a:gd name="connsiteX17" fmla="*/ 2493109 w 5646974"/>
                <a:gd name="connsiteY17" fmla="*/ 6159705 h 6483075"/>
                <a:gd name="connsiteX18" fmla="*/ 2781321 w 5646974"/>
                <a:gd name="connsiteY18" fmla="*/ 6147277 h 6483075"/>
                <a:gd name="connsiteX19" fmla="*/ 3345091 w 5646974"/>
                <a:gd name="connsiteY19" fmla="*/ 6060276 h 6483075"/>
                <a:gd name="connsiteX20" fmla="*/ 3878853 w 5646974"/>
                <a:gd name="connsiteY20" fmla="*/ 5871718 h 6483075"/>
                <a:gd name="connsiteX21" fmla="*/ 4367267 w 5646974"/>
                <a:gd name="connsiteY21" fmla="*/ 5573093 h 6483075"/>
                <a:gd name="connsiteX22" fmla="*/ 4424484 w 5646974"/>
                <a:gd name="connsiteY22" fmla="*/ 5528529 h 6483075"/>
                <a:gd name="connsiteX23" fmla="*/ 4481252 w 5646974"/>
                <a:gd name="connsiteY23" fmla="*/ 5483069 h 6483075"/>
                <a:gd name="connsiteX24" fmla="*/ 4536790 w 5646974"/>
                <a:gd name="connsiteY24" fmla="*/ 5435818 h 6483075"/>
                <a:gd name="connsiteX25" fmla="*/ 4591543 w 5646974"/>
                <a:gd name="connsiteY25" fmla="*/ 5387671 h 6483075"/>
                <a:gd name="connsiteX26" fmla="*/ 4794209 w 5646974"/>
                <a:gd name="connsiteY26" fmla="*/ 5181198 h 6483075"/>
                <a:gd name="connsiteX27" fmla="*/ 4956678 w 5646974"/>
                <a:gd name="connsiteY27" fmla="*/ 4945836 h 6483075"/>
                <a:gd name="connsiteX28" fmla="*/ 4989262 w 5646974"/>
                <a:gd name="connsiteY28" fmla="*/ 4881453 h 6483075"/>
                <a:gd name="connsiteX29" fmla="*/ 5017814 w 5646974"/>
                <a:gd name="connsiteY29" fmla="*/ 4814607 h 6483075"/>
                <a:gd name="connsiteX30" fmla="*/ 5044127 w 5646974"/>
                <a:gd name="connsiteY30" fmla="*/ 4746193 h 6483075"/>
                <a:gd name="connsiteX31" fmla="*/ 5068425 w 5646974"/>
                <a:gd name="connsiteY31" fmla="*/ 4676436 h 6483075"/>
                <a:gd name="connsiteX32" fmla="*/ 5154641 w 5646974"/>
                <a:gd name="connsiteY32" fmla="*/ 4390352 h 6483075"/>
                <a:gd name="connsiteX33" fmla="*/ 5196854 w 5646974"/>
                <a:gd name="connsiteY33" fmla="*/ 4246134 h 6483075"/>
                <a:gd name="connsiteX34" fmla="*/ 5240299 w 5646974"/>
                <a:gd name="connsiteY34" fmla="*/ 4102140 h 6483075"/>
                <a:gd name="connsiteX35" fmla="*/ 5432440 w 5646974"/>
                <a:gd name="connsiteY35" fmla="*/ 3532884 h 6483075"/>
                <a:gd name="connsiteX36" fmla="*/ 5528846 w 5646974"/>
                <a:gd name="connsiteY36" fmla="*/ 2951647 h 6483075"/>
                <a:gd name="connsiteX37" fmla="*/ 5495927 w 5646974"/>
                <a:gd name="connsiteY37" fmla="*/ 2658733 h 6483075"/>
                <a:gd name="connsiteX38" fmla="*/ 5480027 w 5646974"/>
                <a:gd name="connsiteY38" fmla="*/ 2586848 h 6483075"/>
                <a:gd name="connsiteX39" fmla="*/ 5461328 w 5646974"/>
                <a:gd name="connsiteY39" fmla="*/ 2515635 h 6483075"/>
                <a:gd name="connsiteX40" fmla="*/ 5439605 w 5646974"/>
                <a:gd name="connsiteY40" fmla="*/ 2445317 h 6483075"/>
                <a:gd name="connsiteX41" fmla="*/ 5415532 w 5646974"/>
                <a:gd name="connsiteY41" fmla="*/ 2375896 h 6483075"/>
                <a:gd name="connsiteX42" fmla="*/ 5144564 w 5646974"/>
                <a:gd name="connsiteY42" fmla="*/ 1857138 h 6483075"/>
                <a:gd name="connsiteX43" fmla="*/ 4774838 w 5646974"/>
                <a:gd name="connsiteY43" fmla="*/ 1405450 h 6483075"/>
                <a:gd name="connsiteX44" fmla="*/ 4345769 w 5646974"/>
                <a:gd name="connsiteY44" fmla="*/ 1012323 h 6483075"/>
                <a:gd name="connsiteX45" fmla="*/ 4115334 w 5646974"/>
                <a:gd name="connsiteY45" fmla="*/ 841344 h 6483075"/>
                <a:gd name="connsiteX46" fmla="*/ 3874038 w 5646974"/>
                <a:gd name="connsiteY46" fmla="*/ 691528 h 6483075"/>
                <a:gd name="connsiteX47" fmla="*/ 3359535 w 5646974"/>
                <a:gd name="connsiteY47" fmla="*/ 468819 h 6483075"/>
                <a:gd name="connsiteX48" fmla="*/ 2811105 w 5646974"/>
                <a:gd name="connsiteY48" fmla="*/ 366031 h 6483075"/>
                <a:gd name="connsiteX49" fmla="*/ 2741124 w 5646974"/>
                <a:gd name="connsiteY49" fmla="*/ 361440 h 6483075"/>
                <a:gd name="connsiteX50" fmla="*/ 2671030 w 5646974"/>
                <a:gd name="connsiteY50" fmla="*/ 358417 h 6483075"/>
                <a:gd name="connsiteX51" fmla="*/ 2600713 w 5646974"/>
                <a:gd name="connsiteY51" fmla="*/ 357521 h 6483075"/>
                <a:gd name="connsiteX52" fmla="*/ 2531739 w 5646974"/>
                <a:gd name="connsiteY52" fmla="*/ 358529 h 6483075"/>
                <a:gd name="connsiteX53" fmla="*/ 2259988 w 5646974"/>
                <a:gd name="connsiteY53" fmla="*/ 385289 h 6483075"/>
                <a:gd name="connsiteX54" fmla="*/ 1740670 w 5646974"/>
                <a:gd name="connsiteY54" fmla="*/ 553917 h 6483075"/>
                <a:gd name="connsiteX55" fmla="*/ 1264124 w 5646974"/>
                <a:gd name="connsiteY55" fmla="*/ 853549 h 6483075"/>
                <a:gd name="connsiteX56" fmla="*/ 823074 w 5646974"/>
                <a:gd name="connsiteY56" fmla="*/ 1234136 h 6483075"/>
                <a:gd name="connsiteX57" fmla="*/ 715694 w 5646974"/>
                <a:gd name="connsiteY57" fmla="*/ 1336252 h 6483075"/>
                <a:gd name="connsiteX58" fmla="*/ 606859 w 5646974"/>
                <a:gd name="connsiteY58" fmla="*/ 1440945 h 6483075"/>
                <a:gd name="connsiteX59" fmla="*/ 382023 w 5646974"/>
                <a:gd name="connsiteY59" fmla="*/ 1646074 h 6483075"/>
                <a:gd name="connsiteX60" fmla="*/ 158531 w 5646974"/>
                <a:gd name="connsiteY60" fmla="*/ 1843813 h 6483075"/>
                <a:gd name="connsiteX61" fmla="*/ 0 w 5646974"/>
                <a:gd name="connsiteY61" fmla="*/ 1991775 h 6483075"/>
                <a:gd name="connsiteX62" fmla="*/ 0 w 5646974"/>
                <a:gd name="connsiteY62" fmla="*/ 1074740 h 6483075"/>
                <a:gd name="connsiteX63" fmla="*/ 113897 w 5646974"/>
                <a:gd name="connsiteY63" fmla="*/ 949410 h 6483075"/>
                <a:gd name="connsiteX64" fmla="*/ 2405773 w 5646974"/>
                <a:gd name="connsiteY64" fmla="*/ 0 h 648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46974" h="6483075">
                  <a:moveTo>
                    <a:pt x="2405773" y="0"/>
                  </a:moveTo>
                  <a:cubicBezTo>
                    <a:pt x="4195841" y="0"/>
                    <a:pt x="5646974" y="1451246"/>
                    <a:pt x="5646974" y="3241538"/>
                  </a:cubicBezTo>
                  <a:cubicBezTo>
                    <a:pt x="5646974" y="5031830"/>
                    <a:pt x="4195841" y="6483075"/>
                    <a:pt x="2405773" y="6483075"/>
                  </a:cubicBezTo>
                  <a:cubicBezTo>
                    <a:pt x="1510739" y="6483075"/>
                    <a:pt x="700439" y="6120264"/>
                    <a:pt x="113897" y="5533666"/>
                  </a:cubicBezTo>
                  <a:lnTo>
                    <a:pt x="0" y="5408336"/>
                  </a:lnTo>
                  <a:lnTo>
                    <a:pt x="0" y="4983659"/>
                  </a:lnTo>
                  <a:lnTo>
                    <a:pt x="155731" y="5176047"/>
                  </a:lnTo>
                  <a:cubicBezTo>
                    <a:pt x="417742" y="5469073"/>
                    <a:pt x="741224" y="5704211"/>
                    <a:pt x="1093706" y="5866903"/>
                  </a:cubicBezTo>
                  <a:cubicBezTo>
                    <a:pt x="1269947" y="5948418"/>
                    <a:pt x="1453018" y="6013137"/>
                    <a:pt x="1639673" y="6059940"/>
                  </a:cubicBezTo>
                  <a:lnTo>
                    <a:pt x="1709990" y="6076287"/>
                  </a:lnTo>
                  <a:cubicBezTo>
                    <a:pt x="1733504" y="6081550"/>
                    <a:pt x="1756570" y="6088156"/>
                    <a:pt x="1780307" y="6091963"/>
                  </a:cubicBezTo>
                  <a:lnTo>
                    <a:pt x="1851072" y="6105176"/>
                  </a:lnTo>
                  <a:lnTo>
                    <a:pt x="1886455" y="6111782"/>
                  </a:lnTo>
                  <a:cubicBezTo>
                    <a:pt x="1898212" y="6114021"/>
                    <a:pt x="1909969" y="6116373"/>
                    <a:pt x="1921949" y="6117716"/>
                  </a:cubicBezTo>
                  <a:cubicBezTo>
                    <a:pt x="1969425" y="6124323"/>
                    <a:pt x="2016676" y="6131489"/>
                    <a:pt x="2064152" y="6137647"/>
                  </a:cubicBezTo>
                  <a:cubicBezTo>
                    <a:pt x="2111851" y="6141790"/>
                    <a:pt x="2159438" y="6146381"/>
                    <a:pt x="2206914" y="6151195"/>
                  </a:cubicBezTo>
                  <a:lnTo>
                    <a:pt x="2350011" y="6158250"/>
                  </a:lnTo>
                  <a:cubicBezTo>
                    <a:pt x="2397711" y="6159593"/>
                    <a:pt x="2445410" y="6159146"/>
                    <a:pt x="2493109" y="6159705"/>
                  </a:cubicBezTo>
                  <a:cubicBezTo>
                    <a:pt x="2589068" y="6158137"/>
                    <a:pt x="2685922" y="6154666"/>
                    <a:pt x="2781321" y="6147277"/>
                  </a:cubicBezTo>
                  <a:cubicBezTo>
                    <a:pt x="2972566" y="6132944"/>
                    <a:pt x="3161348" y="6105288"/>
                    <a:pt x="3345091" y="6060276"/>
                  </a:cubicBezTo>
                  <a:cubicBezTo>
                    <a:pt x="3528834" y="6015375"/>
                    <a:pt x="3707539" y="5952785"/>
                    <a:pt x="3878853" y="5871718"/>
                  </a:cubicBezTo>
                  <a:cubicBezTo>
                    <a:pt x="4050167" y="5790428"/>
                    <a:pt x="4213084" y="5689318"/>
                    <a:pt x="4367267" y="5573093"/>
                  </a:cubicBezTo>
                  <a:lnTo>
                    <a:pt x="4424484" y="5528529"/>
                  </a:lnTo>
                  <a:cubicBezTo>
                    <a:pt x="4443631" y="5513637"/>
                    <a:pt x="4463113" y="5499193"/>
                    <a:pt x="4481252" y="5483069"/>
                  </a:cubicBezTo>
                  <a:lnTo>
                    <a:pt x="4536790" y="5435818"/>
                  </a:lnTo>
                  <a:cubicBezTo>
                    <a:pt x="4555265" y="5419918"/>
                    <a:pt x="4574188" y="5404466"/>
                    <a:pt x="4591543" y="5387671"/>
                  </a:cubicBezTo>
                  <a:cubicBezTo>
                    <a:pt x="4662980" y="5321944"/>
                    <a:pt x="4733074" y="5254650"/>
                    <a:pt x="4794209" y="5181198"/>
                  </a:cubicBezTo>
                  <a:cubicBezTo>
                    <a:pt x="4857808" y="5109089"/>
                    <a:pt x="4910434" y="5029926"/>
                    <a:pt x="4956678" y="4945836"/>
                  </a:cubicBezTo>
                  <a:cubicBezTo>
                    <a:pt x="4967651" y="4924450"/>
                    <a:pt x="4978624" y="4903064"/>
                    <a:pt x="4989262" y="4881453"/>
                  </a:cubicBezTo>
                  <a:lnTo>
                    <a:pt x="5017814" y="4814607"/>
                  </a:lnTo>
                  <a:cubicBezTo>
                    <a:pt x="5027891" y="4792549"/>
                    <a:pt x="5035393" y="4769035"/>
                    <a:pt x="5044127" y="4746193"/>
                  </a:cubicBezTo>
                  <a:cubicBezTo>
                    <a:pt x="5052636" y="4723128"/>
                    <a:pt x="5061146" y="4700174"/>
                    <a:pt x="5068425" y="4676436"/>
                  </a:cubicBezTo>
                  <a:cubicBezTo>
                    <a:pt x="5099552" y="4582717"/>
                    <a:pt x="5126985" y="4486422"/>
                    <a:pt x="5154641" y="4390352"/>
                  </a:cubicBezTo>
                  <a:lnTo>
                    <a:pt x="5196854" y="4246134"/>
                  </a:lnTo>
                  <a:lnTo>
                    <a:pt x="5240299" y="4102140"/>
                  </a:lnTo>
                  <a:cubicBezTo>
                    <a:pt x="5299195" y="3910560"/>
                    <a:pt x="5364697" y="3721330"/>
                    <a:pt x="5432440" y="3532884"/>
                  </a:cubicBezTo>
                  <a:cubicBezTo>
                    <a:pt x="5500294" y="3346902"/>
                    <a:pt x="5533549" y="3148714"/>
                    <a:pt x="5528846" y="2951647"/>
                  </a:cubicBezTo>
                  <a:cubicBezTo>
                    <a:pt x="5526831" y="2853113"/>
                    <a:pt x="5515409" y="2755027"/>
                    <a:pt x="5495927" y="2658733"/>
                  </a:cubicBezTo>
                  <a:cubicBezTo>
                    <a:pt x="5491112" y="2634659"/>
                    <a:pt x="5486297" y="2610585"/>
                    <a:pt x="5480027" y="2586848"/>
                  </a:cubicBezTo>
                  <a:cubicBezTo>
                    <a:pt x="5474205" y="2562998"/>
                    <a:pt x="5468718" y="2539036"/>
                    <a:pt x="5461328" y="2515635"/>
                  </a:cubicBezTo>
                  <a:cubicBezTo>
                    <a:pt x="5454386" y="2492009"/>
                    <a:pt x="5447668" y="2468495"/>
                    <a:pt x="5439605" y="2445317"/>
                  </a:cubicBezTo>
                  <a:cubicBezTo>
                    <a:pt x="5431879" y="2422028"/>
                    <a:pt x="5424378" y="2398738"/>
                    <a:pt x="5415532" y="2375896"/>
                  </a:cubicBezTo>
                  <a:cubicBezTo>
                    <a:pt x="5347790" y="2191817"/>
                    <a:pt x="5254071" y="2018599"/>
                    <a:pt x="5144564" y="1857138"/>
                  </a:cubicBezTo>
                  <a:cubicBezTo>
                    <a:pt x="5034946" y="1695565"/>
                    <a:pt x="4909762" y="1545301"/>
                    <a:pt x="4774838" y="1405450"/>
                  </a:cubicBezTo>
                  <a:cubicBezTo>
                    <a:pt x="4638907" y="1265040"/>
                    <a:pt x="4496145" y="1132131"/>
                    <a:pt x="4345769" y="1012323"/>
                  </a:cubicBezTo>
                  <a:cubicBezTo>
                    <a:pt x="4270749" y="952195"/>
                    <a:pt x="4194273" y="894642"/>
                    <a:pt x="4115334" y="841344"/>
                  </a:cubicBezTo>
                  <a:cubicBezTo>
                    <a:pt x="4037067" y="787263"/>
                    <a:pt x="3956336" y="737548"/>
                    <a:pt x="3874038" y="691528"/>
                  </a:cubicBezTo>
                  <a:cubicBezTo>
                    <a:pt x="3709554" y="599712"/>
                    <a:pt x="3537792" y="523349"/>
                    <a:pt x="3359535" y="468819"/>
                  </a:cubicBezTo>
                  <a:cubicBezTo>
                    <a:pt x="3181278" y="414514"/>
                    <a:pt x="2997311" y="380699"/>
                    <a:pt x="2811105" y="366031"/>
                  </a:cubicBezTo>
                  <a:cubicBezTo>
                    <a:pt x="2787703" y="364575"/>
                    <a:pt x="2764525" y="362448"/>
                    <a:pt x="2741124" y="361440"/>
                  </a:cubicBezTo>
                  <a:lnTo>
                    <a:pt x="2671030" y="358417"/>
                  </a:lnTo>
                  <a:lnTo>
                    <a:pt x="2600713" y="357521"/>
                  </a:lnTo>
                  <a:cubicBezTo>
                    <a:pt x="2577087" y="356961"/>
                    <a:pt x="2554805" y="358305"/>
                    <a:pt x="2531739" y="358529"/>
                  </a:cubicBezTo>
                  <a:cubicBezTo>
                    <a:pt x="2440259" y="360992"/>
                    <a:pt x="2349564" y="370285"/>
                    <a:pt x="2259988" y="385289"/>
                  </a:cubicBezTo>
                  <a:cubicBezTo>
                    <a:pt x="2080723" y="415521"/>
                    <a:pt x="1906945" y="473634"/>
                    <a:pt x="1740670" y="553917"/>
                  </a:cubicBezTo>
                  <a:cubicBezTo>
                    <a:pt x="1574506" y="634647"/>
                    <a:pt x="1415844" y="737100"/>
                    <a:pt x="1264124" y="853549"/>
                  </a:cubicBezTo>
                  <a:cubicBezTo>
                    <a:pt x="1112181" y="969886"/>
                    <a:pt x="966508" y="1099212"/>
                    <a:pt x="823074" y="1234136"/>
                  </a:cubicBezTo>
                  <a:cubicBezTo>
                    <a:pt x="787131" y="1267951"/>
                    <a:pt x="751413" y="1301990"/>
                    <a:pt x="715694" y="1336252"/>
                  </a:cubicBezTo>
                  <a:lnTo>
                    <a:pt x="606859" y="1440945"/>
                  </a:lnTo>
                  <a:cubicBezTo>
                    <a:pt x="532623" y="1511374"/>
                    <a:pt x="457267" y="1579452"/>
                    <a:pt x="382023" y="1646074"/>
                  </a:cubicBezTo>
                  <a:lnTo>
                    <a:pt x="158531" y="1843813"/>
                  </a:lnTo>
                  <a:lnTo>
                    <a:pt x="0" y="1991775"/>
                  </a:lnTo>
                  <a:lnTo>
                    <a:pt x="0" y="1074740"/>
                  </a:lnTo>
                  <a:lnTo>
                    <a:pt x="113897" y="949410"/>
                  </a:lnTo>
                  <a:cubicBezTo>
                    <a:pt x="700439" y="362812"/>
                    <a:pt x="1510739" y="0"/>
                    <a:pt x="2405773" y="0"/>
                  </a:cubicBezTo>
                  <a:close/>
                </a:path>
              </a:pathLst>
            </a:custGeom>
            <a:gradFill>
              <a:gsLst>
                <a:gs pos="2000">
                  <a:schemeClr val="bg1">
                    <a:alpha val="10000"/>
                  </a:schemeClr>
                </a:gs>
                <a:gs pos="16000">
                  <a:schemeClr val="accent6">
                    <a:alpha val="10000"/>
                  </a:schemeClr>
                </a:gs>
                <a:gs pos="100000">
                  <a:schemeClr val="bg1">
                    <a:alpha val="10000"/>
                  </a:schemeClr>
                </a:gs>
                <a:gs pos="74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804672" y="2053641"/>
            <a:ext cx="3669161" cy="2760098"/>
          </a:xfrm>
        </p:spPr>
        <p:txBody>
          <a:bodyPr>
            <a:normAutofit/>
          </a:bodyPr>
          <a:lstStyle/>
          <a:p>
            <a:r>
              <a:rPr lang="en-US" sz="2400" b="1" dirty="0">
                <a:solidFill>
                  <a:srgbClr val="00B0F0"/>
                </a:solidFill>
              </a:rPr>
              <a:t>P8: Design &amp; Implementation Considerations</a:t>
            </a:r>
            <a:endParaRPr lang="en-US" sz="2400" dirty="0">
              <a:solidFill>
                <a:srgbClr val="00B0F0"/>
              </a:solidFill>
            </a:endParaRPr>
          </a:p>
        </p:txBody>
      </p:sp>
      <p:sp>
        <p:nvSpPr>
          <p:cNvPr id="3" name="Content Placeholder 2"/>
          <p:cNvSpPr>
            <a:spLocks noGrp="1"/>
          </p:cNvSpPr>
          <p:nvPr>
            <p:ph idx="1"/>
          </p:nvPr>
        </p:nvSpPr>
        <p:spPr>
          <a:xfrm>
            <a:off x="6090574" y="801866"/>
            <a:ext cx="5306084" cy="5230634"/>
          </a:xfrm>
          <a:noFill/>
          <a:ln>
            <a:noFill/>
          </a:ln>
        </p:spPr>
        <p:txBody>
          <a:bodyPr anchor="ctr">
            <a:normAutofit/>
          </a:bodyPr>
          <a:lstStyle/>
          <a:p>
            <a:pPr marL="0" indent="0">
              <a:buNone/>
            </a:pPr>
            <a:r>
              <a:rPr lang="en-US" sz="1800">
                <a:solidFill>
                  <a:schemeClr val="tx2"/>
                </a:solidFill>
              </a:rPr>
              <a:t>• Consideration for protecting individuals from physical harm is top priority </a:t>
            </a:r>
          </a:p>
          <a:p>
            <a:pPr marL="0" indent="0">
              <a:buNone/>
            </a:pPr>
            <a:r>
              <a:rPr lang="en-US" sz="1800">
                <a:solidFill>
                  <a:schemeClr val="tx2"/>
                </a:solidFill>
              </a:rPr>
              <a:t>• Providing assurance to stakeholders that the issue is resolved maintains confidence in the process </a:t>
            </a:r>
          </a:p>
          <a:p>
            <a:pPr marL="0" indent="0">
              <a:buNone/>
            </a:pPr>
            <a:r>
              <a:rPr lang="en-US" sz="1800">
                <a:solidFill>
                  <a:schemeClr val="tx2"/>
                </a:solidFill>
              </a:rPr>
              <a:t>• Disciplinary measures should be applied consistently and objectively to serve as deterrents</a:t>
            </a:r>
          </a:p>
          <a:p>
            <a:pPr marL="0" indent="0">
              <a:buNone/>
            </a:pPr>
            <a:r>
              <a:rPr lang="en-US" sz="1800">
                <a:solidFill>
                  <a:schemeClr val="tx2"/>
                </a:solidFill>
              </a:rPr>
              <a:t> • Provide timely notification about the resolution of issues to relevant stakeholders to meet related requirements and provide confidence in the process </a:t>
            </a:r>
          </a:p>
          <a:p>
            <a:pPr marL="0" indent="0">
              <a:buNone/>
            </a:pPr>
            <a:r>
              <a:rPr lang="en-US" sz="1800">
                <a:solidFill>
                  <a:schemeClr val="tx2"/>
                </a:solidFill>
              </a:rPr>
              <a:t>• Integrated crisis response and continuity plans are </a:t>
            </a:r>
            <a:r>
              <a:rPr lang="en-US" sz="1800">
                <a:solidFill>
                  <a:schemeClr val="tx2"/>
                </a:solidFill>
                <a:effectLst/>
                <a:ea typeface="Arial" panose="020B0604020202020204" pitchFamily="34" charset="0"/>
              </a:rPr>
              <a:t>most</a:t>
            </a:r>
            <a:r>
              <a:rPr lang="en-US" sz="1800" spc="135">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effective</a:t>
            </a:r>
            <a:r>
              <a:rPr lang="en-US" sz="1800" spc="145">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when</a:t>
            </a:r>
            <a:r>
              <a:rPr lang="en-US" sz="1800" spc="145">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mixes</a:t>
            </a:r>
            <a:r>
              <a:rPr lang="en-US" sz="1800" spc="150">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of</a:t>
            </a:r>
            <a:r>
              <a:rPr lang="en-US" sz="1800" spc="150">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personnel</a:t>
            </a:r>
            <a:r>
              <a:rPr lang="en-US" sz="1800" spc="145">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are</a:t>
            </a:r>
            <a:r>
              <a:rPr lang="en-US" sz="1800" spc="145">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involved</a:t>
            </a:r>
            <a:r>
              <a:rPr lang="en-US" sz="1800" spc="160">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in</a:t>
            </a:r>
            <a:r>
              <a:rPr lang="en-US" sz="1800" spc="135">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plan</a:t>
            </a:r>
            <a:r>
              <a:rPr lang="en-US" sz="1800" spc="145">
                <a:solidFill>
                  <a:schemeClr val="tx2"/>
                </a:solidFill>
                <a:effectLst/>
                <a:ea typeface="Arial" panose="020B0604020202020204" pitchFamily="34" charset="0"/>
              </a:rPr>
              <a:t> </a:t>
            </a:r>
            <a:r>
              <a:rPr lang="en-US" sz="1800">
                <a:solidFill>
                  <a:schemeClr val="tx2"/>
                </a:solidFill>
                <a:effectLst/>
                <a:ea typeface="Arial" panose="020B0604020202020204" pitchFamily="34" charset="0"/>
              </a:rPr>
              <a:t>development, testing, and response teams (e.g. business, IT, emergency management, public affairs, communications, and continuity personnel)</a:t>
            </a:r>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452718"/>
            <a:ext cx="9404723" cy="607456"/>
          </a:xfrm>
        </p:spPr>
        <p:txBody>
          <a:bodyPr/>
          <a:lstStyle/>
          <a:p>
            <a:r>
              <a:rPr lang="en-US" sz="2200" b="1" dirty="0">
                <a:solidFill>
                  <a:srgbClr val="00B0F0"/>
                </a:solidFill>
              </a:rPr>
              <a:t>P8: Common Response Activities</a:t>
            </a:r>
          </a:p>
        </p:txBody>
      </p:sp>
      <p:sp>
        <p:nvSpPr>
          <p:cNvPr id="3" name="Content Placeholder 2"/>
          <p:cNvSpPr>
            <a:spLocks noGrp="1"/>
          </p:cNvSpPr>
          <p:nvPr>
            <p:ph idx="1"/>
          </p:nvPr>
        </p:nvSpPr>
        <p:spPr>
          <a:xfrm>
            <a:off x="490330" y="1060174"/>
            <a:ext cx="10827027" cy="5188225"/>
          </a:xfrm>
        </p:spPr>
        <p:txBody>
          <a:bodyPr/>
          <a:lstStyle/>
          <a:p>
            <a:pPr marL="0" indent="0">
              <a:buNone/>
            </a:pPr>
            <a:r>
              <a:rPr lang="en-US" dirty="0"/>
              <a:t> • Internal investigations. </a:t>
            </a:r>
          </a:p>
          <a:p>
            <a:pPr marL="0" indent="0">
              <a:buNone/>
            </a:pPr>
            <a:r>
              <a:rPr lang="en-US" dirty="0"/>
              <a:t> • 3rd party inquiries and investigations. </a:t>
            </a:r>
          </a:p>
          <a:p>
            <a:pPr marL="0" indent="0">
              <a:buNone/>
            </a:pPr>
            <a:r>
              <a:rPr lang="en-US" dirty="0"/>
              <a:t> • Crisis management or business continuity planning (BCP).</a:t>
            </a:r>
          </a:p>
          <a:p>
            <a:pPr marL="0" indent="0">
              <a:buNone/>
            </a:pPr>
            <a:r>
              <a:rPr lang="en-US" dirty="0"/>
              <a:t> • Improving actions and controls after an event.</a:t>
            </a:r>
          </a:p>
          <a:p>
            <a:pPr marL="0" indent="0">
              <a:buNone/>
            </a:pPr>
            <a:r>
              <a:rPr lang="en-US" dirty="0"/>
              <a:t> • Disciplining and retraining employees as </a:t>
            </a:r>
          </a:p>
          <a:p>
            <a:pPr marL="0" indent="0">
              <a:buNone/>
            </a:pPr>
            <a:endParaRPr lang="en-US" dirty="0"/>
          </a:p>
          <a:p>
            <a:pPr marL="0" indent="0">
              <a:buNone/>
            </a:pPr>
            <a:r>
              <a:rPr lang="en-US" b="1" dirty="0">
                <a:solidFill>
                  <a:srgbClr val="00B0F0"/>
                </a:solidFill>
              </a:rPr>
              <a:t>P8: Internal Investigation</a:t>
            </a:r>
          </a:p>
          <a:p>
            <a:pPr marL="0" indent="0">
              <a:buNone/>
            </a:pPr>
            <a:endParaRPr lang="en-US" dirty="0"/>
          </a:p>
        </p:txBody>
      </p:sp>
      <p:sp>
        <p:nvSpPr>
          <p:cNvPr id="4" name="Textbox 1861"/>
          <p:cNvSpPr txBox="1"/>
          <p:nvPr/>
        </p:nvSpPr>
        <p:spPr>
          <a:xfrm>
            <a:off x="490330" y="3577389"/>
            <a:ext cx="10389705" cy="1590959"/>
          </a:xfrm>
          <a:prstGeom prst="rect">
            <a:avLst/>
          </a:prstGeom>
        </p:spPr>
        <p:txBody>
          <a:bodyPr wrap="square" lIns="0" tIns="0" rIns="0" bIns="0" rtlCol="0">
            <a:noAutofit/>
          </a:bodyPr>
          <a:lstStyle/>
          <a:p>
            <a:pPr marR="11430" algn="just">
              <a:lnSpc>
                <a:spcPct val="103000"/>
              </a:lnSpc>
            </a:pPr>
            <a:r>
              <a:rPr lang="en-US" sz="2000" dirty="0">
                <a:effectLst/>
                <a:latin typeface="+mj-lt"/>
                <a:ea typeface="Arial" panose="020B0604020202020204" pitchFamily="34" charset="0"/>
              </a:rPr>
              <a:t>Review and be prepared to investigate allegations or indications of misconduct or capability failures to understand the facts, circumstances, root causes, and appropriate resolution.</a:t>
            </a:r>
          </a:p>
          <a:p>
            <a:pPr marR="11430" algn="just">
              <a:lnSpc>
                <a:spcPct val="103000"/>
              </a:lnSpc>
            </a:pPr>
            <a:endParaRPr lang="en-US" sz="2000" dirty="0">
              <a:effectLst/>
              <a:latin typeface="+mj-lt"/>
              <a:ea typeface="Arial" panose="020B0604020202020204" pitchFamily="34" charset="0"/>
            </a:endParaRPr>
          </a:p>
        </p:txBody>
      </p:sp>
      <p:pic>
        <p:nvPicPr>
          <p:cNvPr id="5" name="Image 1857"/>
          <p:cNvPicPr/>
          <p:nvPr/>
        </p:nvPicPr>
        <p:blipFill>
          <a:blip r:embed="rId2" cstate="print"/>
          <a:stretch>
            <a:fillRect/>
          </a:stretch>
        </p:blipFill>
        <p:spPr>
          <a:xfrm>
            <a:off x="1" y="5183463"/>
            <a:ext cx="12192000" cy="167453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1000"/>
                                        <p:tgtEl>
                                          <p:spTgt spid="4"/>
                                        </p:tgtEl>
                                      </p:cBhvr>
                                    </p:animEffect>
                                    <p:anim calcmode="lin" valueType="num">
                                      <p:cBhvr>
                                        <p:cTn id="50" dur="1000" fill="hold"/>
                                        <p:tgtEl>
                                          <p:spTgt spid="4"/>
                                        </p:tgtEl>
                                        <p:attrNameLst>
                                          <p:attrName>ppt_x</p:attrName>
                                        </p:attrNameLst>
                                      </p:cBhvr>
                                      <p:tavLst>
                                        <p:tav tm="0">
                                          <p:val>
                                            <p:strVal val="#ppt_x"/>
                                          </p:val>
                                        </p:tav>
                                        <p:tav tm="100000">
                                          <p:val>
                                            <p:strVal val="#ppt_x"/>
                                          </p:val>
                                        </p:tav>
                                      </p:tavLst>
                                    </p:anim>
                                    <p:anim calcmode="lin" valueType="num">
                                      <p:cBhvr>
                                        <p:cTn id="5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nodeType="click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barn(inVertical)">
                                      <p:cBhvr>
                                        <p:cTn id="5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452717"/>
            <a:ext cx="9823106" cy="1720639"/>
          </a:xfrm>
        </p:spPr>
        <p:txBody>
          <a:bodyPr/>
          <a:lstStyle/>
          <a:p>
            <a:r>
              <a:rPr lang="en-US" sz="2200" b="1" dirty="0">
                <a:solidFill>
                  <a:srgbClr val="0070C0"/>
                </a:solidFill>
              </a:rPr>
              <a:t>How should we conduct investigations?</a:t>
            </a:r>
            <a:br>
              <a:rPr lang="en-US" sz="2200" b="1" dirty="0">
                <a:solidFill>
                  <a:srgbClr val="00B0F0"/>
                </a:solidFill>
              </a:rPr>
            </a:br>
            <a:r>
              <a:rPr lang="en-US" sz="2000" dirty="0">
                <a:solidFill>
                  <a:schemeClr val="tx1"/>
                </a:solidFill>
              </a:rPr>
              <a:t>Every organization should have a strong capability to identify,prioritize,investigate and resolve issues. While this can be a daunting task, this illustration can help implement or refine an investigation process and avoid common pitfalls.</a:t>
            </a:r>
          </a:p>
        </p:txBody>
      </p:sp>
      <p:sp>
        <p:nvSpPr>
          <p:cNvPr id="3" name="Content Placeholder 2"/>
          <p:cNvSpPr>
            <a:spLocks noGrp="1"/>
          </p:cNvSpPr>
          <p:nvPr>
            <p:ph idx="1"/>
          </p:nvPr>
        </p:nvSpPr>
        <p:spPr>
          <a:xfrm>
            <a:off x="646111" y="2293776"/>
            <a:ext cx="10830271" cy="3954623"/>
          </a:xfrm>
        </p:spPr>
        <p:txBody>
          <a:bodyPr>
            <a:normAutofit/>
          </a:bodyPr>
          <a:lstStyle/>
          <a:p>
            <a:pPr marL="457200" indent="-457200">
              <a:buAutoNum type="arabicPeriod"/>
            </a:pPr>
            <a:r>
              <a:rPr lang="en-US" sz="1600" b="1" u="sng" dirty="0">
                <a:latin typeface="Arial" panose="020B0604020202020204" pitchFamily="34" charset="0"/>
                <a:cs typeface="Arial" panose="020B0604020202020204" pitchFamily="34" charset="0"/>
              </a:rPr>
              <a:t>Capture</a:t>
            </a:r>
            <a:r>
              <a:rPr lang="en-US" sz="1600" b="1" u="sng" dirty="0"/>
              <a:t>:</a:t>
            </a:r>
            <a:r>
              <a:rPr lang="en-US" sz="1600" b="1" dirty="0"/>
              <a:t> </a:t>
            </a:r>
            <a:r>
              <a:rPr lang="en-US" sz="2000" dirty="0"/>
              <a:t>structures should be embedded within the organization to help identify potentially inappropriate activity. These structures include people, processes &amp;technology.</a:t>
            </a:r>
            <a:endParaRPr lang="ar-EG" sz="2000" dirty="0"/>
          </a:p>
          <a:p>
            <a:pPr marL="0" indent="0">
              <a:buNone/>
            </a:pPr>
            <a:endParaRPr lang="en-US" dirty="0"/>
          </a:p>
          <a:p>
            <a:pPr marL="0" indent="0">
              <a:buNone/>
            </a:pPr>
            <a:r>
              <a:rPr lang="en-US" sz="2000" b="1" u="sng" dirty="0"/>
              <a:t>** The Chatter: </a:t>
            </a:r>
            <a:r>
              <a:rPr lang="en-US" sz="2000" dirty="0"/>
              <a:t>There is constant formal &amp; informal communication throughout the organization. The workforce should keep eyes and ears open for things that don’t sound right.</a:t>
            </a:r>
          </a:p>
          <a:p>
            <a:pPr marL="0" indent="0">
              <a:buNone/>
            </a:pPr>
            <a:endParaRPr lang="en-US" dirty="0"/>
          </a:p>
          <a:p>
            <a:pPr marL="0" indent="0">
              <a:buNone/>
            </a:pPr>
            <a:endParaRPr lang="en-US" dirty="0"/>
          </a:p>
        </p:txBody>
      </p:sp>
      <p:sp>
        <p:nvSpPr>
          <p:cNvPr id="6" name="Graphic 1866"/>
          <p:cNvSpPr/>
          <p:nvPr/>
        </p:nvSpPr>
        <p:spPr>
          <a:xfrm>
            <a:off x="-331304" y="12190"/>
            <a:ext cx="12790757" cy="6831332"/>
          </a:xfrm>
          <a:custGeom>
            <a:avLst/>
            <a:gdLst/>
            <a:ahLst/>
            <a:cxnLst/>
            <a:rect l="l" t="t" r="r" b="b"/>
            <a:pathLst>
              <a:path w="6082665" h="3415665">
                <a:moveTo>
                  <a:pt x="6082284" y="0"/>
                </a:moveTo>
                <a:lnTo>
                  <a:pt x="0" y="0"/>
                </a:lnTo>
                <a:lnTo>
                  <a:pt x="0" y="3415284"/>
                </a:lnTo>
                <a:lnTo>
                  <a:pt x="6082284" y="3415284"/>
                </a:lnTo>
                <a:lnTo>
                  <a:pt x="6082284" y="0"/>
                </a:lnTo>
                <a:close/>
              </a:path>
            </a:pathLst>
          </a:custGeom>
          <a:ln w="12192">
            <a:solidFill>
              <a:srgbClr val="000000"/>
            </a:solidFill>
            <a:prstDash val="solid"/>
          </a:ln>
        </p:spPr>
        <p:txBody>
          <a:bodyPr wrap="square" lIns="0" tIns="0" rIns="0" bIns="0" rtlCol="0">
            <a:noAutofit/>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0"/>
            <a:ext cx="10753344" cy="4485939"/>
          </a:xfrm>
        </p:spPr>
        <p:txBody>
          <a:bodyPr>
            <a:noAutofit/>
          </a:bodyPr>
          <a:lstStyle/>
          <a:p>
            <a:r>
              <a:rPr lang="en-US" sz="1800" b="1" u="sng" dirty="0">
                <a:latin typeface="Arial" panose="020B0604020202020204" pitchFamily="34" charset="0"/>
                <a:cs typeface="Arial" panose="020B0604020202020204" pitchFamily="34" charset="0"/>
              </a:rPr>
              <a:t>2. Filter:</a:t>
            </a:r>
            <a:r>
              <a:rPr lang="en-US" sz="1800" b="1" dirty="0">
                <a:latin typeface="Arial" panose="020B0604020202020204" pitchFamily="34" charset="0"/>
                <a:cs typeface="Arial" panose="020B0604020202020204" pitchFamily="34" charset="0"/>
              </a:rPr>
              <a:t> </a:t>
            </a:r>
            <a:r>
              <a:rPr lang="en-US" sz="1800" dirty="0">
                <a:solidFill>
                  <a:schemeClr val="tx2"/>
                </a:solidFill>
              </a:rPr>
              <a:t>A strong “filtering system” helps management focus on what matters most. An effective filter will ensure that issues are appropriately and efficiently addressed. Even at this early stage, management should begin the “triage” process &amp; identify those material issues that may require escalation versus issues that </a:t>
            </a:r>
            <a:r>
              <a:rPr lang="en-US" sz="1800" dirty="0">
                <a:solidFill>
                  <a:schemeClr val="tx2"/>
                </a:solidFill>
                <a:latin typeface="Arial" panose="020B0604020202020204" pitchFamily="34" charset="0"/>
                <a:cs typeface="Arial" panose="020B0604020202020204" pitchFamily="34" charset="0"/>
              </a:rPr>
              <a:t>have</a:t>
            </a:r>
            <a:r>
              <a:rPr lang="en-US" sz="1800" dirty="0">
                <a:solidFill>
                  <a:schemeClr val="tx2"/>
                </a:solidFill>
              </a:rPr>
              <a:t> questionable specify &amp; credibility.</a:t>
            </a:r>
            <a:br>
              <a:rPr lang="en-US" sz="1800" dirty="0">
                <a:solidFill>
                  <a:schemeClr val="tx2"/>
                </a:solidFill>
              </a:rPr>
            </a:br>
            <a:br>
              <a:rPr lang="en-US" sz="1800" b="1" dirty="0">
                <a:solidFill>
                  <a:schemeClr val="tx2"/>
                </a:solidFill>
              </a:rPr>
            </a:br>
            <a:r>
              <a:rPr lang="en-US" sz="1800" b="1" dirty="0">
                <a:solidFill>
                  <a:srgbClr val="00B0F0"/>
                </a:solidFill>
              </a:rPr>
              <a:t>COMPETENCE &amp; INDEPENDANCE</a:t>
            </a:r>
            <a:br>
              <a:rPr lang="en-US" sz="1800" b="1" dirty="0">
                <a:solidFill>
                  <a:schemeClr val="tx2"/>
                </a:solidFill>
              </a:rPr>
            </a:br>
            <a:r>
              <a:rPr lang="en-US" sz="1800" dirty="0">
                <a:solidFill>
                  <a:schemeClr val="tx2"/>
                </a:solidFill>
              </a:rPr>
              <a:t>Someone with appropriate competence &amp; independence should decide whether the issue appears to be specific &amp; credible &amp; if so, whether the issue appears to be specific &amp; credible. And if so, whether it should be escalated. That person also needs to determine who should investigate the issue &amp; assure that the investigating team is competent &amp; independent.</a:t>
            </a:r>
          </a:p>
        </p:txBody>
      </p:sp>
      <p:sp>
        <p:nvSpPr>
          <p:cNvPr id="3" name="Content Placeholder 2"/>
          <p:cNvSpPr>
            <a:spLocks noGrp="1"/>
          </p:cNvSpPr>
          <p:nvPr>
            <p:ph idx="1"/>
          </p:nvPr>
        </p:nvSpPr>
        <p:spPr>
          <a:xfrm>
            <a:off x="785308" y="4485939"/>
            <a:ext cx="6788076" cy="1549101"/>
          </a:xfrm>
        </p:spPr>
        <p:txBody>
          <a:bodyPr anchor="ctr">
            <a:normAutofit/>
          </a:bodyPr>
          <a:lstStyle/>
          <a:p>
            <a:pPr marL="0" indent="0">
              <a:buNone/>
            </a:pPr>
            <a:r>
              <a:rPr lang="en-US" sz="1800" b="1" dirty="0">
                <a:solidFill>
                  <a:schemeClr val="tx2"/>
                </a:solidFill>
              </a:rPr>
              <a:t>PRIVILAGE:</a:t>
            </a:r>
          </a:p>
          <a:p>
            <a:pPr marL="0" indent="0">
              <a:buNone/>
            </a:pPr>
            <a:r>
              <a:rPr lang="en-US" sz="1800" dirty="0">
                <a:solidFill>
                  <a:schemeClr val="tx2"/>
                </a:solidFill>
              </a:rPr>
              <a:t>Early on, its important to identify whether an issue should be instigated under privilege. Every step not taken under privilege can introduce more risk.</a:t>
            </a:r>
          </a:p>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43C823D3-D619-407C-89E0-C6F6B1E7A4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47F8E3E-2FFA-4A0F-B3C7-E57ADDCFB4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 name="Title 1"/>
          <p:cNvSpPr>
            <a:spLocks noGrp="1"/>
          </p:cNvSpPr>
          <p:nvPr>
            <p:ph type="title"/>
          </p:nvPr>
        </p:nvSpPr>
        <p:spPr>
          <a:xfrm>
            <a:off x="1179226" y="1594707"/>
            <a:ext cx="9833548" cy="1325563"/>
          </a:xfrm>
        </p:spPr>
        <p:txBody>
          <a:bodyPr anchor="b">
            <a:normAutofit/>
          </a:bodyPr>
          <a:lstStyle/>
          <a:p>
            <a:r>
              <a:rPr lang="en-US" sz="1800" b="1" dirty="0">
                <a:solidFill>
                  <a:schemeClr val="tx2"/>
                </a:solidFill>
                <a:latin typeface="Arial" panose="020B0604020202020204" pitchFamily="34" charset="0"/>
                <a:cs typeface="Arial" panose="020B0604020202020204" pitchFamily="34" charset="0"/>
              </a:rPr>
              <a:t>3. PLAN &amp; ASSIGN</a:t>
            </a:r>
            <a:br>
              <a:rPr lang="en-US" sz="2000" b="1"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Allegations should be assigned to the appropriate “tier” or channel based on the fact, circumstances &amp; seriousness of the allegation.</a:t>
            </a:r>
          </a:p>
        </p:txBody>
      </p:sp>
      <p:grpSp>
        <p:nvGrpSpPr>
          <p:cNvPr id="12" name="Group 11">
            <a:extLst>
              <a:ext uri="{FF2B5EF4-FFF2-40B4-BE49-F238E27FC236}">
                <a16:creationId xmlns:a16="http://schemas.microsoft.com/office/drawing/2014/main" id="{33D939F1-7ABE-4D0E-946A-43F37F556AF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3346102" cy="2510865"/>
            <a:chOff x="-305" y="-1"/>
            <a:chExt cx="3832880" cy="2876136"/>
          </a:xfrm>
        </p:grpSpPr>
        <p:sp>
          <p:nvSpPr>
            <p:cNvPr id="13" name="Freeform: Shape 12">
              <a:extLst>
                <a:ext uri="{FF2B5EF4-FFF2-40B4-BE49-F238E27FC236}">
                  <a16:creationId xmlns:a16="http://schemas.microsoft.com/office/drawing/2014/main" id="{63FE0426-0FE4-451E-A8BB-08DA6A6AC2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4A32F7E8-35B4-451F-AA07-AECF7CA1D5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E1097796-C3C8-4772-9EBD-9F5CA368F5A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C4BC137-BB50-4235-A83F-4B4EEE159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Content Placeholder 2"/>
          <p:cNvSpPr>
            <a:spLocks noGrp="1"/>
          </p:cNvSpPr>
          <p:nvPr>
            <p:ph idx="1"/>
          </p:nvPr>
        </p:nvSpPr>
        <p:spPr>
          <a:xfrm>
            <a:off x="1179226" y="3329677"/>
            <a:ext cx="9833548" cy="2457269"/>
          </a:xfrm>
        </p:spPr>
        <p:txBody>
          <a:bodyPr>
            <a:normAutofit fontScale="62500" lnSpcReduction="20000"/>
          </a:bodyPr>
          <a:lstStyle/>
          <a:p>
            <a:pPr marL="0" indent="0">
              <a:buNone/>
            </a:pPr>
            <a:r>
              <a:rPr lang="en-US" sz="2400" b="1" dirty="0">
                <a:solidFill>
                  <a:schemeClr val="tx2"/>
                </a:solidFill>
              </a:rPr>
              <a:t>4. INVESTIGATE </a:t>
            </a:r>
          </a:p>
          <a:p>
            <a:pPr marL="0" indent="0">
              <a:buNone/>
            </a:pPr>
            <a:r>
              <a:rPr lang="en-US" sz="2600" dirty="0">
                <a:solidFill>
                  <a:schemeClr val="tx2"/>
                </a:solidFill>
                <a:latin typeface="Arial" panose="020B0604020202020204" pitchFamily="34" charset="0"/>
                <a:ea typeface="+mj-ea"/>
                <a:cs typeface="Arial" panose="020B0604020202020204" pitchFamily="34" charset="0"/>
              </a:rPr>
              <a:t>After laying the groundwork, the actual investigation begins with assigned team. The team will have varying levels to professional investigation skills, depending on the tier that applies to this issue. </a:t>
            </a:r>
          </a:p>
          <a:p>
            <a:pPr marL="0" indent="0">
              <a:buNone/>
            </a:pPr>
            <a:endParaRPr lang="en-US" sz="2600" dirty="0">
              <a:solidFill>
                <a:schemeClr val="tx2"/>
              </a:solidFill>
              <a:latin typeface="Arial" panose="020B0604020202020204" pitchFamily="34" charset="0"/>
              <a:ea typeface="+mj-ea"/>
              <a:cs typeface="Arial" panose="020B0604020202020204" pitchFamily="34" charset="0"/>
            </a:endParaRPr>
          </a:p>
          <a:p>
            <a:pPr marL="0" indent="0">
              <a:buNone/>
            </a:pPr>
            <a:r>
              <a:rPr lang="en-US" sz="1800" b="1" u="sng" dirty="0">
                <a:solidFill>
                  <a:schemeClr val="tx2"/>
                </a:solidFill>
              </a:rPr>
              <a:t>Steps</a:t>
            </a:r>
            <a:r>
              <a:rPr lang="en-US" sz="1800" dirty="0">
                <a:solidFill>
                  <a:schemeClr val="tx2"/>
                </a:solidFill>
              </a:rPr>
              <a:t> </a:t>
            </a:r>
          </a:p>
          <a:p>
            <a:pPr marL="457200" indent="-457200">
              <a:buAutoNum type="alphaUcPeriod"/>
            </a:pPr>
            <a:r>
              <a:rPr lang="en-US" sz="2600" dirty="0">
                <a:solidFill>
                  <a:schemeClr val="tx2"/>
                </a:solidFill>
                <a:latin typeface="Arial" panose="020B0604020202020204" pitchFamily="34" charset="0"/>
                <a:ea typeface="+mj-ea"/>
                <a:cs typeface="Arial" panose="020B0604020202020204" pitchFamily="34" charset="0"/>
              </a:rPr>
              <a:t>Line Manager / HR Level : informal investigation / Discussion</a:t>
            </a:r>
          </a:p>
          <a:p>
            <a:pPr marL="457200" indent="-457200">
              <a:buAutoNum type="alphaUcPeriod"/>
            </a:pPr>
            <a:r>
              <a:rPr lang="en-US" sz="2600" dirty="0">
                <a:solidFill>
                  <a:schemeClr val="tx2"/>
                </a:solidFill>
                <a:latin typeface="Arial" panose="020B0604020202020204" pitchFamily="34" charset="0"/>
                <a:ea typeface="+mj-ea"/>
                <a:cs typeface="Arial" panose="020B0604020202020204" pitchFamily="34" charset="0"/>
              </a:rPr>
              <a:t>Serious issue but prepared : formal investigation</a:t>
            </a:r>
          </a:p>
          <a:p>
            <a:pPr marL="457200" indent="-457200">
              <a:buAutoNum type="alphaUcPeriod"/>
            </a:pPr>
            <a:r>
              <a:rPr lang="en-US" sz="2600" dirty="0">
                <a:solidFill>
                  <a:schemeClr val="tx2"/>
                </a:solidFill>
                <a:latin typeface="Arial" panose="020B0604020202020204" pitchFamily="34" charset="0"/>
                <a:ea typeface="+mj-ea"/>
                <a:cs typeface="Arial" panose="020B0604020202020204" pitchFamily="34" charset="0"/>
              </a:rPr>
              <a:t>Significant issues : senior management / CCO </a:t>
            </a:r>
          </a:p>
          <a:p>
            <a:pPr marL="457200" indent="-457200">
              <a:buAutoNum type="alphaUcPeriod"/>
            </a:pPr>
            <a:r>
              <a:rPr lang="en-US" sz="2600" dirty="0">
                <a:solidFill>
                  <a:schemeClr val="tx2"/>
                </a:solidFill>
                <a:latin typeface="Arial" panose="020B0604020202020204" pitchFamily="34" charset="0"/>
                <a:ea typeface="+mj-ea"/>
                <a:cs typeface="Arial" panose="020B0604020202020204" pitchFamily="34" charset="0"/>
              </a:rPr>
              <a:t>Crisis issues : Board / Audit committee </a:t>
            </a:r>
          </a:p>
          <a:p>
            <a:pPr marL="457200" indent="-457200">
              <a:buAutoNum type="alphaUcPeriod"/>
            </a:pPr>
            <a:endParaRPr lang="en-US" sz="1100" dirty="0">
              <a:solidFill>
                <a:schemeClr val="tx2"/>
              </a:solidFill>
            </a:endParaRPr>
          </a:p>
        </p:txBody>
      </p:sp>
      <p:grpSp>
        <p:nvGrpSpPr>
          <p:cNvPr id="18" name="Group 17">
            <a:extLst>
              <a:ext uri="{FF2B5EF4-FFF2-40B4-BE49-F238E27FC236}">
                <a16:creationId xmlns:a16="http://schemas.microsoft.com/office/drawing/2014/main" id="{9DB3963A-4187-4A72-9DA4-CA6BADE2293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5400000">
            <a:off x="9072780" y="3734338"/>
            <a:ext cx="3878664" cy="2368659"/>
            <a:chOff x="6867015" y="-1"/>
            <a:chExt cx="5324985" cy="3251912"/>
          </a:xfrm>
          <a:solidFill>
            <a:schemeClr val="accent5">
              <a:alpha val="10000"/>
            </a:schemeClr>
          </a:solidFill>
        </p:grpSpPr>
        <p:sp>
          <p:nvSpPr>
            <p:cNvPr id="19" name="Freeform: Shape 18">
              <a:extLst>
                <a:ext uri="{FF2B5EF4-FFF2-40B4-BE49-F238E27FC236}">
                  <a16:creationId xmlns:a16="http://schemas.microsoft.com/office/drawing/2014/main" id="{2428E75E-001A-4568-B035-574F1303EF5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64AC8CFC-1164-4525-82A0-25F75ADCF4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F35C856-5B70-4CA2-BB8F-A37197D8F9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550FD8B0-DE97-47B1-84ED-67A3BD00FE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1000"/>
                                        <p:tgtEl>
                                          <p:spTgt spid="3">
                                            <p:txEl>
                                              <p:pRg st="0" end="0"/>
                                            </p:txEl>
                                          </p:spTgt>
                                        </p:tgtEl>
                                      </p:cBhvr>
                                    </p:animEffect>
                                    <p:anim calcmode="lin" valueType="num">
                                      <p:cBhvr>
                                        <p:cTn id="13"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fade">
                                      <p:cBhvr>
                                        <p:cTn id="19" dur="1000"/>
                                        <p:tgtEl>
                                          <p:spTgt spid="3">
                                            <p:txEl>
                                              <p:pRg st="1" end="1"/>
                                            </p:txEl>
                                          </p:spTgt>
                                        </p:tgtEl>
                                      </p:cBhvr>
                                    </p:animEffect>
                                    <p:anim calcmode="lin" valueType="num">
                                      <p:cBhvr>
                                        <p:cTn id="20"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3">
                                            <p:txEl>
                                              <p:pRg st="3" end="3"/>
                                            </p:txEl>
                                          </p:spTgt>
                                        </p:tgtEl>
                                        <p:attrNameLst>
                                          <p:attrName>style.visibility</p:attrName>
                                        </p:attrNameLst>
                                      </p:cBhvr>
                                      <p:to>
                                        <p:strVal val="visible"/>
                                      </p:to>
                                    </p:set>
                                    <p:animEffect transition="in" filter="fade">
                                      <p:cBhvr>
                                        <p:cTn id="26" dur="1000"/>
                                        <p:tgtEl>
                                          <p:spTgt spid="3">
                                            <p:txEl>
                                              <p:pRg st="3" end="3"/>
                                            </p:txEl>
                                          </p:spTgt>
                                        </p:tgtEl>
                                      </p:cBhvr>
                                    </p:animEffect>
                                    <p:anim calcmode="lin" valueType="num">
                                      <p:cBhvr>
                                        <p:cTn id="27"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8"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3">
                                            <p:txEl>
                                              <p:pRg st="4" end="4"/>
                                            </p:txEl>
                                          </p:spTgt>
                                        </p:tgtEl>
                                        <p:attrNameLst>
                                          <p:attrName>style.visibility</p:attrName>
                                        </p:attrNameLst>
                                      </p:cBhvr>
                                      <p:to>
                                        <p:strVal val="visible"/>
                                      </p:to>
                                    </p:set>
                                    <p:animEffect transition="in" filter="fade">
                                      <p:cBhvr>
                                        <p:cTn id="33" dur="1000"/>
                                        <p:tgtEl>
                                          <p:spTgt spid="3">
                                            <p:txEl>
                                              <p:pRg st="4" end="4"/>
                                            </p:txEl>
                                          </p:spTgt>
                                        </p:tgtEl>
                                      </p:cBhvr>
                                    </p:animEffect>
                                    <p:anim calcmode="lin" valueType="num">
                                      <p:cBhvr>
                                        <p:cTn id="34"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5"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
                                            <p:txEl>
                                              <p:pRg st="5" end="5"/>
                                            </p:txEl>
                                          </p:spTgt>
                                        </p:tgtEl>
                                        <p:attrNameLst>
                                          <p:attrName>style.visibility</p:attrName>
                                        </p:attrNameLst>
                                      </p:cBhvr>
                                      <p:to>
                                        <p:strVal val="visible"/>
                                      </p:to>
                                    </p:set>
                                    <p:animEffect transition="in" filter="fade">
                                      <p:cBhvr>
                                        <p:cTn id="40" dur="1000"/>
                                        <p:tgtEl>
                                          <p:spTgt spid="3">
                                            <p:txEl>
                                              <p:pRg st="5" end="5"/>
                                            </p:txEl>
                                          </p:spTgt>
                                        </p:tgtEl>
                                      </p:cBhvr>
                                    </p:animEffect>
                                    <p:anim calcmode="lin" valueType="num">
                                      <p:cBhvr>
                                        <p:cTn id="41"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2"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3">
                                            <p:txEl>
                                              <p:pRg st="6" end="6"/>
                                            </p:txEl>
                                          </p:spTgt>
                                        </p:tgtEl>
                                        <p:attrNameLst>
                                          <p:attrName>style.visibility</p:attrName>
                                        </p:attrNameLst>
                                      </p:cBhvr>
                                      <p:to>
                                        <p:strVal val="visible"/>
                                      </p:to>
                                    </p:set>
                                    <p:animEffect transition="in" filter="fade">
                                      <p:cBhvr>
                                        <p:cTn id="47" dur="1000"/>
                                        <p:tgtEl>
                                          <p:spTgt spid="3">
                                            <p:txEl>
                                              <p:pRg st="6" end="6"/>
                                            </p:txEl>
                                          </p:spTgt>
                                        </p:tgtEl>
                                      </p:cBhvr>
                                    </p:animEffect>
                                    <p:anim calcmode="lin" valueType="num">
                                      <p:cBhvr>
                                        <p:cTn id="48"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9"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3">
                                            <p:txEl>
                                              <p:pRg st="7" end="7"/>
                                            </p:txEl>
                                          </p:spTgt>
                                        </p:tgtEl>
                                        <p:attrNameLst>
                                          <p:attrName>style.visibility</p:attrName>
                                        </p:attrNameLst>
                                      </p:cBhvr>
                                      <p:to>
                                        <p:strVal val="visible"/>
                                      </p:to>
                                    </p:set>
                                    <p:animEffect transition="in" filter="fade">
                                      <p:cBhvr>
                                        <p:cTn id="54" dur="1000"/>
                                        <p:tgtEl>
                                          <p:spTgt spid="3">
                                            <p:txEl>
                                              <p:pRg st="7" end="7"/>
                                            </p:txEl>
                                          </p:spTgt>
                                        </p:tgtEl>
                                      </p:cBhvr>
                                    </p:animEffect>
                                    <p:anim calcmode="lin" valueType="num">
                                      <p:cBhvr>
                                        <p:cTn id="55"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6"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1800" b="1" dirty="0">
                <a:solidFill>
                  <a:srgbClr val="00B0F0"/>
                </a:solidFill>
                <a:latin typeface="Arial" panose="020B0604020202020204" pitchFamily="34" charset="0"/>
                <a:cs typeface="Arial" panose="020B0604020202020204" pitchFamily="34" charset="0"/>
              </a:rPr>
              <a:t>P8: 3rd Party Inquiries and Investigations</a:t>
            </a:r>
            <a:br>
              <a:rPr lang="en-US" sz="1800" b="1" dirty="0">
                <a:solidFill>
                  <a:srgbClr val="00B0F0"/>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Manage and respond to external inquiries and investigations. </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Being prepared to respond to an investigation will minimize its business disruption.</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A culture of cooperation with third-party inquiries and investigations can help to control the scope and the ultimate impact on the organization. </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Cooperation does not mean capitulation and the organization may protect itself and its information during an external investigation.</a:t>
            </a:r>
            <a:br>
              <a:rPr lang="en-US" sz="1800" b="1" dirty="0">
                <a:solidFill>
                  <a:schemeClr val="tx2"/>
                </a:solidFill>
                <a:latin typeface="Arial" panose="020B0604020202020204" pitchFamily="34" charset="0"/>
                <a:cs typeface="Arial" panose="020B0604020202020204" pitchFamily="34" charset="0"/>
              </a:rPr>
            </a:br>
            <a:endParaRPr lang="en-US" sz="1800" b="1" dirty="0">
              <a:solidFill>
                <a:schemeClr val="tx2"/>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6172200" y="112295"/>
            <a:ext cx="5221224" cy="5922745"/>
          </a:xfrm>
        </p:spPr>
        <p:txBody>
          <a:bodyPr anchor="ctr">
            <a:normAutofit/>
          </a:bodyPr>
          <a:lstStyle/>
          <a:p>
            <a:pPr marL="0" indent="0">
              <a:buNone/>
            </a:pPr>
            <a:r>
              <a:rPr lang="en-US" sz="1800" b="1" dirty="0">
                <a:solidFill>
                  <a:srgbClr val="00B0F0"/>
                </a:solidFill>
              </a:rPr>
              <a:t>P8: Crisis Response</a:t>
            </a:r>
          </a:p>
          <a:p>
            <a:pPr marL="0" indent="0">
              <a:buNone/>
            </a:pPr>
            <a:r>
              <a:rPr lang="en-US" sz="2000" dirty="0">
                <a:solidFill>
                  <a:schemeClr val="tx2"/>
                </a:solidFill>
                <a:latin typeface="Arial" panose="020B0604020202020204" pitchFamily="34" charset="0"/>
                <a:cs typeface="Arial" panose="020B0604020202020204" pitchFamily="34" charset="0"/>
              </a:rPr>
              <a:t>Plan for and respond to crisis issues, business disruption, and other significant events. Often referred to as Business Continuity Planning (BCP).</a:t>
            </a:r>
          </a:p>
          <a:p>
            <a:pPr marL="0" indent="0">
              <a:buNone/>
            </a:pPr>
            <a:r>
              <a:rPr lang="en-US" sz="2000" dirty="0">
                <a:solidFill>
                  <a:schemeClr val="tx2"/>
                </a:solidFill>
                <a:latin typeface="Arial" panose="020B0604020202020204" pitchFamily="34" charset="0"/>
                <a:cs typeface="Arial" panose="020B0604020202020204" pitchFamily="34" charset="0"/>
              </a:rPr>
              <a:t>• </a:t>
            </a:r>
            <a:r>
              <a:rPr lang="en-US" sz="1800" dirty="0">
                <a:solidFill>
                  <a:schemeClr val="tx2"/>
                </a:solidFill>
                <a:latin typeface="Arial" panose="020B0604020202020204" pitchFamily="34" charset="0"/>
                <a:cs typeface="Arial" panose="020B0604020202020204" pitchFamily="34" charset="0"/>
              </a:rPr>
              <a:t>Environmental hazards (fire, hurricane, etc.)</a:t>
            </a:r>
          </a:p>
          <a:p>
            <a:pPr marL="0" indent="0">
              <a:buNone/>
            </a:pPr>
            <a:r>
              <a:rPr lang="en-US" sz="1800" dirty="0">
                <a:solidFill>
                  <a:schemeClr val="tx2"/>
                </a:solidFill>
                <a:latin typeface="Arial" panose="020B0604020202020204" pitchFamily="34" charset="0"/>
                <a:cs typeface="Arial" panose="020B0604020202020204" pitchFamily="34" charset="0"/>
              </a:rPr>
              <a:t>• Accidents</a:t>
            </a:r>
          </a:p>
          <a:p>
            <a:pPr marL="0" indent="0">
              <a:buNone/>
            </a:pPr>
            <a:r>
              <a:rPr lang="en-US" sz="1800" dirty="0">
                <a:solidFill>
                  <a:schemeClr val="tx2"/>
                </a:solidFill>
                <a:latin typeface="Arial" panose="020B0604020202020204" pitchFamily="34" charset="0"/>
                <a:cs typeface="Arial" panose="020B0604020202020204" pitchFamily="34" charset="0"/>
              </a:rPr>
              <a:t>• Workplace violence </a:t>
            </a:r>
          </a:p>
          <a:p>
            <a:pPr marL="0" indent="0">
              <a:buNone/>
            </a:pPr>
            <a:r>
              <a:rPr lang="en-US" sz="1800" dirty="0">
                <a:solidFill>
                  <a:schemeClr val="tx2"/>
                </a:solidFill>
                <a:latin typeface="Arial" panose="020B0604020202020204" pitchFamily="34" charset="0"/>
                <a:cs typeface="Arial" panose="020B0604020202020204" pitchFamily="34" charset="0"/>
              </a:rPr>
              <a:t>• Data loss/breach </a:t>
            </a:r>
          </a:p>
          <a:p>
            <a:pPr marL="0" indent="0">
              <a:buNone/>
            </a:pPr>
            <a:r>
              <a:rPr lang="en-US" sz="1800" dirty="0">
                <a:solidFill>
                  <a:schemeClr val="tx2"/>
                </a:solidFill>
                <a:latin typeface="Arial" panose="020B0604020202020204" pitchFamily="34" charset="0"/>
                <a:cs typeface="Arial" panose="020B0604020202020204" pitchFamily="34" charset="0"/>
              </a:rPr>
              <a:t>• Fraud or corruption by senior executive</a:t>
            </a:r>
            <a:endParaRPr lang="en-US" sz="1800" b="1" dirty="0">
              <a:solidFill>
                <a:schemeClr val="tx2"/>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barn(inVertical)">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barn(inVertical)">
                                      <p:cBhvr>
                                        <p:cTn id="19" dur="500"/>
                                        <p:tgtEl>
                                          <p:spTgt spid="3">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Effect transition="in" filter="barn(inVertical)">
                                      <p:cBhvr>
                                        <p:cTn id="24" dur="500"/>
                                        <p:tgtEl>
                                          <p:spTgt spid="3">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animEffect transition="in" filter="barn(inVertical)">
                                      <p:cBhvr>
                                        <p:cTn id="29" dur="500"/>
                                        <p:tgtEl>
                                          <p:spTgt spid="3">
                                            <p:txEl>
                                              <p:pRg st="3" end="3"/>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3">
                                            <p:txEl>
                                              <p:pRg st="4" end="4"/>
                                            </p:txEl>
                                          </p:spTgt>
                                        </p:tgtEl>
                                        <p:attrNameLst>
                                          <p:attrName>style.visibility</p:attrName>
                                        </p:attrNameLst>
                                      </p:cBhvr>
                                      <p:to>
                                        <p:strVal val="visible"/>
                                      </p:to>
                                    </p:set>
                                    <p:animEffect transition="in" filter="barn(inVertical)">
                                      <p:cBhvr>
                                        <p:cTn id="34" dur="500"/>
                                        <p:tgtEl>
                                          <p:spTgt spid="3">
                                            <p:txEl>
                                              <p:pRg st="4" end="4"/>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xEl>
                                              <p:pRg st="5" end="5"/>
                                            </p:txEl>
                                          </p:spTgt>
                                        </p:tgtEl>
                                        <p:attrNameLst>
                                          <p:attrName>style.visibility</p:attrName>
                                        </p:attrNameLst>
                                      </p:cBhvr>
                                      <p:to>
                                        <p:strVal val="visible"/>
                                      </p:to>
                                    </p:set>
                                    <p:animEffect transition="in" filter="barn(inVertical)">
                                      <p:cBhvr>
                                        <p:cTn id="39" dur="500"/>
                                        <p:tgtEl>
                                          <p:spTgt spid="3">
                                            <p:txEl>
                                              <p:pRg st="5" end="5"/>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3">
                                            <p:txEl>
                                              <p:pRg st="6" end="6"/>
                                            </p:txEl>
                                          </p:spTgt>
                                        </p:tgtEl>
                                        <p:attrNameLst>
                                          <p:attrName>style.visibility</p:attrName>
                                        </p:attrNameLst>
                                      </p:cBhvr>
                                      <p:to>
                                        <p:strVal val="visible"/>
                                      </p:to>
                                    </p:set>
                                    <p:animEffect transition="in" filter="barn(inVertical)">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5" y="841248"/>
            <a:ext cx="5129600" cy="5340097"/>
          </a:xfrm>
        </p:spPr>
        <p:txBody>
          <a:bodyPr anchor="ctr">
            <a:normAutofit/>
          </a:bodyPr>
          <a:lstStyle/>
          <a:p>
            <a:r>
              <a:rPr lang="en-US" sz="2600" b="1" dirty="0">
                <a:solidFill>
                  <a:schemeClr val="bg1"/>
                </a:solidFill>
              </a:rPr>
              <a:t>P8: Crisis Response</a:t>
            </a:r>
            <a:br>
              <a:rPr lang="en-US" sz="2600" b="1" dirty="0">
                <a:solidFill>
                  <a:schemeClr val="bg1"/>
                </a:solidFill>
              </a:rPr>
            </a:br>
            <a:r>
              <a:rPr lang="en-US" sz="2600" dirty="0">
                <a:solidFill>
                  <a:schemeClr val="bg1"/>
                </a:solidFill>
              </a:rPr>
              <a:t>Think about the impact on the organization, not the event or condition causing the crisis, when determining appropriate responsive actions and controls </a:t>
            </a:r>
            <a:br>
              <a:rPr lang="en-US" sz="2600" dirty="0">
                <a:solidFill>
                  <a:schemeClr val="bg1"/>
                </a:solidFill>
              </a:rPr>
            </a:br>
            <a:r>
              <a:rPr lang="en-US" sz="2600" dirty="0">
                <a:solidFill>
                  <a:schemeClr val="bg1"/>
                </a:solidFill>
              </a:rPr>
              <a:t> • Loss of Facility </a:t>
            </a:r>
            <a:br>
              <a:rPr lang="en-US" sz="2600" dirty="0">
                <a:solidFill>
                  <a:schemeClr val="bg1"/>
                </a:solidFill>
              </a:rPr>
            </a:br>
            <a:r>
              <a:rPr lang="en-US" sz="2600" dirty="0">
                <a:solidFill>
                  <a:schemeClr val="bg1"/>
                </a:solidFill>
              </a:rPr>
              <a:t> • Loss of Communications </a:t>
            </a:r>
            <a:br>
              <a:rPr lang="en-US" sz="2600" dirty="0">
                <a:solidFill>
                  <a:schemeClr val="bg1"/>
                </a:solidFill>
              </a:rPr>
            </a:br>
            <a:r>
              <a:rPr lang="en-US" sz="2600" dirty="0">
                <a:solidFill>
                  <a:schemeClr val="bg1"/>
                </a:solidFill>
              </a:rPr>
              <a:t> • Loss of Power</a:t>
            </a:r>
            <a:br>
              <a:rPr lang="en-US" sz="2600" dirty="0">
                <a:solidFill>
                  <a:schemeClr val="bg1"/>
                </a:solidFill>
              </a:rPr>
            </a:br>
            <a:r>
              <a:rPr lang="en-US" sz="2600" dirty="0">
                <a:solidFill>
                  <a:schemeClr val="bg1"/>
                </a:solidFill>
              </a:rPr>
              <a:t> • Loss of Data </a:t>
            </a:r>
            <a:br>
              <a:rPr lang="en-US" sz="2600" dirty="0">
                <a:solidFill>
                  <a:schemeClr val="bg1"/>
                </a:solidFill>
              </a:rPr>
            </a:br>
            <a:r>
              <a:rPr lang="en-US" sz="2600" dirty="0">
                <a:solidFill>
                  <a:schemeClr val="bg1"/>
                </a:solidFill>
              </a:rPr>
              <a:t> • Supply Chain Issues </a:t>
            </a:r>
            <a:br>
              <a:rPr lang="en-US" sz="2600" dirty="0">
                <a:solidFill>
                  <a:schemeClr val="bg1"/>
                </a:solidFill>
              </a:rPr>
            </a:br>
            <a:r>
              <a:rPr lang="en-US" sz="2600" dirty="0">
                <a:solidFill>
                  <a:schemeClr val="bg1"/>
                </a:solidFill>
              </a:rPr>
              <a:t> • Employee Casualties/Absenteeism</a:t>
            </a:r>
            <a:br>
              <a:rPr lang="en-US" sz="2600" b="1" dirty="0">
                <a:solidFill>
                  <a:schemeClr val="bg1"/>
                </a:solidFill>
              </a:rPr>
            </a:br>
            <a:endParaRPr lang="en-US" sz="2600" b="1" dirty="0">
              <a:solidFill>
                <a:schemeClr val="bg1"/>
              </a:solidFill>
            </a:endParaRPr>
          </a:p>
        </p:txBody>
      </p:sp>
      <p:sp>
        <p:nvSpPr>
          <p:cNvPr id="3" name="Content Placeholder 2"/>
          <p:cNvSpPr>
            <a:spLocks noGrp="1"/>
          </p:cNvSpPr>
          <p:nvPr>
            <p:ph idx="1"/>
          </p:nvPr>
        </p:nvSpPr>
        <p:spPr>
          <a:xfrm>
            <a:off x="6464410" y="841247"/>
            <a:ext cx="4484536" cy="5340097"/>
          </a:xfrm>
        </p:spPr>
        <p:txBody>
          <a:bodyPr anchor="ctr">
            <a:normAutofit/>
          </a:bodyPr>
          <a:lstStyle/>
          <a:p>
            <a:pPr marL="0" indent="0">
              <a:buNone/>
            </a:pPr>
            <a:endParaRPr lang="en-US" sz="1800" b="1">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nodePh="1">
                                  <p:stCondLst>
                                    <p:cond delay="0"/>
                                  </p:stCondLst>
                                  <p:endCondLst>
                                    <p:cond evt="begin" delay="0">
                                      <p:tn val="12"/>
                                    </p:cond>
                                  </p:end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200" b="1" dirty="0">
                <a:solidFill>
                  <a:srgbClr val="FF0000"/>
                </a:solidFill>
                <a:latin typeface="Arial" panose="020B0604020202020204" pitchFamily="34" charset="0"/>
                <a:cs typeface="Arial" panose="020B0604020202020204" pitchFamily="34" charset="0"/>
              </a:rPr>
              <a:t>3. </a:t>
            </a:r>
            <a:r>
              <a:rPr lang="en-US" sz="2200" b="1" dirty="0">
                <a:solidFill>
                  <a:srgbClr val="FF0000"/>
                </a:solidFill>
                <a:effectLst/>
                <a:latin typeface="Arial" panose="020B0604020202020204" pitchFamily="34" charset="0"/>
                <a:ea typeface="Calibri" panose="020F0502020204030204" pitchFamily="34" charset="0"/>
                <a:cs typeface="Arial" panose="020B0604020202020204" pitchFamily="34" charset="0"/>
              </a:rPr>
              <a:t>Addressing Uncertainty</a:t>
            </a:r>
            <a:br>
              <a:rPr lang="en-US" sz="2200" b="1" dirty="0">
                <a:effectLst/>
                <a:ea typeface="Calibri" panose="020F0502020204030204" pitchFamily="34" charset="0"/>
                <a:cs typeface="Arial" panose="020B0604020202020204" pitchFamily="34" charset="0"/>
              </a:rPr>
            </a:br>
            <a:endParaRPr lang="en-US" sz="2200" b="1"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684550294"/>
              </p:ext>
            </p:extLst>
          </p:nvPr>
        </p:nvGraphicFramePr>
        <p:xfrm>
          <a:off x="646111" y="1336432"/>
          <a:ext cx="10298555" cy="1601724"/>
        </p:xfrm>
        <a:graphic>
          <a:graphicData uri="http://schemas.openxmlformats.org/drawingml/2006/table">
            <a:tbl>
              <a:tblPr firstRow="1" firstCol="1" bandRow="1">
                <a:tableStyleId>{5C22544A-7EE6-4342-B048-85BDC9FD1C3A}</a:tableStyleId>
              </a:tblPr>
              <a:tblGrid>
                <a:gridCol w="3432117">
                  <a:extLst>
                    <a:ext uri="{9D8B030D-6E8A-4147-A177-3AD203B41FA5}">
                      <a16:colId xmlns:a16="http://schemas.microsoft.com/office/drawing/2014/main" val="20000"/>
                    </a:ext>
                  </a:extLst>
                </a:gridCol>
                <a:gridCol w="3433219">
                  <a:extLst>
                    <a:ext uri="{9D8B030D-6E8A-4147-A177-3AD203B41FA5}">
                      <a16:colId xmlns:a16="http://schemas.microsoft.com/office/drawing/2014/main" val="20001"/>
                    </a:ext>
                  </a:extLst>
                </a:gridCol>
                <a:gridCol w="3433219">
                  <a:extLst>
                    <a:ext uri="{9D8B030D-6E8A-4147-A177-3AD203B41FA5}">
                      <a16:colId xmlns:a16="http://schemas.microsoft.com/office/drawing/2014/main" val="20002"/>
                    </a:ext>
                  </a:extLst>
                </a:gridCol>
              </a:tblGrid>
              <a:tr h="308012">
                <a:tc>
                  <a:txBody>
                    <a:bodyPr/>
                    <a:lstStyle/>
                    <a:p>
                      <a:pPr algn="ctr">
                        <a:lnSpc>
                          <a:spcPct val="107000"/>
                        </a:lnSpc>
                        <a:spcAft>
                          <a:spcPts val="800"/>
                        </a:spcAft>
                      </a:pPr>
                      <a:r>
                        <a:rPr lang="en-US" sz="2000" dirty="0">
                          <a:solidFill>
                            <a:srgbClr val="00B0F0"/>
                          </a:solidFill>
                          <a:effectLst/>
                        </a:rPr>
                        <a:t>Holistic</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rgbClr val="00B0F0"/>
                          </a:solidFill>
                          <a:effectLst/>
                        </a:rPr>
                        <a:t>Proactive</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rgbClr val="00B0F0"/>
                          </a:solidFill>
                          <a:effectLst/>
                        </a:rPr>
                        <a:t>Rigorous</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extLst>
                  <a:ext uri="{0D108BD9-81ED-4DB2-BD59-A6C34878D82A}">
                    <a16:rowId xmlns:a16="http://schemas.microsoft.com/office/drawing/2014/main" val="10000"/>
                  </a:ext>
                </a:extLst>
              </a:tr>
              <a:tr h="977265">
                <a:tc>
                  <a:txBody>
                    <a:bodyPr/>
                    <a:lstStyle/>
                    <a:p>
                      <a:pPr algn="ctr">
                        <a:lnSpc>
                          <a:spcPct val="107000"/>
                        </a:lnSpc>
                        <a:spcAft>
                          <a:spcPts val="800"/>
                        </a:spcAft>
                      </a:pPr>
                      <a:r>
                        <a:rPr lang="en-US" sz="2000" b="0" dirty="0">
                          <a:solidFill>
                            <a:schemeClr val="tx1"/>
                          </a:solidFill>
                          <a:effectLst/>
                        </a:rPr>
                        <a:t>Ensure that the Org. manage governs, and provide             assurance. </a:t>
                      </a:r>
                      <a:r>
                        <a:rPr lang="en-US" sz="2000" b="0" dirty="0">
                          <a:effectLst/>
                        </a:rPr>
                        <a:t> includes both risk and reward</a:t>
                      </a:r>
                      <a:r>
                        <a:rPr lang="en-US" sz="2000" dirty="0">
                          <a:effectLst/>
                        </a:rPr>
                        <a:t>.</a:t>
                      </a:r>
                      <a:endParaRPr lang="en-US" sz="20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chemeClr val="tx1"/>
                          </a:solidFill>
                          <a:effectLst/>
                        </a:rPr>
                        <a:t>You must proactively manage the pursuit of reward mindful of the risk.</a:t>
                      </a:r>
                      <a:endParaRPr lang="en-US" sz="2000"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chemeClr val="tx1"/>
                          </a:solidFill>
                          <a:effectLst/>
                        </a:rPr>
                        <a:t>You can be wrong … but must be thoughtful and rigorous.</a:t>
                      </a:r>
                      <a:endParaRPr lang="en-US" sz="2000"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extLst>
                  <a:ext uri="{0D108BD9-81ED-4DB2-BD59-A6C34878D82A}">
                    <a16:rowId xmlns:a16="http://schemas.microsoft.com/office/drawing/2014/main" val="10001"/>
                  </a:ext>
                </a:extLst>
              </a:tr>
            </a:tbl>
          </a:graphicData>
        </a:graphic>
      </p:graphicFrame>
      <p:sp>
        <p:nvSpPr>
          <p:cNvPr id="5" name="TextBox 4"/>
          <p:cNvSpPr txBox="1"/>
          <p:nvPr/>
        </p:nvSpPr>
        <p:spPr>
          <a:xfrm>
            <a:off x="838200" y="3199516"/>
            <a:ext cx="10481434" cy="1200329"/>
          </a:xfrm>
          <a:prstGeom prst="rect">
            <a:avLst/>
          </a:prstGeom>
          <a:noFill/>
        </p:spPr>
        <p:txBody>
          <a:bodyPr wrap="square" rtlCol="0">
            <a:spAutoFit/>
          </a:bodyPr>
          <a:lstStyle/>
          <a:p>
            <a:r>
              <a:rPr lang="en-US" sz="2200" b="1" dirty="0">
                <a:solidFill>
                  <a:srgbClr val="FF0000"/>
                </a:solidFill>
                <a:effectLst/>
                <a:latin typeface="Arial" panose="020B0604020202020204" pitchFamily="34" charset="0"/>
                <a:ea typeface="Calibri" panose="020F0502020204030204" pitchFamily="34" charset="0"/>
                <a:cs typeface="Arial" panose="020B0604020202020204" pitchFamily="34" charset="0"/>
              </a:rPr>
              <a:t>4. Acting with Integrity</a:t>
            </a:r>
          </a:p>
          <a:p>
            <a:endParaRPr lang="en-US" sz="32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p>
            <a:endParaRPr lang="en-US" dirty="0"/>
          </a:p>
        </p:txBody>
      </p:sp>
      <p:graphicFrame>
        <p:nvGraphicFramePr>
          <p:cNvPr id="6" name="Table 5"/>
          <p:cNvGraphicFramePr>
            <a:graphicFrameLocks noGrp="1"/>
          </p:cNvGraphicFramePr>
          <p:nvPr/>
        </p:nvGraphicFramePr>
        <p:xfrm>
          <a:off x="646111" y="3799681"/>
          <a:ext cx="10918068" cy="1968073"/>
        </p:xfrm>
        <a:graphic>
          <a:graphicData uri="http://schemas.openxmlformats.org/drawingml/2006/table">
            <a:tbl>
              <a:tblPr firstRow="1" firstCol="1" bandRow="1">
                <a:tableStyleId>{5C22544A-7EE6-4342-B048-85BDC9FD1C3A}</a:tableStyleId>
              </a:tblPr>
              <a:tblGrid>
                <a:gridCol w="3929698">
                  <a:extLst>
                    <a:ext uri="{9D8B030D-6E8A-4147-A177-3AD203B41FA5}">
                      <a16:colId xmlns:a16="http://schemas.microsoft.com/office/drawing/2014/main" val="20000"/>
                    </a:ext>
                  </a:extLst>
                </a:gridCol>
                <a:gridCol w="3494185">
                  <a:extLst>
                    <a:ext uri="{9D8B030D-6E8A-4147-A177-3AD203B41FA5}">
                      <a16:colId xmlns:a16="http://schemas.microsoft.com/office/drawing/2014/main" val="20001"/>
                    </a:ext>
                  </a:extLst>
                </a:gridCol>
                <a:gridCol w="3494185">
                  <a:extLst>
                    <a:ext uri="{9D8B030D-6E8A-4147-A177-3AD203B41FA5}">
                      <a16:colId xmlns:a16="http://schemas.microsoft.com/office/drawing/2014/main" val="20002"/>
                    </a:ext>
                  </a:extLst>
                </a:gridCol>
              </a:tblGrid>
              <a:tr h="644079">
                <a:tc>
                  <a:txBody>
                    <a:bodyPr/>
                    <a:lstStyle/>
                    <a:p>
                      <a:pPr algn="ctr">
                        <a:lnSpc>
                          <a:spcPct val="107000"/>
                        </a:lnSpc>
                        <a:spcAft>
                          <a:spcPts val="800"/>
                        </a:spcAft>
                      </a:pPr>
                      <a:r>
                        <a:rPr lang="en-US" sz="2000" dirty="0">
                          <a:solidFill>
                            <a:srgbClr val="00B0F0"/>
                          </a:solidFill>
                          <a:effectLst/>
                        </a:rPr>
                        <a:t>Mandatory</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rgbClr val="00B0F0"/>
                          </a:solidFill>
                          <a:effectLst/>
                        </a:rPr>
                        <a:t>Voluntary</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gn="ctr">
                        <a:lnSpc>
                          <a:spcPct val="107000"/>
                        </a:lnSpc>
                        <a:spcAft>
                          <a:spcPts val="800"/>
                        </a:spcAft>
                      </a:pPr>
                      <a:r>
                        <a:rPr lang="en-US" sz="2000" dirty="0">
                          <a:solidFill>
                            <a:srgbClr val="00B0F0"/>
                          </a:solidFill>
                          <a:effectLst/>
                        </a:rPr>
                        <a:t>Realistic</a:t>
                      </a:r>
                      <a:endParaRPr lang="en-US" sz="2000" dirty="0">
                        <a:solidFill>
                          <a:srgbClr val="00B0F0"/>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extLst>
                  <a:ext uri="{0D108BD9-81ED-4DB2-BD59-A6C34878D82A}">
                    <a16:rowId xmlns:a16="http://schemas.microsoft.com/office/drawing/2014/main" val="10000"/>
                  </a:ext>
                </a:extLst>
              </a:tr>
              <a:tr h="1323994">
                <a:tc>
                  <a:txBody>
                    <a:bodyPr/>
                    <a:lstStyle/>
                    <a:p>
                      <a:pPr>
                        <a:lnSpc>
                          <a:spcPct val="107000"/>
                        </a:lnSpc>
                        <a:spcAft>
                          <a:spcPts val="800"/>
                        </a:spcAft>
                      </a:pPr>
                      <a:r>
                        <a:rPr lang="en-US" sz="2000" b="0" dirty="0">
                          <a:solidFill>
                            <a:schemeClr val="tx1"/>
                          </a:solidFill>
                          <a:effectLst/>
                        </a:rPr>
                        <a:t>Honor mandatory promises compelled by stakeholders.</a:t>
                      </a:r>
                      <a:endParaRPr lang="en-US" sz="2000" b="0"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nSpc>
                          <a:spcPct val="107000"/>
                        </a:lnSpc>
                        <a:spcAft>
                          <a:spcPts val="800"/>
                        </a:spcAft>
                      </a:pPr>
                      <a:r>
                        <a:rPr lang="en-US" sz="2000" b="0" dirty="0">
                          <a:solidFill>
                            <a:schemeClr val="tx1"/>
                          </a:solidFill>
                          <a:effectLst/>
                        </a:rPr>
                        <a:t>Honor voluntary promises made to stakeholders.</a:t>
                      </a:r>
                      <a:endParaRPr lang="en-US" sz="2000" b="0"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tc>
                  <a:txBody>
                    <a:bodyPr/>
                    <a:lstStyle/>
                    <a:p>
                      <a:pPr>
                        <a:lnSpc>
                          <a:spcPct val="107000"/>
                        </a:lnSpc>
                        <a:spcAft>
                          <a:spcPts val="800"/>
                        </a:spcAft>
                      </a:pPr>
                      <a:r>
                        <a:rPr lang="en-US" sz="2000" b="0" dirty="0">
                          <a:solidFill>
                            <a:schemeClr val="tx1"/>
                          </a:solidFill>
                          <a:effectLst/>
                        </a:rPr>
                        <a:t>Act responsibly and assume responsibility if a promise was not delivered upon.</a:t>
                      </a:r>
                      <a:endParaRPr lang="en-US" sz="2000" b="0"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oFill/>
                  </a:tcPr>
                </a:tc>
                <a:extLst>
                  <a:ext uri="{0D108BD9-81ED-4DB2-BD59-A6C34878D82A}">
                    <a16:rowId xmlns:a16="http://schemas.microsoft.com/office/drawing/2014/main" val="10001"/>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a:extLst>
              <a:ext uri="{FF2B5EF4-FFF2-40B4-BE49-F238E27FC236}">
                <a16:creationId xmlns:a16="http://schemas.microsoft.com/office/drawing/2014/main" id="{3248F5E6-4377-481A-9615-8B26AF96A07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6" name="Color">
              <a:extLst>
                <a:ext uri="{FF2B5EF4-FFF2-40B4-BE49-F238E27FC236}">
                  <a16:creationId xmlns:a16="http://schemas.microsoft.com/office/drawing/2014/main" id="{D8552057-9E04-4499-916A-649BB6B5126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olor">
              <a:extLst>
                <a:ext uri="{FF2B5EF4-FFF2-40B4-BE49-F238E27FC236}">
                  <a16:creationId xmlns:a16="http://schemas.microsoft.com/office/drawing/2014/main" id="{D1194A2F-4E63-4228-A833-4D86528EAD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Content Placeholder 4" descr="A red and green logo&#10;&#10;Description automatically generated"/>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786385" y="1427747"/>
            <a:ext cx="4130330" cy="4672802"/>
          </a:xfrm>
          <a:prstGeom prst="rect">
            <a:avLst/>
          </a:prstGeom>
        </p:spPr>
      </p:pic>
      <p:grpSp>
        <p:nvGrpSpPr>
          <p:cNvPr id="19" name="Group 18">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0" name="Freeform: Shape 19">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 name="Freeform: Shape 25">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4" y="576072"/>
            <a:ext cx="10377484" cy="1546533"/>
          </a:xfrm>
        </p:spPr>
        <p:txBody>
          <a:bodyPr vert="horz" lIns="91440" tIns="45720" rIns="91440" bIns="45720" rtlCol="0" anchor="t">
            <a:normAutofit/>
          </a:bodyPr>
          <a:lstStyle/>
          <a:p>
            <a:r>
              <a:rPr lang="en-US" sz="3200" b="1" kern="1200" dirty="0">
                <a:solidFill>
                  <a:srgbClr val="FF0000"/>
                </a:solidFill>
                <a:effectLst/>
                <a:latin typeface="+mj-lt"/>
                <a:ea typeface="+mj-ea"/>
                <a:cs typeface="+mj-cs"/>
              </a:rPr>
              <a:t>GRCP</a:t>
            </a:r>
            <a:r>
              <a:rPr lang="en-US" sz="3200" b="1" kern="1200" spc="-10" dirty="0">
                <a:solidFill>
                  <a:srgbClr val="FF0000"/>
                </a:solidFill>
                <a:effectLst/>
                <a:latin typeface="+mj-lt"/>
                <a:ea typeface="+mj-ea"/>
                <a:cs typeface="+mj-cs"/>
              </a:rPr>
              <a:t> </a:t>
            </a:r>
            <a:r>
              <a:rPr lang="en-US" sz="3200" b="1" kern="1200" dirty="0">
                <a:solidFill>
                  <a:srgbClr val="FF0000"/>
                </a:solidFill>
                <a:effectLst/>
                <a:latin typeface="+mj-lt"/>
                <a:ea typeface="+mj-ea"/>
                <a:cs typeface="+mj-cs"/>
              </a:rPr>
              <a:t>Exam</a:t>
            </a:r>
            <a:r>
              <a:rPr lang="en-US" sz="3200" b="1" kern="1200" spc="-30" dirty="0">
                <a:solidFill>
                  <a:srgbClr val="FF0000"/>
                </a:solidFill>
                <a:effectLst/>
                <a:latin typeface="+mj-lt"/>
                <a:ea typeface="+mj-ea"/>
                <a:cs typeface="+mj-cs"/>
              </a:rPr>
              <a:t> </a:t>
            </a:r>
            <a:r>
              <a:rPr lang="en-US" sz="3200" b="1" kern="1200" spc="-10" dirty="0">
                <a:solidFill>
                  <a:srgbClr val="FF0000"/>
                </a:solidFill>
                <a:effectLst/>
                <a:latin typeface="+mj-lt"/>
                <a:ea typeface="+mj-ea"/>
                <a:cs typeface="+mj-cs"/>
              </a:rPr>
              <a:t>Preparation</a:t>
            </a:r>
            <a:br>
              <a:rPr lang="en-US" sz="4800" kern="1200" dirty="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6" name="Textbox 2157"/>
          <p:cNvSpPr txBox="1"/>
          <p:nvPr/>
        </p:nvSpPr>
        <p:spPr>
          <a:xfrm>
            <a:off x="6464409" y="980141"/>
            <a:ext cx="4699459" cy="5301787"/>
          </a:xfrm>
          <a:prstGeom prst="rect">
            <a:avLst/>
          </a:prstGeom>
        </p:spPr>
        <p:txBody>
          <a:bodyPr vert="horz" lIns="91440" tIns="45720" rIns="91440" bIns="45720" rtlCol="0" anchor="ctr">
            <a:normAutofit lnSpcReduction="10000"/>
          </a:bodyPr>
          <a:lstStyle/>
          <a:p>
            <a:pPr marL="57150" indent="-228600">
              <a:lnSpc>
                <a:spcPct val="90000"/>
              </a:lnSpc>
              <a:buFont typeface="Arial" panose="020B0604020202020204" pitchFamily="34" charset="0"/>
              <a:buChar char="•"/>
              <a:tabLst>
                <a:tab pos="57150" algn="l"/>
              </a:tabLst>
            </a:pPr>
            <a:r>
              <a:rPr lang="en-US" sz="1900" dirty="0">
                <a:solidFill>
                  <a:schemeClr val="bg1"/>
                </a:solidFill>
                <a:effectLst/>
              </a:rPr>
              <a:t>The</a:t>
            </a:r>
            <a:r>
              <a:rPr lang="en-US" sz="1900" spc="-20" dirty="0">
                <a:solidFill>
                  <a:schemeClr val="bg1"/>
                </a:solidFill>
                <a:effectLst/>
              </a:rPr>
              <a:t> </a:t>
            </a:r>
            <a:r>
              <a:rPr lang="en-US" sz="1900" spc="-10" dirty="0">
                <a:solidFill>
                  <a:schemeClr val="bg1"/>
                </a:solidFill>
              </a:rPr>
              <a:t>exam is included in your paid membership (AAP)</a:t>
            </a:r>
          </a:p>
          <a:p>
            <a:pPr marL="57150" indent="-228600">
              <a:lnSpc>
                <a:spcPct val="90000"/>
              </a:lnSpc>
              <a:spcBef>
                <a:spcPts val="40"/>
              </a:spcBef>
              <a:spcAft>
                <a:spcPts val="0"/>
              </a:spcAft>
              <a:buFont typeface="Arial" panose="020B0604020202020204" pitchFamily="34" charset="0"/>
              <a:buChar char="•"/>
              <a:tabLst>
                <a:tab pos="57150" algn="l"/>
              </a:tabLst>
            </a:pPr>
            <a:r>
              <a:rPr lang="en-US" sz="1900" spc="-10" dirty="0">
                <a:solidFill>
                  <a:schemeClr val="bg1"/>
                </a:solidFill>
              </a:rPr>
              <a:t>The exam is online</a:t>
            </a:r>
          </a:p>
          <a:p>
            <a:pPr marL="57150" indent="-228600">
              <a:lnSpc>
                <a:spcPct val="90000"/>
              </a:lnSpc>
              <a:spcBef>
                <a:spcPts val="30"/>
              </a:spcBef>
              <a:spcAft>
                <a:spcPts val="0"/>
              </a:spcAft>
              <a:buFont typeface="Arial" panose="020B0604020202020204" pitchFamily="34" charset="0"/>
              <a:buChar char="•"/>
              <a:tabLst>
                <a:tab pos="57150" algn="l"/>
              </a:tabLst>
            </a:pPr>
            <a:r>
              <a:rPr lang="en-US" sz="1900" spc="-10" dirty="0">
                <a:solidFill>
                  <a:schemeClr val="bg1"/>
                </a:solidFill>
              </a:rPr>
              <a:t>The exam is offered in English / Arabic</a:t>
            </a:r>
          </a:p>
          <a:p>
            <a:pPr marL="57150" indent="-228600">
              <a:lnSpc>
                <a:spcPct val="90000"/>
              </a:lnSpc>
              <a:spcBef>
                <a:spcPts val="30"/>
              </a:spcBef>
              <a:spcAft>
                <a:spcPts val="0"/>
              </a:spcAft>
              <a:buFont typeface="Arial" panose="020B0604020202020204" pitchFamily="34" charset="0"/>
              <a:buChar char="•"/>
              <a:tabLst>
                <a:tab pos="57150" algn="l"/>
              </a:tabLst>
            </a:pPr>
            <a:r>
              <a:rPr lang="en-US" sz="1900" spc="-10" dirty="0">
                <a:solidFill>
                  <a:schemeClr val="bg1"/>
                </a:solidFill>
              </a:rPr>
              <a:t>There are 100 equally-marked multiple-choice questions</a:t>
            </a:r>
          </a:p>
          <a:p>
            <a:pPr marL="57150" indent="-228600">
              <a:lnSpc>
                <a:spcPct val="90000"/>
              </a:lnSpc>
              <a:spcBef>
                <a:spcPts val="45"/>
              </a:spcBef>
              <a:spcAft>
                <a:spcPts val="0"/>
              </a:spcAft>
              <a:buFont typeface="Arial" panose="020B0604020202020204" pitchFamily="34" charset="0"/>
              <a:buChar char="•"/>
              <a:tabLst>
                <a:tab pos="57150" algn="l"/>
              </a:tabLst>
            </a:pPr>
            <a:r>
              <a:rPr lang="en-US" sz="1900" spc="-10" dirty="0">
                <a:solidFill>
                  <a:schemeClr val="bg1"/>
                </a:solidFill>
              </a:rPr>
              <a:t>The exam should be completed in 2.5 hours</a:t>
            </a:r>
          </a:p>
          <a:p>
            <a:pPr marL="57150" indent="-228600">
              <a:lnSpc>
                <a:spcPct val="90000"/>
              </a:lnSpc>
              <a:spcBef>
                <a:spcPts val="25"/>
              </a:spcBef>
              <a:spcAft>
                <a:spcPts val="0"/>
              </a:spcAft>
              <a:buFont typeface="Arial" panose="020B0604020202020204" pitchFamily="34" charset="0"/>
              <a:buChar char="•"/>
              <a:tabLst>
                <a:tab pos="57150" algn="l"/>
              </a:tabLst>
            </a:pPr>
            <a:r>
              <a:rPr lang="en-US" sz="1900" spc="-10" dirty="0">
                <a:solidFill>
                  <a:schemeClr val="bg1"/>
                </a:solidFill>
              </a:rPr>
              <a:t>The passing grade is 70%</a:t>
            </a:r>
          </a:p>
          <a:p>
            <a:pPr marL="57150" indent="-228600">
              <a:lnSpc>
                <a:spcPct val="90000"/>
              </a:lnSpc>
              <a:spcBef>
                <a:spcPts val="45"/>
              </a:spcBef>
              <a:spcAft>
                <a:spcPts val="0"/>
              </a:spcAft>
              <a:buFont typeface="Arial" panose="020B0604020202020204" pitchFamily="34" charset="0"/>
              <a:buChar char="•"/>
              <a:tabLst>
                <a:tab pos="57150" algn="l"/>
              </a:tabLst>
            </a:pPr>
            <a:r>
              <a:rPr lang="en-US" sz="1900" spc="-10" dirty="0">
                <a:solidFill>
                  <a:schemeClr val="bg1"/>
                </a:solidFill>
              </a:rPr>
              <a:t>There are 6 Free trial re-takes (yearly with AAP)</a:t>
            </a:r>
          </a:p>
          <a:p>
            <a:pPr marL="57150" indent="-228600">
              <a:lnSpc>
                <a:spcPct val="90000"/>
              </a:lnSpc>
              <a:spcBef>
                <a:spcPts val="30"/>
              </a:spcBef>
              <a:spcAft>
                <a:spcPts val="0"/>
              </a:spcAft>
              <a:buFont typeface="Arial" panose="020B0604020202020204" pitchFamily="34" charset="0"/>
              <a:buChar char="•"/>
              <a:tabLst>
                <a:tab pos="57150" algn="l"/>
              </a:tabLst>
            </a:pPr>
            <a:r>
              <a:rPr lang="en-US" sz="1900" spc="-10" dirty="0">
                <a:solidFill>
                  <a:schemeClr val="bg1"/>
                </a:solidFill>
              </a:rPr>
              <a:t>The exam is open book.</a:t>
            </a:r>
          </a:p>
          <a:p>
            <a:pPr marL="57150" indent="-228600">
              <a:lnSpc>
                <a:spcPct val="90000"/>
              </a:lnSpc>
              <a:spcBef>
                <a:spcPts val="30"/>
              </a:spcBef>
              <a:spcAft>
                <a:spcPts val="0"/>
              </a:spcAft>
              <a:buFont typeface="Arial" panose="020B0604020202020204" pitchFamily="34" charset="0"/>
              <a:buChar char="•"/>
              <a:tabLst>
                <a:tab pos="57150" algn="l"/>
              </a:tabLst>
            </a:pPr>
            <a:r>
              <a:rPr lang="en-US" sz="1900" spc="-10" dirty="0">
                <a:solidFill>
                  <a:schemeClr val="bg1"/>
                </a:solidFill>
              </a:rPr>
              <a:t>Results are shared immediately after taking the exam</a:t>
            </a:r>
          </a:p>
          <a:p>
            <a:pPr marL="57150" indent="-228600">
              <a:lnSpc>
                <a:spcPct val="90000"/>
              </a:lnSpc>
              <a:spcBef>
                <a:spcPts val="40"/>
              </a:spcBef>
              <a:spcAft>
                <a:spcPts val="0"/>
              </a:spcAft>
              <a:buFont typeface="Arial" panose="020B0604020202020204" pitchFamily="34" charset="0"/>
              <a:buChar char="•"/>
              <a:tabLst>
                <a:tab pos="57150" algn="l"/>
              </a:tabLst>
            </a:pPr>
            <a:r>
              <a:rPr lang="en-US" sz="1900" spc="-10" dirty="0">
                <a:solidFill>
                  <a:schemeClr val="bg1"/>
                </a:solidFill>
              </a:rPr>
              <a:t>Wrong-answer feedback responses are not available</a:t>
            </a:r>
          </a:p>
          <a:p>
            <a:pPr marL="57150" indent="-228600">
              <a:lnSpc>
                <a:spcPct val="90000"/>
              </a:lnSpc>
              <a:spcBef>
                <a:spcPts val="40"/>
              </a:spcBef>
              <a:spcAft>
                <a:spcPts val="0"/>
              </a:spcAft>
              <a:buFont typeface="Arial" panose="020B0604020202020204" pitchFamily="34" charset="0"/>
              <a:buChar char="•"/>
              <a:tabLst>
                <a:tab pos="57150" algn="l"/>
              </a:tabLst>
            </a:pPr>
            <a:endParaRPr lang="en-US" sz="1900" spc="-10" dirty="0">
              <a:solidFill>
                <a:schemeClr val="bg1"/>
              </a:solidFill>
            </a:endParaRPr>
          </a:p>
          <a:p>
            <a:pPr marL="57150" indent="-228600">
              <a:lnSpc>
                <a:spcPct val="90000"/>
              </a:lnSpc>
              <a:spcBef>
                <a:spcPts val="40"/>
              </a:spcBef>
              <a:spcAft>
                <a:spcPts val="0"/>
              </a:spcAft>
              <a:buFont typeface="Arial" panose="020B0604020202020204" pitchFamily="34" charset="0"/>
              <a:buChar char="•"/>
              <a:tabLst>
                <a:tab pos="57150" algn="l"/>
              </a:tabLst>
            </a:pPr>
            <a:r>
              <a:rPr lang="en-US" sz="1900" b="1" spc="-10" dirty="0">
                <a:solidFill>
                  <a:srgbClr val="FF0000"/>
                </a:solidFill>
                <a:effectLst/>
              </a:rPr>
              <a:t>Breakdown of the Exam:</a:t>
            </a:r>
          </a:p>
          <a:p>
            <a:pPr marL="342900" indent="-228600">
              <a:lnSpc>
                <a:spcPct val="90000"/>
              </a:lnSpc>
              <a:spcBef>
                <a:spcPts val="40"/>
              </a:spcBef>
              <a:spcAft>
                <a:spcPts val="0"/>
              </a:spcAft>
              <a:buFont typeface="Arial" panose="020B0604020202020204" pitchFamily="34" charset="0"/>
              <a:buChar char="•"/>
              <a:tabLst>
                <a:tab pos="57150" algn="l"/>
              </a:tabLst>
            </a:pPr>
            <a:r>
              <a:rPr lang="en-US" sz="1900" spc="-10" dirty="0">
                <a:solidFill>
                  <a:schemeClr val="bg1"/>
                </a:solidFill>
              </a:rPr>
              <a:t>General Knowledge &amp; Introduction : 15%</a:t>
            </a:r>
          </a:p>
          <a:p>
            <a:pPr marL="342900" indent="-228600">
              <a:lnSpc>
                <a:spcPct val="90000"/>
              </a:lnSpc>
              <a:spcBef>
                <a:spcPts val="40"/>
              </a:spcBef>
              <a:spcAft>
                <a:spcPts val="0"/>
              </a:spcAft>
              <a:buFont typeface="Arial" panose="020B0604020202020204" pitchFamily="34" charset="0"/>
              <a:buChar char="•"/>
              <a:tabLst>
                <a:tab pos="57150" algn="l"/>
              </a:tabLst>
            </a:pPr>
            <a:r>
              <a:rPr lang="en-US" sz="1900" spc="-10" dirty="0">
                <a:solidFill>
                  <a:schemeClr val="bg1"/>
                </a:solidFill>
                <a:effectLst/>
              </a:rPr>
              <a:t>Learn component : 20%</a:t>
            </a:r>
          </a:p>
          <a:p>
            <a:pPr marL="342900" indent="-228600">
              <a:lnSpc>
                <a:spcPct val="90000"/>
              </a:lnSpc>
              <a:spcBef>
                <a:spcPts val="40"/>
              </a:spcBef>
              <a:spcAft>
                <a:spcPts val="0"/>
              </a:spcAft>
              <a:buFont typeface="Arial" panose="020B0604020202020204" pitchFamily="34" charset="0"/>
              <a:buChar char="•"/>
              <a:tabLst>
                <a:tab pos="57150" algn="l"/>
              </a:tabLst>
            </a:pPr>
            <a:r>
              <a:rPr lang="en-US" sz="1900" spc="-10" dirty="0">
                <a:solidFill>
                  <a:schemeClr val="bg1"/>
                </a:solidFill>
                <a:effectLst/>
              </a:rPr>
              <a:t>Align component : 30%</a:t>
            </a:r>
          </a:p>
          <a:p>
            <a:pPr marL="342900" indent="-228600">
              <a:lnSpc>
                <a:spcPct val="90000"/>
              </a:lnSpc>
              <a:spcBef>
                <a:spcPts val="40"/>
              </a:spcBef>
              <a:spcAft>
                <a:spcPts val="0"/>
              </a:spcAft>
              <a:buFont typeface="Arial" panose="020B0604020202020204" pitchFamily="34" charset="0"/>
              <a:buChar char="•"/>
              <a:tabLst>
                <a:tab pos="57150" algn="l"/>
              </a:tabLst>
            </a:pPr>
            <a:r>
              <a:rPr lang="en-US" sz="1900" spc="-10" dirty="0">
                <a:solidFill>
                  <a:schemeClr val="bg1"/>
                </a:solidFill>
              </a:rPr>
              <a:t>Perform component : 30%</a:t>
            </a:r>
          </a:p>
          <a:p>
            <a:pPr marL="342900" indent="-228600">
              <a:lnSpc>
                <a:spcPct val="90000"/>
              </a:lnSpc>
              <a:spcBef>
                <a:spcPts val="40"/>
              </a:spcBef>
              <a:spcAft>
                <a:spcPts val="0"/>
              </a:spcAft>
              <a:buFont typeface="Arial" panose="020B0604020202020204" pitchFamily="34" charset="0"/>
              <a:buChar char="•"/>
              <a:tabLst>
                <a:tab pos="57150" algn="l"/>
              </a:tabLst>
            </a:pPr>
            <a:r>
              <a:rPr lang="en-US" sz="1900" spc="-10" dirty="0">
                <a:solidFill>
                  <a:schemeClr val="bg1"/>
                </a:solidFill>
                <a:effectLst/>
              </a:rPr>
              <a:t>Review component : 5%</a:t>
            </a:r>
          </a:p>
          <a:p>
            <a:pPr marL="57150" indent="-228600">
              <a:lnSpc>
                <a:spcPct val="90000"/>
              </a:lnSpc>
              <a:spcBef>
                <a:spcPts val="40"/>
              </a:spcBef>
              <a:spcAft>
                <a:spcPts val="0"/>
              </a:spcAft>
              <a:buFont typeface="Arial" panose="020B0604020202020204" pitchFamily="34" charset="0"/>
              <a:buChar char="•"/>
              <a:tabLst>
                <a:tab pos="57150" algn="l"/>
              </a:tabLst>
            </a:pPr>
            <a:endParaRPr lang="en-US" sz="1900" spc="-10" dirty="0">
              <a:solidFill>
                <a:schemeClr val="bg1"/>
              </a:solidFill>
            </a:endParaRPr>
          </a:p>
          <a:p>
            <a:pPr marL="57150" indent="-228600">
              <a:lnSpc>
                <a:spcPct val="90000"/>
              </a:lnSpc>
              <a:spcBef>
                <a:spcPts val="40"/>
              </a:spcBef>
              <a:spcAft>
                <a:spcPts val="0"/>
              </a:spcAft>
              <a:buFont typeface="Arial" panose="020B0604020202020204" pitchFamily="34" charset="0"/>
              <a:buChar char="•"/>
              <a:tabLst>
                <a:tab pos="57150" algn="l"/>
              </a:tabLst>
            </a:pPr>
            <a:endParaRPr lang="en-US" sz="1500" dirty="0">
              <a:solidFill>
                <a:schemeClr val="bg1"/>
              </a:solidFill>
              <a:effectLst/>
            </a:endParaRPr>
          </a:p>
        </p:txBody>
      </p:sp>
      <p:sp>
        <p:nvSpPr>
          <p:cNvPr id="8" name="TextBox 7"/>
          <p:cNvSpPr txBox="1"/>
          <p:nvPr/>
        </p:nvSpPr>
        <p:spPr>
          <a:xfrm>
            <a:off x="424070" y="4585252"/>
            <a:ext cx="10813773" cy="369332"/>
          </a:xfrm>
          <a:prstGeom prst="rect">
            <a:avLst/>
          </a:prstGeom>
          <a:noFill/>
        </p:spPr>
        <p:txBody>
          <a:bodyPr wrap="square" rtlCol="0">
            <a:spAutoFit/>
          </a:bodyPr>
          <a:lstStyle/>
          <a:p>
            <a:pPr>
              <a:spcAft>
                <a:spcPts val="600"/>
              </a:spcAft>
            </a:pPr>
            <a:r>
              <a:rPr lang="en-US" dirty="0"/>
              <a:t>  </a:t>
            </a: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barn(inVertical)">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id="{5D7F64A8-D625-4F61-A290-B499BB62AC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721224" y="623944"/>
            <a:ext cx="5561704" cy="3276385"/>
          </a:xfrm>
        </p:spPr>
        <p:txBody>
          <a:bodyPr anchor="b">
            <a:normAutofit/>
          </a:bodyPr>
          <a:lstStyle/>
          <a:p>
            <a:r>
              <a:rPr lang="en-US" sz="2000" b="1" dirty="0">
                <a:solidFill>
                  <a:srgbClr val="FF0000"/>
                </a:solidFill>
                <a:latin typeface="Arial" panose="020B0604020202020204" pitchFamily="34" charset="0"/>
                <a:cs typeface="Arial" panose="020B0604020202020204" pitchFamily="34" charset="0"/>
              </a:rPr>
              <a:t>Study Steps</a:t>
            </a:r>
            <a:br>
              <a:rPr lang="en-US" sz="2000" dirty="0">
                <a:latin typeface="Arial" panose="020B0604020202020204" pitchFamily="34" charset="0"/>
                <a:cs typeface="Arial" panose="020B0604020202020204" pitchFamily="34" charset="0"/>
              </a:rPr>
            </a:br>
            <a:r>
              <a:rPr lang="en-US" sz="1800" dirty="0">
                <a:latin typeface="Arial" panose="020B0604020202020204" pitchFamily="34" charset="0"/>
                <a:cs typeface="Arial" panose="020B0604020202020204" pitchFamily="34" charset="0"/>
              </a:rPr>
              <a:t>• Review the presentation handout.</a:t>
            </a:r>
            <a:br>
              <a:rPr lang="en-US" sz="1800" dirty="0">
                <a:latin typeface="Arial" panose="020B0604020202020204" pitchFamily="34" charset="0"/>
                <a:cs typeface="Arial" panose="020B0604020202020204" pitchFamily="34" charset="0"/>
              </a:rPr>
            </a:br>
            <a:r>
              <a:rPr lang="en-US" sz="1800" dirty="0">
                <a:latin typeface="Arial" panose="020B0604020202020204" pitchFamily="34" charset="0"/>
                <a:cs typeface="Arial" panose="020B0604020202020204" pitchFamily="34" charset="0"/>
              </a:rPr>
              <a:t>• Think about an appropriate way to mark certain sections that you may want to refer to quickly during the exam.</a:t>
            </a:r>
            <a:br>
              <a:rPr lang="en-US" sz="1800" dirty="0">
                <a:latin typeface="Arial" panose="020B0604020202020204" pitchFamily="34" charset="0"/>
                <a:cs typeface="Arial" panose="020B0604020202020204" pitchFamily="34" charset="0"/>
              </a:rPr>
            </a:br>
            <a:r>
              <a:rPr lang="en-US" sz="1800" dirty="0">
                <a:latin typeface="Arial" panose="020B0604020202020204" pitchFamily="34" charset="0"/>
                <a:cs typeface="Arial" panose="020B0604020202020204" pitchFamily="34" charset="0"/>
              </a:rPr>
              <a:t>• Refer to your workshop</a:t>
            </a:r>
            <a:br>
              <a:rPr lang="en-US" sz="1800" dirty="0">
                <a:latin typeface="Arial" panose="020B0604020202020204" pitchFamily="34" charset="0"/>
                <a:cs typeface="Arial" panose="020B0604020202020204" pitchFamily="34" charset="0"/>
              </a:rPr>
            </a:br>
            <a:r>
              <a:rPr lang="en-US" sz="1800" dirty="0">
                <a:latin typeface="Arial" panose="020B0604020202020204" pitchFamily="34" charset="0"/>
                <a:cs typeface="Arial" panose="020B0604020202020204" pitchFamily="34" charset="0"/>
              </a:rPr>
              <a:t>• Read the red book</a:t>
            </a:r>
            <a:br>
              <a:rPr lang="en-US" sz="1800" dirty="0">
                <a:latin typeface="Arial" panose="020B0604020202020204" pitchFamily="34" charset="0"/>
                <a:cs typeface="Arial" panose="020B0604020202020204" pitchFamily="34" charset="0"/>
              </a:rPr>
            </a:br>
            <a:br>
              <a:rPr lang="en-US" sz="1600" dirty="0"/>
            </a:br>
            <a:br>
              <a:rPr lang="en-US" sz="1600" dirty="0"/>
            </a:br>
            <a:endParaRPr lang="en-US" sz="1600" dirty="0"/>
          </a:p>
        </p:txBody>
      </p:sp>
      <p:pic>
        <p:nvPicPr>
          <p:cNvPr id="26" name="Graphic 25" descr="Clock">
            <a:extLst>
              <a:ext uri="{FF2B5EF4-FFF2-40B4-BE49-F238E27FC236}">
                <a16:creationId xmlns:a16="http://schemas.microsoft.com/office/drawing/2014/main" id="{2C9D35F4-241F-4987-2288-C798DDBB62F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5242" y="2701797"/>
            <a:ext cx="1198532" cy="1198532"/>
          </a:xfrm>
          <a:prstGeom prst="rect">
            <a:avLst/>
          </a:prstGeom>
        </p:spPr>
      </p:pic>
      <p:sp>
        <p:nvSpPr>
          <p:cNvPr id="3" name="Content Placeholder 2"/>
          <p:cNvSpPr>
            <a:spLocks noGrp="1"/>
          </p:cNvSpPr>
          <p:nvPr>
            <p:ph idx="1"/>
          </p:nvPr>
        </p:nvSpPr>
        <p:spPr>
          <a:xfrm>
            <a:off x="1721224" y="3721767"/>
            <a:ext cx="5225327" cy="2823411"/>
          </a:xfrm>
        </p:spPr>
        <p:txBody>
          <a:bodyPr>
            <a:normAutofit fontScale="92500"/>
          </a:bodyPr>
          <a:lstStyle/>
          <a:p>
            <a:pPr marL="0" indent="0">
              <a:buNone/>
            </a:pPr>
            <a:r>
              <a:rPr lang="en-US" sz="1600" b="1" dirty="0">
                <a:solidFill>
                  <a:srgbClr val="FF0000"/>
                </a:solidFill>
              </a:rPr>
              <a:t>EXAM PREPARATION</a:t>
            </a:r>
          </a:p>
          <a:p>
            <a:pPr marL="0" indent="0">
              <a:buSzPts val="600"/>
              <a:buNone/>
              <a:tabLst>
                <a:tab pos="57150" algn="l"/>
              </a:tabLst>
            </a:pPr>
            <a:r>
              <a:rPr lang="en-US" sz="1900" dirty="0"/>
              <a:t>•</a:t>
            </a:r>
            <a:r>
              <a:rPr lang="en-US" sz="1900" spc="0" dirty="0">
                <a:effectLst/>
                <a:latin typeface="Arial" panose="020B0604020202020204" pitchFamily="34" charset="0"/>
                <a:ea typeface="Arial" panose="020B0604020202020204" pitchFamily="34" charset="0"/>
              </a:rPr>
              <a:t> </a:t>
            </a:r>
            <a:r>
              <a:rPr lang="en-US" sz="1900" spc="0" dirty="0">
                <a:effectLst/>
                <a:ea typeface="Arial" panose="020B0604020202020204" pitchFamily="34" charset="0"/>
              </a:rPr>
              <a:t>Do</a:t>
            </a:r>
            <a:r>
              <a:rPr lang="en-US" sz="1900" spc="-15" dirty="0">
                <a:effectLst/>
                <a:ea typeface="Arial" panose="020B0604020202020204" pitchFamily="34" charset="0"/>
              </a:rPr>
              <a:t> </a:t>
            </a:r>
            <a:r>
              <a:rPr lang="en-US" sz="1900" spc="0" dirty="0">
                <a:effectLst/>
                <a:ea typeface="Arial" panose="020B0604020202020204" pitchFamily="34" charset="0"/>
              </a:rPr>
              <a:t>not</a:t>
            </a:r>
            <a:r>
              <a:rPr lang="en-US" sz="1900" spc="-10" dirty="0">
                <a:effectLst/>
                <a:ea typeface="Arial" panose="020B0604020202020204" pitchFamily="34" charset="0"/>
              </a:rPr>
              <a:t> </a:t>
            </a:r>
            <a:r>
              <a:rPr lang="en-US" sz="1900" spc="0" dirty="0">
                <a:effectLst/>
                <a:ea typeface="Arial" panose="020B0604020202020204" pitchFamily="34" charset="0"/>
              </a:rPr>
              <a:t>take</a:t>
            </a:r>
            <a:r>
              <a:rPr lang="en-US" sz="1900" spc="-5" dirty="0">
                <a:effectLst/>
                <a:ea typeface="Arial" panose="020B0604020202020204" pitchFamily="34" charset="0"/>
              </a:rPr>
              <a:t> </a:t>
            </a:r>
            <a:r>
              <a:rPr lang="en-US" sz="1900" spc="0" dirty="0">
                <a:effectLst/>
                <a:ea typeface="Arial" panose="020B0604020202020204" pitchFamily="34" charset="0"/>
              </a:rPr>
              <a:t>the</a:t>
            </a:r>
            <a:r>
              <a:rPr lang="en-US" sz="1900" spc="-10" dirty="0">
                <a:effectLst/>
                <a:ea typeface="Arial" panose="020B0604020202020204" pitchFamily="34" charset="0"/>
              </a:rPr>
              <a:t> </a:t>
            </a:r>
            <a:r>
              <a:rPr lang="en-US" sz="1900" spc="0" dirty="0">
                <a:effectLst/>
                <a:ea typeface="Arial" panose="020B0604020202020204" pitchFamily="34" charset="0"/>
              </a:rPr>
              <a:t>exam</a:t>
            </a:r>
            <a:r>
              <a:rPr lang="en-US" sz="1900" spc="5" dirty="0">
                <a:effectLst/>
                <a:ea typeface="Arial" panose="020B0604020202020204" pitchFamily="34" charset="0"/>
              </a:rPr>
              <a:t> </a:t>
            </a:r>
            <a:r>
              <a:rPr lang="en-US" sz="1900" spc="0" dirty="0">
                <a:effectLst/>
                <a:ea typeface="Arial" panose="020B0604020202020204" pitchFamily="34" charset="0"/>
              </a:rPr>
              <a:t>twice</a:t>
            </a:r>
            <a:r>
              <a:rPr lang="en-US" sz="1900" spc="-5" dirty="0">
                <a:effectLst/>
                <a:ea typeface="Arial" panose="020B0604020202020204" pitchFamily="34" charset="0"/>
              </a:rPr>
              <a:t> </a:t>
            </a:r>
            <a:r>
              <a:rPr lang="en-US" sz="1900" spc="0" dirty="0">
                <a:effectLst/>
                <a:ea typeface="Arial" panose="020B0604020202020204" pitchFamily="34" charset="0"/>
              </a:rPr>
              <a:t>in</a:t>
            </a:r>
            <a:r>
              <a:rPr lang="en-US" sz="1900" spc="-10" dirty="0">
                <a:effectLst/>
                <a:ea typeface="Arial" panose="020B0604020202020204" pitchFamily="34" charset="0"/>
              </a:rPr>
              <a:t> </a:t>
            </a:r>
            <a:r>
              <a:rPr lang="en-US" sz="1900" spc="0" dirty="0">
                <a:effectLst/>
                <a:ea typeface="Arial" panose="020B0604020202020204" pitchFamily="34" charset="0"/>
              </a:rPr>
              <a:t>a </a:t>
            </a:r>
            <a:r>
              <a:rPr lang="en-US" sz="1900" spc="-25" dirty="0">
                <a:effectLst/>
                <a:ea typeface="Arial" panose="020B0604020202020204" pitchFamily="34" charset="0"/>
              </a:rPr>
              <a:t>row</a:t>
            </a:r>
            <a:endParaRPr lang="en-US" sz="1900" spc="0" dirty="0">
              <a:effectLst/>
              <a:ea typeface="Arial" panose="020B0604020202020204" pitchFamily="34" charset="0"/>
            </a:endParaRPr>
          </a:p>
          <a:p>
            <a:pPr marL="0" marR="11430" lvl="0" indent="0">
              <a:spcBef>
                <a:spcPts val="100"/>
              </a:spcBef>
              <a:spcAft>
                <a:spcPts val="0"/>
              </a:spcAft>
              <a:buSzPts val="600"/>
              <a:buNone/>
              <a:tabLst>
                <a:tab pos="56515" algn="l"/>
                <a:tab pos="57785" algn="l"/>
              </a:tabLst>
            </a:pPr>
            <a:r>
              <a:rPr lang="en-US" sz="1900" dirty="0"/>
              <a:t>• </a:t>
            </a:r>
            <a:r>
              <a:rPr lang="en-US" sz="1900" spc="0" dirty="0">
                <a:effectLst/>
                <a:ea typeface="Arial" panose="020B0604020202020204" pitchFamily="34" charset="0"/>
              </a:rPr>
              <a:t>Wait</a:t>
            </a:r>
            <a:r>
              <a:rPr lang="en-US" sz="1900" spc="-40" dirty="0">
                <a:effectLst/>
                <a:ea typeface="Arial" panose="020B0604020202020204" pitchFamily="34" charset="0"/>
              </a:rPr>
              <a:t> </a:t>
            </a:r>
            <a:r>
              <a:rPr lang="en-US" sz="1900" spc="0" dirty="0">
                <a:effectLst/>
                <a:ea typeface="Arial" panose="020B0604020202020204" pitchFamily="34" charset="0"/>
              </a:rPr>
              <a:t>one</a:t>
            </a:r>
            <a:r>
              <a:rPr lang="en-US" sz="1900" spc="-15" dirty="0">
                <a:effectLst/>
                <a:ea typeface="Arial" panose="020B0604020202020204" pitchFamily="34" charset="0"/>
              </a:rPr>
              <a:t> </a:t>
            </a:r>
            <a:r>
              <a:rPr lang="en-US" sz="1900" spc="0">
                <a:effectLst/>
                <a:ea typeface="Arial" panose="020B0604020202020204" pitchFamily="34" charset="0"/>
              </a:rPr>
              <a:t>day</a:t>
            </a:r>
            <a:r>
              <a:rPr lang="en-US" sz="1900" spc="-5">
                <a:effectLst/>
                <a:ea typeface="Arial" panose="020B0604020202020204" pitchFamily="34" charset="0"/>
              </a:rPr>
              <a:t> </a:t>
            </a:r>
            <a:r>
              <a:rPr lang="en-US" sz="1900" spc="0">
                <a:effectLst/>
                <a:ea typeface="Arial" panose="020B0604020202020204" pitchFamily="34" charset="0"/>
              </a:rPr>
              <a:t>(48</a:t>
            </a:r>
            <a:r>
              <a:rPr lang="en-US" sz="1900" spc="-15">
                <a:effectLst/>
                <a:ea typeface="Arial" panose="020B0604020202020204" pitchFamily="34" charset="0"/>
              </a:rPr>
              <a:t> </a:t>
            </a:r>
            <a:r>
              <a:rPr lang="en-US" sz="1900" spc="0" dirty="0">
                <a:effectLst/>
                <a:ea typeface="Arial" panose="020B0604020202020204" pitchFamily="34" charset="0"/>
              </a:rPr>
              <a:t>hours)</a:t>
            </a:r>
            <a:r>
              <a:rPr lang="en-US" sz="1900" spc="-15" dirty="0">
                <a:effectLst/>
                <a:ea typeface="Arial" panose="020B0604020202020204" pitchFamily="34" charset="0"/>
              </a:rPr>
              <a:t> </a:t>
            </a:r>
            <a:r>
              <a:rPr lang="en-US" sz="1900" spc="0" dirty="0">
                <a:effectLst/>
                <a:ea typeface="Arial" panose="020B0604020202020204" pitchFamily="34" charset="0"/>
              </a:rPr>
              <a:t>before</a:t>
            </a:r>
            <a:r>
              <a:rPr lang="en-US" sz="1900" spc="-30" dirty="0">
                <a:effectLst/>
                <a:ea typeface="Arial" panose="020B0604020202020204" pitchFamily="34" charset="0"/>
              </a:rPr>
              <a:t> </a:t>
            </a:r>
            <a:r>
              <a:rPr lang="en-US" sz="1900" spc="0" dirty="0">
                <a:effectLst/>
                <a:ea typeface="Arial" panose="020B0604020202020204" pitchFamily="34" charset="0"/>
              </a:rPr>
              <a:t>retaking</a:t>
            </a:r>
            <a:r>
              <a:rPr lang="en-US" sz="1900" spc="-30" dirty="0">
                <a:effectLst/>
                <a:ea typeface="Arial" panose="020B0604020202020204" pitchFamily="34" charset="0"/>
              </a:rPr>
              <a:t> </a:t>
            </a:r>
            <a:r>
              <a:rPr lang="en-US" sz="1900" spc="0" dirty="0">
                <a:effectLst/>
                <a:ea typeface="Arial" panose="020B0604020202020204" pitchFamily="34" charset="0"/>
              </a:rPr>
              <a:t>the</a:t>
            </a:r>
            <a:r>
              <a:rPr lang="en-US" sz="1900" spc="-5" dirty="0">
                <a:effectLst/>
                <a:ea typeface="Arial" panose="020B0604020202020204" pitchFamily="34" charset="0"/>
              </a:rPr>
              <a:t> </a:t>
            </a:r>
            <a:r>
              <a:rPr lang="en-US" sz="1900" spc="0" dirty="0">
                <a:effectLst/>
                <a:ea typeface="Arial" panose="020B0604020202020204" pitchFamily="34" charset="0"/>
              </a:rPr>
              <a:t>exam to</a:t>
            </a:r>
            <a:r>
              <a:rPr lang="en-US" sz="1900" spc="-15" dirty="0">
                <a:effectLst/>
                <a:ea typeface="Arial" panose="020B0604020202020204" pitchFamily="34" charset="0"/>
              </a:rPr>
              <a:t> </a:t>
            </a:r>
            <a:r>
              <a:rPr lang="en-US" sz="1900" spc="0" dirty="0">
                <a:effectLst/>
                <a:ea typeface="Arial" panose="020B0604020202020204" pitchFamily="34" charset="0"/>
              </a:rPr>
              <a:t>improve</a:t>
            </a:r>
            <a:r>
              <a:rPr lang="en-US" sz="1900" spc="-5" dirty="0">
                <a:effectLst/>
                <a:ea typeface="Arial" panose="020B0604020202020204" pitchFamily="34" charset="0"/>
              </a:rPr>
              <a:t> </a:t>
            </a:r>
            <a:r>
              <a:rPr lang="en-US" sz="1900" spc="0" dirty="0">
                <a:effectLst/>
                <a:ea typeface="Arial" panose="020B0604020202020204" pitchFamily="34" charset="0"/>
              </a:rPr>
              <a:t>your</a:t>
            </a:r>
            <a:r>
              <a:rPr lang="en-US" sz="1900" spc="-15" dirty="0">
                <a:effectLst/>
                <a:ea typeface="Arial" panose="020B0604020202020204" pitchFamily="34" charset="0"/>
              </a:rPr>
              <a:t> </a:t>
            </a:r>
            <a:r>
              <a:rPr lang="en-US" sz="1900" spc="0" dirty="0">
                <a:effectLst/>
                <a:ea typeface="Arial" panose="020B0604020202020204" pitchFamily="34" charset="0"/>
              </a:rPr>
              <a:t>chances</a:t>
            </a:r>
            <a:r>
              <a:rPr lang="en-US" sz="1900" spc="-20" dirty="0">
                <a:effectLst/>
                <a:ea typeface="Arial" panose="020B0604020202020204" pitchFamily="34" charset="0"/>
              </a:rPr>
              <a:t> </a:t>
            </a:r>
            <a:r>
              <a:rPr lang="en-US" sz="1900" spc="0" dirty="0">
                <a:effectLst/>
                <a:ea typeface="Arial" panose="020B0604020202020204" pitchFamily="34" charset="0"/>
              </a:rPr>
              <a:t>of</a:t>
            </a:r>
            <a:r>
              <a:rPr lang="en-US" sz="1900" spc="200" dirty="0">
                <a:effectLst/>
                <a:ea typeface="Arial" panose="020B0604020202020204" pitchFamily="34" charset="0"/>
              </a:rPr>
              <a:t> </a:t>
            </a:r>
            <a:r>
              <a:rPr lang="en-US" sz="1900" spc="0" dirty="0">
                <a:effectLst/>
                <a:ea typeface="Arial" panose="020B0604020202020204" pitchFamily="34" charset="0"/>
              </a:rPr>
              <a:t>passing the exam as it requires 2.5 hours of uninterrupted focus time</a:t>
            </a:r>
          </a:p>
          <a:p>
            <a:pPr marL="0" lvl="0" indent="0">
              <a:spcBef>
                <a:spcPts val="55"/>
              </a:spcBef>
              <a:spcAft>
                <a:spcPts val="0"/>
              </a:spcAft>
              <a:buSzPts val="600"/>
              <a:buNone/>
              <a:tabLst>
                <a:tab pos="57150" algn="l"/>
              </a:tabLst>
            </a:pPr>
            <a:r>
              <a:rPr lang="en-US" sz="1900" dirty="0"/>
              <a:t>• </a:t>
            </a:r>
            <a:r>
              <a:rPr lang="en-US" sz="1900" spc="0" dirty="0">
                <a:effectLst/>
                <a:ea typeface="Arial" panose="020B0604020202020204" pitchFamily="34" charset="0"/>
              </a:rPr>
              <a:t>Take</a:t>
            </a:r>
            <a:r>
              <a:rPr lang="en-US" sz="1900" spc="-20" dirty="0">
                <a:effectLst/>
                <a:ea typeface="Arial" panose="020B0604020202020204" pitchFamily="34" charset="0"/>
              </a:rPr>
              <a:t> </a:t>
            </a:r>
            <a:r>
              <a:rPr lang="en-US" sz="1900" spc="0" dirty="0">
                <a:effectLst/>
                <a:ea typeface="Arial" panose="020B0604020202020204" pitchFamily="34" charset="0"/>
              </a:rPr>
              <a:t>the</a:t>
            </a:r>
            <a:r>
              <a:rPr lang="en-US" sz="1900" spc="-25" dirty="0">
                <a:effectLst/>
                <a:ea typeface="Arial" panose="020B0604020202020204" pitchFamily="34" charset="0"/>
              </a:rPr>
              <a:t> </a:t>
            </a:r>
            <a:r>
              <a:rPr lang="en-US" sz="1900" spc="0" dirty="0">
                <a:effectLst/>
                <a:ea typeface="Arial" panose="020B0604020202020204" pitchFamily="34" charset="0"/>
              </a:rPr>
              <a:t>exam</a:t>
            </a:r>
            <a:r>
              <a:rPr lang="en-US" sz="1900" spc="-10" dirty="0">
                <a:effectLst/>
                <a:ea typeface="Arial" panose="020B0604020202020204" pitchFamily="34" charset="0"/>
              </a:rPr>
              <a:t> </a:t>
            </a:r>
            <a:r>
              <a:rPr lang="en-US" sz="1900" spc="0" dirty="0">
                <a:effectLst/>
                <a:ea typeface="Arial" panose="020B0604020202020204" pitchFamily="34" charset="0"/>
              </a:rPr>
              <a:t>when you</a:t>
            </a:r>
            <a:r>
              <a:rPr lang="en-US" sz="1900" spc="-25" dirty="0">
                <a:effectLst/>
                <a:ea typeface="Arial" panose="020B0604020202020204" pitchFamily="34" charset="0"/>
              </a:rPr>
              <a:t> </a:t>
            </a:r>
            <a:r>
              <a:rPr lang="en-US" sz="1900" spc="0" dirty="0">
                <a:effectLst/>
                <a:ea typeface="Arial" panose="020B0604020202020204" pitchFamily="34" charset="0"/>
              </a:rPr>
              <a:t>are</a:t>
            </a:r>
            <a:r>
              <a:rPr lang="en-US" sz="1900" spc="-25" dirty="0">
                <a:effectLst/>
                <a:ea typeface="Arial" panose="020B0604020202020204" pitchFamily="34" charset="0"/>
              </a:rPr>
              <a:t> </a:t>
            </a:r>
            <a:r>
              <a:rPr lang="en-US" sz="1900" spc="0" dirty="0">
                <a:effectLst/>
                <a:ea typeface="Arial" panose="020B0604020202020204" pitchFamily="34" charset="0"/>
              </a:rPr>
              <a:t>well-</a:t>
            </a:r>
            <a:r>
              <a:rPr lang="en-US" sz="1900" spc="-10" dirty="0">
                <a:effectLst/>
                <a:ea typeface="Arial" panose="020B0604020202020204" pitchFamily="34" charset="0"/>
              </a:rPr>
              <a:t>rested</a:t>
            </a:r>
            <a:endParaRPr lang="en-US" sz="1900" spc="0" dirty="0">
              <a:effectLst/>
              <a:ea typeface="Arial" panose="020B0604020202020204" pitchFamily="34" charset="0"/>
            </a:endParaRPr>
          </a:p>
          <a:p>
            <a:pPr marL="0" lvl="0" indent="0">
              <a:spcBef>
                <a:spcPts val="30"/>
              </a:spcBef>
              <a:spcAft>
                <a:spcPts val="0"/>
              </a:spcAft>
              <a:buSzPts val="600"/>
              <a:buNone/>
              <a:tabLst>
                <a:tab pos="57150" algn="l"/>
              </a:tabLst>
            </a:pPr>
            <a:r>
              <a:rPr lang="en-US" sz="1900" dirty="0"/>
              <a:t>• </a:t>
            </a:r>
            <a:r>
              <a:rPr lang="en-US" sz="1900" spc="0" dirty="0">
                <a:effectLst/>
                <a:ea typeface="Arial" panose="020B0604020202020204" pitchFamily="34" charset="0"/>
              </a:rPr>
              <a:t>Make</a:t>
            </a:r>
            <a:r>
              <a:rPr lang="en-US" sz="1900" spc="5" dirty="0">
                <a:effectLst/>
                <a:ea typeface="Arial" panose="020B0604020202020204" pitchFamily="34" charset="0"/>
              </a:rPr>
              <a:t> </a:t>
            </a:r>
            <a:r>
              <a:rPr lang="en-US" sz="1900" spc="0" dirty="0">
                <a:effectLst/>
                <a:ea typeface="Arial" panose="020B0604020202020204" pitchFamily="34" charset="0"/>
              </a:rPr>
              <a:t>sure</a:t>
            </a:r>
            <a:r>
              <a:rPr lang="en-US" sz="1900" spc="-5" dirty="0">
                <a:effectLst/>
                <a:ea typeface="Arial" panose="020B0604020202020204" pitchFamily="34" charset="0"/>
              </a:rPr>
              <a:t> </a:t>
            </a:r>
            <a:r>
              <a:rPr lang="en-US" sz="1900" spc="0" dirty="0">
                <a:effectLst/>
                <a:ea typeface="Arial" panose="020B0604020202020204" pitchFamily="34" charset="0"/>
              </a:rPr>
              <a:t>you</a:t>
            </a:r>
            <a:r>
              <a:rPr lang="en-US" sz="1900" spc="5" dirty="0">
                <a:effectLst/>
                <a:ea typeface="Arial" panose="020B0604020202020204" pitchFamily="34" charset="0"/>
              </a:rPr>
              <a:t> </a:t>
            </a:r>
            <a:r>
              <a:rPr lang="en-US" sz="1900" spc="0" dirty="0">
                <a:effectLst/>
                <a:ea typeface="Arial" panose="020B0604020202020204" pitchFamily="34" charset="0"/>
              </a:rPr>
              <a:t>sit</a:t>
            </a:r>
            <a:r>
              <a:rPr lang="en-US" sz="1900" spc="-5" dirty="0">
                <a:effectLst/>
                <a:ea typeface="Arial" panose="020B0604020202020204" pitchFamily="34" charset="0"/>
              </a:rPr>
              <a:t> </a:t>
            </a:r>
            <a:r>
              <a:rPr lang="en-US" sz="1900" spc="0" dirty="0">
                <a:effectLst/>
                <a:ea typeface="Arial" panose="020B0604020202020204" pitchFamily="34" charset="0"/>
              </a:rPr>
              <a:t>in</a:t>
            </a:r>
            <a:r>
              <a:rPr lang="en-US" sz="1900" spc="-5" dirty="0">
                <a:effectLst/>
                <a:ea typeface="Arial" panose="020B0604020202020204" pitchFamily="34" charset="0"/>
              </a:rPr>
              <a:t> </a:t>
            </a:r>
            <a:r>
              <a:rPr lang="en-US" sz="1900" spc="0" dirty="0">
                <a:effectLst/>
                <a:ea typeface="Arial" panose="020B0604020202020204" pitchFamily="34" charset="0"/>
              </a:rPr>
              <a:t>a</a:t>
            </a:r>
            <a:r>
              <a:rPr lang="en-US" sz="1900" spc="-5" dirty="0">
                <a:effectLst/>
                <a:ea typeface="Arial" panose="020B0604020202020204" pitchFamily="34" charset="0"/>
              </a:rPr>
              <a:t> </a:t>
            </a:r>
            <a:r>
              <a:rPr lang="en-US" sz="1900" spc="0" dirty="0">
                <a:effectLst/>
                <a:ea typeface="Arial" panose="020B0604020202020204" pitchFamily="34" charset="0"/>
              </a:rPr>
              <a:t>well-lit</a:t>
            </a:r>
            <a:r>
              <a:rPr lang="en-US" sz="1900" spc="-30" dirty="0">
                <a:effectLst/>
                <a:ea typeface="Arial" panose="020B0604020202020204" pitchFamily="34" charset="0"/>
              </a:rPr>
              <a:t> </a:t>
            </a:r>
            <a:r>
              <a:rPr lang="en-US" sz="1900" spc="0" dirty="0">
                <a:effectLst/>
                <a:ea typeface="Arial" panose="020B0604020202020204" pitchFamily="34" charset="0"/>
              </a:rPr>
              <a:t>and</a:t>
            </a:r>
            <a:r>
              <a:rPr lang="en-US" sz="1900" spc="-5" dirty="0">
                <a:effectLst/>
                <a:ea typeface="Arial" panose="020B0604020202020204" pitchFamily="34" charset="0"/>
              </a:rPr>
              <a:t> </a:t>
            </a:r>
            <a:r>
              <a:rPr lang="en-US" sz="1900" spc="0" dirty="0">
                <a:effectLst/>
                <a:ea typeface="Arial" panose="020B0604020202020204" pitchFamily="34" charset="0"/>
              </a:rPr>
              <a:t>quiet</a:t>
            </a:r>
            <a:r>
              <a:rPr lang="en-US" sz="1900" spc="-5" dirty="0">
                <a:effectLst/>
                <a:ea typeface="Arial" panose="020B0604020202020204" pitchFamily="34" charset="0"/>
              </a:rPr>
              <a:t> </a:t>
            </a:r>
            <a:r>
              <a:rPr lang="en-US" sz="1900" spc="-20" dirty="0">
                <a:effectLst/>
                <a:ea typeface="Arial" panose="020B0604020202020204" pitchFamily="34" charset="0"/>
              </a:rPr>
              <a:t>place</a:t>
            </a:r>
            <a:endParaRPr lang="en-US" sz="1900" spc="0" dirty="0">
              <a:effectLst/>
              <a:ea typeface="Arial" panose="020B0604020202020204" pitchFamily="34" charset="0"/>
            </a:endParaRPr>
          </a:p>
          <a:p>
            <a:pPr marL="0" lvl="0" indent="0">
              <a:spcBef>
                <a:spcPts val="45"/>
              </a:spcBef>
              <a:spcAft>
                <a:spcPts val="0"/>
              </a:spcAft>
              <a:buSzPts val="600"/>
              <a:buNone/>
              <a:tabLst>
                <a:tab pos="57150" algn="l"/>
              </a:tabLst>
            </a:pPr>
            <a:r>
              <a:rPr lang="en-US" sz="1900" dirty="0"/>
              <a:t>• </a:t>
            </a:r>
            <a:r>
              <a:rPr lang="en-US" sz="1900" spc="0" dirty="0">
                <a:effectLst/>
                <a:ea typeface="Arial" panose="020B0604020202020204" pitchFamily="34" charset="0"/>
              </a:rPr>
              <a:t>Check your</a:t>
            </a:r>
            <a:r>
              <a:rPr lang="en-US" sz="1900" spc="-10" dirty="0">
                <a:effectLst/>
                <a:ea typeface="Arial" panose="020B0604020202020204" pitchFamily="34" charset="0"/>
              </a:rPr>
              <a:t> </a:t>
            </a:r>
            <a:r>
              <a:rPr lang="en-US" sz="1900" spc="0" dirty="0">
                <a:effectLst/>
                <a:ea typeface="Arial" panose="020B0604020202020204" pitchFamily="34" charset="0"/>
              </a:rPr>
              <a:t>internet</a:t>
            </a:r>
            <a:r>
              <a:rPr lang="en-US" sz="1900" spc="-30" dirty="0">
                <a:effectLst/>
                <a:ea typeface="Arial" panose="020B0604020202020204" pitchFamily="34" charset="0"/>
              </a:rPr>
              <a:t> </a:t>
            </a:r>
            <a:r>
              <a:rPr lang="en-US" sz="1900" spc="-10" dirty="0">
                <a:effectLst/>
                <a:ea typeface="Arial" panose="020B0604020202020204" pitchFamily="34" charset="0"/>
              </a:rPr>
              <a:t>speed</a:t>
            </a:r>
            <a:endParaRPr lang="en-US" sz="1900" spc="0" dirty="0">
              <a:effectLst/>
              <a:ea typeface="Arial" panose="020B0604020202020204" pitchFamily="34" charset="0"/>
            </a:endParaRPr>
          </a:p>
          <a:p>
            <a:pPr marL="0" lvl="0" indent="0">
              <a:spcBef>
                <a:spcPts val="30"/>
              </a:spcBef>
              <a:spcAft>
                <a:spcPts val="0"/>
              </a:spcAft>
              <a:buSzPts val="600"/>
              <a:buNone/>
              <a:tabLst>
                <a:tab pos="57150" algn="l"/>
              </a:tabLst>
            </a:pPr>
            <a:r>
              <a:rPr lang="en-US" sz="1900" dirty="0"/>
              <a:t>• </a:t>
            </a:r>
            <a:r>
              <a:rPr lang="en-US" sz="1900" spc="0" dirty="0">
                <a:effectLst/>
                <a:ea typeface="Arial" panose="020B0604020202020204" pitchFamily="34" charset="0"/>
              </a:rPr>
              <a:t>Avoid</a:t>
            </a:r>
            <a:r>
              <a:rPr lang="en-US" sz="1900" spc="-15" dirty="0">
                <a:effectLst/>
                <a:ea typeface="Arial" panose="020B0604020202020204" pitchFamily="34" charset="0"/>
              </a:rPr>
              <a:t> </a:t>
            </a:r>
            <a:r>
              <a:rPr lang="en-US" sz="1900" spc="0" dirty="0">
                <a:effectLst/>
                <a:ea typeface="Arial" panose="020B0604020202020204" pitchFamily="34" charset="0"/>
              </a:rPr>
              <a:t>internet</a:t>
            </a:r>
            <a:r>
              <a:rPr lang="en-US" sz="1900" spc="-25" dirty="0">
                <a:effectLst/>
                <a:ea typeface="Arial" panose="020B0604020202020204" pitchFamily="34" charset="0"/>
              </a:rPr>
              <a:t> </a:t>
            </a:r>
            <a:r>
              <a:rPr lang="en-US" sz="1900" spc="0" dirty="0">
                <a:effectLst/>
                <a:ea typeface="Arial" panose="020B0604020202020204" pitchFamily="34" charset="0"/>
              </a:rPr>
              <a:t>connection</a:t>
            </a:r>
            <a:r>
              <a:rPr lang="en-US" sz="1900" spc="-25" dirty="0">
                <a:effectLst/>
                <a:ea typeface="Arial" panose="020B0604020202020204" pitchFamily="34" charset="0"/>
              </a:rPr>
              <a:t> </a:t>
            </a:r>
            <a:r>
              <a:rPr lang="en-US" sz="1900" spc="0" dirty="0">
                <a:effectLst/>
                <a:ea typeface="Arial" panose="020B0604020202020204" pitchFamily="34" charset="0"/>
              </a:rPr>
              <a:t>and</a:t>
            </a:r>
            <a:r>
              <a:rPr lang="en-US" sz="1900" spc="-10" dirty="0">
                <a:effectLst/>
                <a:ea typeface="Arial" panose="020B0604020202020204" pitchFamily="34" charset="0"/>
              </a:rPr>
              <a:t> </a:t>
            </a:r>
            <a:r>
              <a:rPr lang="en-US" sz="1900" spc="0" dirty="0">
                <a:effectLst/>
                <a:ea typeface="Arial" panose="020B0604020202020204" pitchFamily="34" charset="0"/>
              </a:rPr>
              <a:t>power</a:t>
            </a:r>
            <a:r>
              <a:rPr lang="en-US" sz="1900" spc="5" dirty="0">
                <a:effectLst/>
                <a:ea typeface="Arial" panose="020B0604020202020204" pitchFamily="34" charset="0"/>
              </a:rPr>
              <a:t> </a:t>
            </a:r>
            <a:r>
              <a:rPr lang="en-US" sz="1900" spc="-10" dirty="0">
                <a:effectLst/>
                <a:ea typeface="Arial" panose="020B0604020202020204" pitchFamily="34" charset="0"/>
              </a:rPr>
              <a:t>interruptions</a:t>
            </a:r>
            <a:endParaRPr lang="en-US" sz="1900" spc="0" dirty="0">
              <a:effectLst/>
              <a:ea typeface="Arial" panose="020B0604020202020204" pitchFamily="34" charset="0"/>
            </a:endParaRPr>
          </a:p>
          <a:p>
            <a:pPr marL="0" indent="0">
              <a:buNone/>
            </a:pPr>
            <a:r>
              <a:rPr lang="en-US" sz="1900" dirty="0"/>
              <a:t>• </a:t>
            </a:r>
            <a:r>
              <a:rPr lang="en-US" sz="1900" spc="0" dirty="0">
                <a:effectLst/>
                <a:ea typeface="Arial" panose="020B0604020202020204" pitchFamily="34" charset="0"/>
              </a:rPr>
              <a:t>Have</a:t>
            </a:r>
            <a:r>
              <a:rPr lang="en-US" sz="1900" spc="-5" dirty="0">
                <a:effectLst/>
                <a:ea typeface="Arial" panose="020B0604020202020204" pitchFamily="34" charset="0"/>
              </a:rPr>
              <a:t> </a:t>
            </a:r>
            <a:r>
              <a:rPr lang="en-US" sz="1900" spc="0" dirty="0">
                <a:effectLst/>
                <a:ea typeface="Arial" panose="020B0604020202020204" pitchFamily="34" charset="0"/>
              </a:rPr>
              <a:t>a</a:t>
            </a:r>
            <a:r>
              <a:rPr lang="en-US" sz="1900" spc="-10" dirty="0">
                <a:effectLst/>
                <a:ea typeface="Arial" panose="020B0604020202020204" pitchFamily="34" charset="0"/>
              </a:rPr>
              <a:t> </a:t>
            </a:r>
            <a:r>
              <a:rPr lang="en-US" sz="1900" spc="0" dirty="0">
                <a:effectLst/>
                <a:ea typeface="Arial" panose="020B0604020202020204" pitchFamily="34" charset="0"/>
              </a:rPr>
              <a:t>bottle</a:t>
            </a:r>
            <a:r>
              <a:rPr lang="en-US" sz="1900" spc="-10" dirty="0">
                <a:effectLst/>
                <a:ea typeface="Arial" panose="020B0604020202020204" pitchFamily="34" charset="0"/>
              </a:rPr>
              <a:t> </a:t>
            </a:r>
            <a:r>
              <a:rPr lang="en-US" sz="1900" spc="0" dirty="0">
                <a:effectLst/>
                <a:ea typeface="Arial" panose="020B0604020202020204" pitchFamily="34" charset="0"/>
              </a:rPr>
              <a:t>of</a:t>
            </a:r>
            <a:r>
              <a:rPr lang="en-US" sz="1900" spc="-15" dirty="0">
                <a:effectLst/>
                <a:ea typeface="Arial" panose="020B0604020202020204" pitchFamily="34" charset="0"/>
              </a:rPr>
              <a:t> </a:t>
            </a:r>
            <a:r>
              <a:rPr lang="en-US" sz="1900" spc="0" dirty="0">
                <a:effectLst/>
                <a:ea typeface="Arial" panose="020B0604020202020204" pitchFamily="34" charset="0"/>
              </a:rPr>
              <a:t>water</a:t>
            </a:r>
            <a:r>
              <a:rPr lang="en-US" sz="1900" spc="5" dirty="0">
                <a:effectLst/>
                <a:ea typeface="Arial" panose="020B0604020202020204" pitchFamily="34" charset="0"/>
              </a:rPr>
              <a:t> </a:t>
            </a:r>
            <a:r>
              <a:rPr lang="en-US" sz="1900" spc="0" dirty="0">
                <a:effectLst/>
                <a:ea typeface="Arial" panose="020B0604020202020204" pitchFamily="34" charset="0"/>
              </a:rPr>
              <a:t>on stand-</a:t>
            </a:r>
            <a:r>
              <a:rPr lang="en-US" sz="1900" spc="-25" dirty="0">
                <a:effectLst/>
                <a:ea typeface="Arial" panose="020B0604020202020204" pitchFamily="34" charset="0"/>
              </a:rPr>
              <a:t>by</a:t>
            </a:r>
            <a:endParaRPr lang="en-US" sz="1900" spc="0" dirty="0">
              <a:effectLst/>
              <a:ea typeface="Arial" panose="020B0604020202020204" pitchFamily="34" charset="0"/>
            </a:endParaRPr>
          </a:p>
          <a:p>
            <a:endParaRPr lang="en-US" sz="1100" b="1" dirty="0"/>
          </a:p>
        </p:txBody>
      </p:sp>
      <p:pic>
        <p:nvPicPr>
          <p:cNvPr id="9" name="Graphic 8" descr="Clock">
            <a:extLst>
              <a:ext uri="{FF2B5EF4-FFF2-40B4-BE49-F238E27FC236}">
                <a16:creationId xmlns:a16="http://schemas.microsoft.com/office/drawing/2014/main" id="{7EA7CF00-DF6E-48A6-9038-3B3C09EC1C43}"/>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alphaModFix amt="15000"/>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41431" y="816337"/>
            <a:ext cx="5225327" cy="522532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3">
                                            <p:txEl>
                                              <p:pRg st="7" end="7"/>
                                            </p:txEl>
                                          </p:spTgt>
                                        </p:tgtEl>
                                        <p:attrNameLst>
                                          <p:attrName>style.visibility</p:attrName>
                                        </p:attrNameLst>
                                      </p:cBhvr>
                                      <p:to>
                                        <p:strVal val="visible"/>
                                      </p:to>
                                    </p:set>
                                    <p:animEffect transition="in" filter="fade">
                                      <p:cBhvr>
                                        <p:cTn id="63" dur="1000"/>
                                        <p:tgtEl>
                                          <p:spTgt spid="3">
                                            <p:txEl>
                                              <p:pRg st="7" end="7"/>
                                            </p:txEl>
                                          </p:spTgt>
                                        </p:tgtEl>
                                      </p:cBhvr>
                                    </p:animEffect>
                                    <p:anim calcmode="lin" valueType="num">
                                      <p:cBhvr>
                                        <p:cTn id="64"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6"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 name="Group 28">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1" name="Group 30">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2" name="Freeform: Shape 31">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 name="Freeform: Shape 32">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 name="Freeform: Shape 33">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1014984" y="891712"/>
            <a:ext cx="5309616" cy="5160789"/>
          </a:xfrm>
        </p:spPr>
        <p:txBody>
          <a:bodyPr anchor="ctr">
            <a:normAutofit/>
          </a:bodyPr>
          <a:lstStyle/>
          <a:p>
            <a:r>
              <a:rPr lang="en-US" sz="4000" b="1" dirty="0">
                <a:solidFill>
                  <a:srgbClr val="FF0000"/>
                </a:solidFill>
              </a:rPr>
              <a:t>Exam’s strategies:</a:t>
            </a:r>
          </a:p>
        </p:txBody>
      </p:sp>
      <p:sp>
        <p:nvSpPr>
          <p:cNvPr id="3" name="Content Placeholder 2"/>
          <p:cNvSpPr>
            <a:spLocks noGrp="1"/>
          </p:cNvSpPr>
          <p:nvPr>
            <p:ph idx="1"/>
          </p:nvPr>
        </p:nvSpPr>
        <p:spPr>
          <a:xfrm>
            <a:off x="6412302" y="891713"/>
            <a:ext cx="4584882" cy="5368028"/>
          </a:xfrm>
        </p:spPr>
        <p:txBody>
          <a:bodyPr anchor="ctr">
            <a:normAutofit/>
          </a:bodyPr>
          <a:lstStyle/>
          <a:p>
            <a:pPr marL="0" indent="0">
              <a:buNone/>
            </a:pPr>
            <a:r>
              <a:rPr lang="en-US" sz="1600" dirty="0">
                <a:solidFill>
                  <a:schemeClr val="bg2"/>
                </a:solidFill>
                <a:latin typeface="Arial" panose="020B0604020202020204" pitchFamily="34" charset="0"/>
                <a:cs typeface="Arial" panose="020B0604020202020204" pitchFamily="34" charset="0"/>
              </a:rPr>
              <a:t>• Read the questions thoroughly</a:t>
            </a:r>
          </a:p>
          <a:p>
            <a:pPr marL="0" indent="0">
              <a:buNone/>
            </a:pPr>
            <a:r>
              <a:rPr lang="en-US" sz="1600" dirty="0">
                <a:solidFill>
                  <a:schemeClr val="bg2"/>
                </a:solidFill>
                <a:latin typeface="Arial" panose="020B0604020202020204" pitchFamily="34" charset="0"/>
                <a:cs typeface="Arial" panose="020B0604020202020204" pitchFamily="34" charset="0"/>
              </a:rPr>
              <a:t>• Make sure no question is left unanswered as all the questions are equally marked</a:t>
            </a:r>
          </a:p>
          <a:p>
            <a:pPr marL="0" indent="0">
              <a:buNone/>
            </a:pPr>
            <a:r>
              <a:rPr lang="en-US" sz="1600" dirty="0">
                <a:solidFill>
                  <a:schemeClr val="bg2"/>
                </a:solidFill>
                <a:latin typeface="Arial" panose="020B0604020202020204" pitchFamily="34" charset="0"/>
                <a:cs typeface="Arial" panose="020B0604020202020204" pitchFamily="34" charset="0"/>
              </a:rPr>
              <a:t>• Eliminate the answer choices you know are not correct </a:t>
            </a:r>
          </a:p>
          <a:p>
            <a:pPr marL="0" indent="0">
              <a:buNone/>
            </a:pPr>
            <a:r>
              <a:rPr lang="en-US" sz="1600" dirty="0">
                <a:solidFill>
                  <a:schemeClr val="bg2"/>
                </a:solidFill>
                <a:latin typeface="Arial" panose="020B0604020202020204" pitchFamily="34" charset="0"/>
                <a:cs typeface="Arial" panose="020B0604020202020204" pitchFamily="34" charset="0"/>
              </a:rPr>
              <a:t> • Eliminate all but two answer choices for the questions you are not sure of and select the best answer, but mark the alternative potential.</a:t>
            </a:r>
          </a:p>
          <a:p>
            <a:pPr marL="0" indent="0">
              <a:buNone/>
            </a:pPr>
            <a:r>
              <a:rPr lang="en-US" sz="1600" dirty="0">
                <a:solidFill>
                  <a:schemeClr val="bg2"/>
                </a:solidFill>
                <a:latin typeface="Arial" panose="020B0604020202020204" pitchFamily="34" charset="0"/>
                <a:cs typeface="Arial" panose="020B0604020202020204" pitchFamily="34" charset="0"/>
              </a:rPr>
              <a:t> • answer on a sheet of paper and get back to the question towards the end - that is if you have time</a:t>
            </a:r>
          </a:p>
          <a:p>
            <a:pPr marL="0" marR="78105" lvl="0" indent="0" rtl="0">
              <a:spcBef>
                <a:spcPts val="105"/>
              </a:spcBef>
              <a:spcAft>
                <a:spcPts val="0"/>
              </a:spcAft>
              <a:buSzPts val="600"/>
              <a:buNone/>
              <a:tabLst>
                <a:tab pos="56515" algn="l"/>
                <a:tab pos="57785" algn="l"/>
              </a:tabLst>
            </a:pPr>
            <a:r>
              <a:rPr lang="en-US" sz="1600" dirty="0">
                <a:solidFill>
                  <a:schemeClr val="bg2"/>
                </a:solidFill>
                <a:latin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Avoid</a:t>
            </a:r>
            <a:r>
              <a:rPr lang="en-US" sz="1600" spc="-4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choosing</a:t>
            </a:r>
            <a:r>
              <a:rPr lang="en-US" sz="1600" spc="-3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answers</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with</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the</a:t>
            </a:r>
            <a:r>
              <a:rPr lang="en-US" sz="1600" spc="-2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words “All,</a:t>
            </a:r>
            <a:r>
              <a:rPr lang="en-US" sz="1600" spc="-3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Never,</a:t>
            </a:r>
            <a:r>
              <a:rPr lang="en-US" sz="1600" spc="-4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Always, Entire,</a:t>
            </a:r>
            <a:r>
              <a:rPr lang="en-US" sz="1600" spc="-3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Not</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at</a:t>
            </a:r>
            <a:r>
              <a:rPr lang="en-US" sz="1600" spc="-4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All,</a:t>
            </a:r>
            <a:r>
              <a:rPr lang="en-US" sz="1600" spc="-2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or</a:t>
            </a:r>
            <a:r>
              <a:rPr lang="en-US" sz="1600" spc="20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similar words” as they tend to be false</a:t>
            </a:r>
          </a:p>
          <a:p>
            <a:pPr marL="0" marR="117475" lvl="0" indent="0">
              <a:spcBef>
                <a:spcPts val="105"/>
              </a:spcBef>
              <a:spcAft>
                <a:spcPts val="0"/>
              </a:spcAft>
              <a:buSzPts val="600"/>
              <a:buNone/>
              <a:tabLst>
                <a:tab pos="56515" algn="l"/>
                <a:tab pos="57785" algn="l"/>
              </a:tabLst>
            </a:pPr>
            <a:r>
              <a:rPr lang="en-US" sz="1600" dirty="0">
                <a:solidFill>
                  <a:schemeClr val="bg2"/>
                </a:solidFill>
                <a:latin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Watch</a:t>
            </a:r>
            <a:r>
              <a:rPr lang="en-US" sz="1600" spc="-3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out</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for</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the questions</a:t>
            </a:r>
            <a:r>
              <a:rPr lang="en-US" sz="1600" spc="-2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that</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have</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the word “Not”</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in</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them</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as you</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should</a:t>
            </a:r>
            <a:r>
              <a:rPr lang="en-US" sz="1600" spc="-2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be</a:t>
            </a:r>
            <a:r>
              <a:rPr lang="en-US" sz="1600" spc="20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looking</a:t>
            </a:r>
            <a:r>
              <a:rPr lang="en-US" sz="1600" spc="-4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for</a:t>
            </a:r>
            <a:r>
              <a:rPr lang="en-US" sz="1600" spc="-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the</a:t>
            </a:r>
            <a:r>
              <a:rPr lang="en-US" sz="1600" spc="-2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False</a:t>
            </a:r>
            <a:r>
              <a:rPr lang="en-US" sz="1600" spc="-3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answer</a:t>
            </a:r>
            <a:r>
              <a:rPr lang="en-US" sz="1600" spc="-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and</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not</a:t>
            </a:r>
            <a:r>
              <a:rPr lang="en-US" sz="1600" spc="-2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the</a:t>
            </a:r>
            <a:r>
              <a:rPr lang="en-US" sz="1600" spc="-2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True</a:t>
            </a:r>
            <a:r>
              <a:rPr lang="en-US" sz="1600" spc="-3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answer</a:t>
            </a:r>
            <a:r>
              <a:rPr lang="en-US" sz="1600" spc="-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(negative</a:t>
            </a:r>
            <a:r>
              <a:rPr lang="en-US" sz="1600" spc="-3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for</a:t>
            </a:r>
            <a:r>
              <a:rPr lang="en-US" sz="1600" spc="-2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negative)</a:t>
            </a:r>
          </a:p>
          <a:p>
            <a:pPr marL="0" marR="191770" lvl="0" indent="0">
              <a:spcBef>
                <a:spcPts val="120"/>
              </a:spcBef>
              <a:spcAft>
                <a:spcPts val="0"/>
              </a:spcAft>
              <a:buSzPts val="600"/>
              <a:buNone/>
              <a:tabLst>
                <a:tab pos="56515" algn="l"/>
                <a:tab pos="57785" algn="l"/>
              </a:tabLst>
            </a:pPr>
            <a:r>
              <a:rPr lang="en-US" sz="1600" dirty="0">
                <a:solidFill>
                  <a:schemeClr val="bg2"/>
                </a:solidFill>
                <a:latin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The</a:t>
            </a:r>
            <a:r>
              <a:rPr lang="en-US" sz="1600" spc="-1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word</a:t>
            </a:r>
            <a:r>
              <a:rPr lang="en-US" sz="1600" spc="-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“Consolidation”</a:t>
            </a:r>
            <a:r>
              <a:rPr lang="en-US" sz="1600" spc="-4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tends</a:t>
            </a:r>
            <a:r>
              <a:rPr lang="en-US" sz="1600" spc="-2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to</a:t>
            </a:r>
            <a:r>
              <a:rPr lang="en-US" sz="1600" spc="-1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be</a:t>
            </a:r>
            <a:r>
              <a:rPr lang="en-US" sz="1600" spc="-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false</a:t>
            </a:r>
            <a:r>
              <a:rPr lang="en-US" sz="1600" spc="-3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as</a:t>
            </a:r>
            <a:r>
              <a:rPr lang="en-US" sz="1600" spc="-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GRC</a:t>
            </a:r>
            <a:r>
              <a:rPr lang="en-US" sz="1600" spc="-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is</a:t>
            </a:r>
            <a:r>
              <a:rPr lang="en-US" sz="1600" spc="-2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about</a:t>
            </a:r>
            <a:r>
              <a:rPr lang="en-US" sz="1600" spc="-15"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Integration</a:t>
            </a:r>
            <a:r>
              <a:rPr lang="en-US" sz="1600" spc="-4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rPr>
              <a:t>- not</a:t>
            </a:r>
            <a:r>
              <a:rPr lang="en-US" sz="1600" spc="200" dirty="0">
                <a:solidFill>
                  <a:schemeClr val="bg2"/>
                </a:solidFill>
                <a:effectLst/>
                <a:latin typeface="Arial" panose="020B0604020202020204" pitchFamily="34" charset="0"/>
                <a:ea typeface="Arial" panose="020B0604020202020204" pitchFamily="34" charset="0"/>
                <a:cs typeface="Arial" panose="020B0604020202020204" pitchFamily="34" charset="0"/>
              </a:rPr>
              <a:t> </a:t>
            </a:r>
            <a:r>
              <a:rPr lang="en-US" sz="1600" spc="-10" dirty="0">
                <a:solidFill>
                  <a:schemeClr val="bg2"/>
                </a:solidFill>
                <a:effectLst/>
                <a:latin typeface="Arial" panose="020B0604020202020204" pitchFamily="34" charset="0"/>
                <a:ea typeface="Arial" panose="020B0604020202020204" pitchFamily="34" charset="0"/>
                <a:cs typeface="Arial" panose="020B0604020202020204" pitchFamily="34" charset="0"/>
              </a:rPr>
              <a:t>Consolidation</a:t>
            </a:r>
            <a:endParaRPr lang="en-US" sz="1600" spc="0" dirty="0">
              <a:solidFill>
                <a:schemeClr val="bg2"/>
              </a:solidFill>
              <a:effectLst/>
              <a:latin typeface="Arial" panose="020B0604020202020204" pitchFamily="34" charset="0"/>
              <a:ea typeface="Arial" panose="020B0604020202020204" pitchFamily="34" charset="0"/>
              <a:cs typeface="Arial" panose="020B0604020202020204" pitchFamily="34" charset="0"/>
            </a:endParaRPr>
          </a:p>
          <a:p>
            <a:endParaRPr lang="en-US" sz="1500"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3">
                                            <p:txEl>
                                              <p:pRg st="7" end="7"/>
                                            </p:txEl>
                                          </p:spTgt>
                                        </p:tgtEl>
                                        <p:attrNameLst>
                                          <p:attrName>style.visibility</p:attrName>
                                        </p:attrNameLst>
                                      </p:cBhvr>
                                      <p:to>
                                        <p:strVal val="visible"/>
                                      </p:to>
                                    </p:set>
                                    <p:animEffect transition="in" filter="fade">
                                      <p:cBhvr>
                                        <p:cTn id="63" dur="1000"/>
                                        <p:tgtEl>
                                          <p:spTgt spid="3">
                                            <p:txEl>
                                              <p:pRg st="7" end="7"/>
                                            </p:txEl>
                                          </p:spTgt>
                                        </p:tgtEl>
                                      </p:cBhvr>
                                    </p:animEffect>
                                    <p:anim calcmode="lin" valueType="num">
                                      <p:cBhvr>
                                        <p:cTn id="64"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4"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39"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4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3" name="Freeform: Shape 4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 name="Freeform: Shape 4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 name="Freeform: Shape 4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5" y="841248"/>
            <a:ext cx="3515244" cy="5340097"/>
          </a:xfrm>
        </p:spPr>
        <p:txBody>
          <a:bodyPr anchor="ctr">
            <a:normAutofit/>
          </a:bodyPr>
          <a:lstStyle/>
          <a:p>
            <a:r>
              <a:rPr lang="en-US" sz="4100" b="1">
                <a:solidFill>
                  <a:schemeClr val="bg1"/>
                </a:solidFill>
                <a:effectLst/>
                <a:latin typeface="Arial" panose="020B0604020202020204" pitchFamily="34" charset="0"/>
                <a:ea typeface="Arial" panose="020B0604020202020204" pitchFamily="34" charset="0"/>
              </a:rPr>
              <a:t>GRC</a:t>
            </a:r>
            <a:r>
              <a:rPr lang="en-US" sz="4100" b="1" spc="-30">
                <a:solidFill>
                  <a:schemeClr val="bg1"/>
                </a:solidFill>
                <a:effectLst/>
                <a:latin typeface="Arial" panose="020B0604020202020204" pitchFamily="34" charset="0"/>
                <a:ea typeface="Arial" panose="020B0604020202020204" pitchFamily="34" charset="0"/>
              </a:rPr>
              <a:t> </a:t>
            </a:r>
            <a:r>
              <a:rPr lang="en-US" sz="4100" b="1">
                <a:solidFill>
                  <a:schemeClr val="bg1"/>
                </a:solidFill>
                <a:effectLst/>
                <a:latin typeface="Arial" panose="020B0604020202020204" pitchFamily="34" charset="0"/>
                <a:ea typeface="Arial" panose="020B0604020202020204" pitchFamily="34" charset="0"/>
              </a:rPr>
              <a:t>Professional</a:t>
            </a:r>
            <a:r>
              <a:rPr lang="en-US" sz="4100" b="1" spc="-20">
                <a:solidFill>
                  <a:schemeClr val="bg1"/>
                </a:solidFill>
                <a:effectLst/>
                <a:latin typeface="Arial" panose="020B0604020202020204" pitchFamily="34" charset="0"/>
                <a:ea typeface="Arial" panose="020B0604020202020204" pitchFamily="34" charset="0"/>
              </a:rPr>
              <a:t> </a:t>
            </a:r>
            <a:r>
              <a:rPr lang="en-US" sz="4100" b="1">
                <a:solidFill>
                  <a:schemeClr val="bg1"/>
                </a:solidFill>
                <a:effectLst/>
                <a:latin typeface="Arial" panose="020B0604020202020204" pitchFamily="34" charset="0"/>
                <a:ea typeface="Arial" panose="020B0604020202020204" pitchFamily="34" charset="0"/>
              </a:rPr>
              <a:t>Exam</a:t>
            </a:r>
            <a:r>
              <a:rPr lang="en-US" sz="4100" b="1" spc="-10">
                <a:solidFill>
                  <a:schemeClr val="bg1"/>
                </a:solidFill>
                <a:effectLst/>
                <a:latin typeface="Arial" panose="020B0604020202020204" pitchFamily="34" charset="0"/>
                <a:ea typeface="Arial" panose="020B0604020202020204" pitchFamily="34" charset="0"/>
              </a:rPr>
              <a:t> </a:t>
            </a:r>
            <a:r>
              <a:rPr lang="en-US" sz="4100" b="1" spc="-20">
                <a:solidFill>
                  <a:schemeClr val="bg1"/>
                </a:solidFill>
                <a:effectLst/>
                <a:latin typeface="Arial" panose="020B0604020202020204" pitchFamily="34" charset="0"/>
                <a:ea typeface="Arial" panose="020B0604020202020204" pitchFamily="34" charset="0"/>
              </a:rPr>
              <a:t>Prep</a:t>
            </a:r>
            <a:br>
              <a:rPr lang="en-US" sz="4100">
                <a:solidFill>
                  <a:schemeClr val="bg1"/>
                </a:solidFill>
                <a:effectLst/>
                <a:latin typeface="Arial" panose="020B0604020202020204" pitchFamily="34" charset="0"/>
                <a:ea typeface="Arial" panose="020B0604020202020204" pitchFamily="34" charset="0"/>
              </a:rPr>
            </a:br>
            <a:endParaRPr lang="en-US" sz="4100">
              <a:solidFill>
                <a:schemeClr val="bg1"/>
              </a:solidFill>
            </a:endParaRPr>
          </a:p>
        </p:txBody>
      </p:sp>
      <p:graphicFrame>
        <p:nvGraphicFramePr>
          <p:cNvPr id="29" name="Content Placeholder 2">
            <a:extLst>
              <a:ext uri="{FF2B5EF4-FFF2-40B4-BE49-F238E27FC236}">
                <a16:creationId xmlns:a16="http://schemas.microsoft.com/office/drawing/2014/main" id="{D97DAFFB-92E2-969B-1F7E-319BBC1444F1}"/>
              </a:ext>
            </a:extLst>
          </p:cNvPr>
          <p:cNvGraphicFramePr>
            <a:graphicFrameLocks noGrp="1"/>
          </p:cNvGraphicFramePr>
          <p:nvPr>
            <p:ph idx="1"/>
            <p:extLst>
              <p:ext uri="{D42A27DB-BD31-4B8C-83A1-F6EECF244321}">
                <p14:modId xmlns:p14="http://schemas.microsoft.com/office/powerpoint/2010/main" val="3417187065"/>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6"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 name="Group 1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0" name="Freeform: Shape 1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 name="Freeform: Shape 2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4" name="Textbox 2210"/>
          <p:cNvSpPr txBox="1">
            <a:spLocks noGrp="1"/>
          </p:cNvSpPr>
          <p:nvPr>
            <p:ph type="title"/>
          </p:nvPr>
        </p:nvSpPr>
        <p:spPr>
          <a:xfrm>
            <a:off x="786385" y="841248"/>
            <a:ext cx="3515244" cy="5340097"/>
          </a:xfrm>
          <a:prstGeom prst="rect">
            <a:avLst/>
          </a:prstGeom>
        </p:spPr>
        <p:txBody>
          <a:bodyPr lIns="0" tIns="0" rIns="0" bIns="0" rtlCol="0" anchor="ctr">
            <a:normAutofit/>
          </a:bodyPr>
          <a:lstStyle/>
          <a:p>
            <a:r>
              <a:rPr lang="en-US" sz="4800" b="1">
                <a:solidFill>
                  <a:schemeClr val="bg1"/>
                </a:solidFill>
                <a:effectLst/>
                <a:ea typeface="Arial" panose="020B0604020202020204" pitchFamily="34" charset="0"/>
              </a:rPr>
              <a:t>GRC</a:t>
            </a:r>
            <a:r>
              <a:rPr lang="en-US" sz="4800" b="1" spc="-20">
                <a:solidFill>
                  <a:schemeClr val="bg1"/>
                </a:solidFill>
                <a:effectLst/>
                <a:ea typeface="Arial" panose="020B0604020202020204" pitchFamily="34" charset="0"/>
              </a:rPr>
              <a:t> </a:t>
            </a:r>
            <a:r>
              <a:rPr lang="en-US" sz="4800" b="1">
                <a:solidFill>
                  <a:schemeClr val="bg1"/>
                </a:solidFill>
                <a:effectLst/>
                <a:ea typeface="Arial" panose="020B0604020202020204" pitchFamily="34" charset="0"/>
              </a:rPr>
              <a:t>Professional</a:t>
            </a:r>
            <a:r>
              <a:rPr lang="en-US" sz="4800" b="1" spc="-20">
                <a:solidFill>
                  <a:schemeClr val="bg1"/>
                </a:solidFill>
                <a:effectLst/>
                <a:ea typeface="Arial" panose="020B0604020202020204" pitchFamily="34" charset="0"/>
              </a:rPr>
              <a:t> </a:t>
            </a:r>
            <a:r>
              <a:rPr lang="en-US" sz="4800" b="1">
                <a:solidFill>
                  <a:schemeClr val="bg1"/>
                </a:solidFill>
                <a:effectLst/>
                <a:ea typeface="Arial" panose="020B0604020202020204" pitchFamily="34" charset="0"/>
              </a:rPr>
              <a:t>Exam</a:t>
            </a:r>
            <a:r>
              <a:rPr lang="en-US" sz="4800" b="1" spc="-10">
                <a:solidFill>
                  <a:schemeClr val="bg1"/>
                </a:solidFill>
                <a:effectLst/>
                <a:ea typeface="Arial" panose="020B0604020202020204" pitchFamily="34" charset="0"/>
              </a:rPr>
              <a:t> </a:t>
            </a:r>
            <a:r>
              <a:rPr lang="en-US" sz="4800" b="1" spc="-20">
                <a:solidFill>
                  <a:schemeClr val="bg1"/>
                </a:solidFill>
                <a:effectLst/>
                <a:ea typeface="Arial" panose="020B0604020202020204" pitchFamily="34" charset="0"/>
              </a:rPr>
              <a:t>Prep</a:t>
            </a:r>
            <a:endParaRPr lang="en-US" sz="4800">
              <a:solidFill>
                <a:schemeClr val="bg1"/>
              </a:solidFill>
              <a:effectLst/>
              <a:ea typeface="Arial" panose="020B0604020202020204" pitchFamily="34" charset="0"/>
            </a:endParaRPr>
          </a:p>
        </p:txBody>
      </p:sp>
      <p:graphicFrame>
        <p:nvGraphicFramePr>
          <p:cNvPr id="7" name="Textbox 2212">
            <a:extLst>
              <a:ext uri="{FF2B5EF4-FFF2-40B4-BE49-F238E27FC236}">
                <a16:creationId xmlns:a16="http://schemas.microsoft.com/office/drawing/2014/main" id="{CC3CAC61-B4DA-4BBC-E455-2362B466F49B}"/>
              </a:ext>
            </a:extLst>
          </p:cNvPr>
          <p:cNvGraphicFramePr>
            <a:graphicFrameLocks noGrp="1"/>
          </p:cNvGraphicFramePr>
          <p:nvPr>
            <p:ph idx="1"/>
            <p:extLst>
              <p:ext uri="{D42A27DB-BD31-4B8C-83A1-F6EECF244321}">
                <p14:modId xmlns:p14="http://schemas.microsoft.com/office/powerpoint/2010/main" val="2722465461"/>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5" y="841248"/>
            <a:ext cx="3515244" cy="5340097"/>
          </a:xfrm>
        </p:spPr>
        <p:txBody>
          <a:bodyPr anchor="ctr">
            <a:normAutofit/>
          </a:bodyPr>
          <a:lstStyle/>
          <a:p>
            <a:r>
              <a:rPr lang="en-US" sz="4100" b="1">
                <a:solidFill>
                  <a:schemeClr val="bg1"/>
                </a:solidFill>
                <a:effectLst/>
                <a:latin typeface="Arial" panose="020B0604020202020204" pitchFamily="34" charset="0"/>
                <a:ea typeface="Arial" panose="020B0604020202020204" pitchFamily="34" charset="0"/>
              </a:rPr>
              <a:t>How</a:t>
            </a:r>
            <a:r>
              <a:rPr lang="en-US" sz="4100" b="1" spc="-30">
                <a:solidFill>
                  <a:schemeClr val="bg1"/>
                </a:solidFill>
                <a:effectLst/>
                <a:latin typeface="Arial" panose="020B0604020202020204" pitchFamily="34" charset="0"/>
                <a:ea typeface="Arial" panose="020B0604020202020204" pitchFamily="34" charset="0"/>
              </a:rPr>
              <a:t> </a:t>
            </a:r>
            <a:r>
              <a:rPr lang="en-US" sz="4100" b="1">
                <a:solidFill>
                  <a:schemeClr val="bg1"/>
                </a:solidFill>
                <a:effectLst/>
                <a:latin typeface="Arial" panose="020B0604020202020204" pitchFamily="34" charset="0"/>
                <a:ea typeface="Arial" panose="020B0604020202020204" pitchFamily="34" charset="0"/>
              </a:rPr>
              <a:t>to</a:t>
            </a:r>
            <a:r>
              <a:rPr lang="en-US" sz="4100" b="1" spc="-10">
                <a:solidFill>
                  <a:schemeClr val="bg1"/>
                </a:solidFill>
                <a:effectLst/>
                <a:latin typeface="Arial" panose="020B0604020202020204" pitchFamily="34" charset="0"/>
                <a:ea typeface="Arial" panose="020B0604020202020204" pitchFamily="34" charset="0"/>
              </a:rPr>
              <a:t> </a:t>
            </a:r>
            <a:r>
              <a:rPr lang="en-US" sz="4100" b="1">
                <a:solidFill>
                  <a:schemeClr val="bg1"/>
                </a:solidFill>
                <a:effectLst/>
                <a:latin typeface="Arial" panose="020B0604020202020204" pitchFamily="34" charset="0"/>
                <a:ea typeface="Arial" panose="020B0604020202020204" pitchFamily="34" charset="0"/>
              </a:rPr>
              <a:t>Maintain</a:t>
            </a:r>
            <a:r>
              <a:rPr lang="en-US" sz="4100" b="1" spc="-25">
                <a:solidFill>
                  <a:schemeClr val="bg1"/>
                </a:solidFill>
                <a:effectLst/>
                <a:latin typeface="Arial" panose="020B0604020202020204" pitchFamily="34" charset="0"/>
                <a:ea typeface="Arial" panose="020B0604020202020204" pitchFamily="34" charset="0"/>
              </a:rPr>
              <a:t> </a:t>
            </a:r>
            <a:r>
              <a:rPr lang="en-US" sz="4100" b="1">
                <a:solidFill>
                  <a:schemeClr val="bg1"/>
                </a:solidFill>
                <a:effectLst/>
                <a:latin typeface="Arial" panose="020B0604020202020204" pitchFamily="34" charset="0"/>
                <a:ea typeface="Arial" panose="020B0604020202020204" pitchFamily="34" charset="0"/>
              </a:rPr>
              <a:t>Your</a:t>
            </a:r>
            <a:r>
              <a:rPr lang="en-US" sz="4100" b="1" spc="-5">
                <a:solidFill>
                  <a:schemeClr val="bg1"/>
                </a:solidFill>
                <a:effectLst/>
                <a:latin typeface="Arial" panose="020B0604020202020204" pitchFamily="34" charset="0"/>
                <a:ea typeface="Arial" panose="020B0604020202020204" pitchFamily="34" charset="0"/>
              </a:rPr>
              <a:t> </a:t>
            </a:r>
            <a:r>
              <a:rPr lang="en-US" sz="4100" b="1">
                <a:solidFill>
                  <a:schemeClr val="bg1"/>
                </a:solidFill>
                <a:effectLst/>
                <a:latin typeface="Arial" panose="020B0604020202020204" pitchFamily="34" charset="0"/>
                <a:ea typeface="Arial" panose="020B0604020202020204" pitchFamily="34" charset="0"/>
              </a:rPr>
              <a:t>GRC</a:t>
            </a:r>
            <a:r>
              <a:rPr lang="en-US" sz="4100" b="1" spc="-5">
                <a:solidFill>
                  <a:schemeClr val="bg1"/>
                </a:solidFill>
                <a:effectLst/>
                <a:latin typeface="Arial" panose="020B0604020202020204" pitchFamily="34" charset="0"/>
                <a:ea typeface="Arial" panose="020B0604020202020204" pitchFamily="34" charset="0"/>
              </a:rPr>
              <a:t> </a:t>
            </a:r>
            <a:r>
              <a:rPr lang="en-US" sz="4100" b="1" spc="-10">
                <a:solidFill>
                  <a:schemeClr val="bg1"/>
                </a:solidFill>
                <a:effectLst/>
                <a:latin typeface="Arial" panose="020B0604020202020204" pitchFamily="34" charset="0"/>
                <a:ea typeface="Arial" panose="020B0604020202020204" pitchFamily="34" charset="0"/>
              </a:rPr>
              <a:t>Certifications</a:t>
            </a:r>
            <a:br>
              <a:rPr lang="en-US" sz="4100">
                <a:solidFill>
                  <a:schemeClr val="bg1"/>
                </a:solidFill>
                <a:effectLst/>
                <a:latin typeface="Arial" panose="020B0604020202020204" pitchFamily="34" charset="0"/>
                <a:ea typeface="Arial" panose="020B0604020202020204" pitchFamily="34" charset="0"/>
              </a:rPr>
            </a:br>
            <a:endParaRPr lang="en-US" sz="4100">
              <a:solidFill>
                <a:schemeClr val="bg1"/>
              </a:solidFill>
            </a:endParaRPr>
          </a:p>
        </p:txBody>
      </p:sp>
      <p:graphicFrame>
        <p:nvGraphicFramePr>
          <p:cNvPr id="5" name="Content Placeholder 2">
            <a:extLst>
              <a:ext uri="{FF2B5EF4-FFF2-40B4-BE49-F238E27FC236}">
                <a16:creationId xmlns:a16="http://schemas.microsoft.com/office/drawing/2014/main" id="{74387734-BA87-713F-4220-514AC03DAC7D}"/>
              </a:ext>
            </a:extLst>
          </p:cNvPr>
          <p:cNvGraphicFramePr>
            <a:graphicFrameLocks noGrp="1"/>
          </p:cNvGraphicFramePr>
          <p:nvPr>
            <p:ph idx="1"/>
            <p:extLst>
              <p:ext uri="{D42A27DB-BD31-4B8C-83A1-F6EECF244321}">
                <p14:modId xmlns:p14="http://schemas.microsoft.com/office/powerpoint/2010/main" val="1799102495"/>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23D09407-53BC-485E-B4CE-BC5E4FC4B2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a:extLst>
              <a:ext uri="{FF2B5EF4-FFF2-40B4-BE49-F238E27FC236}">
                <a16:creationId xmlns:a16="http://schemas.microsoft.com/office/drawing/2014/main" id="{921DB988-49FC-4608-B0A2-E2F3A401904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2549561" y="387274"/>
            <a:ext cx="8847095" cy="5912461"/>
          </a:xfrm>
        </p:spPr>
        <p:txBody>
          <a:bodyPr vert="horz" lIns="91440" tIns="45720" rIns="91440" bIns="45720" rtlCol="0" anchor="b">
            <a:normAutofit fontScale="90000"/>
          </a:bodyPr>
          <a:lstStyle/>
          <a:p>
            <a:pPr>
              <a:spcAft>
                <a:spcPts val="800"/>
              </a:spcAft>
            </a:pPr>
            <a:r>
              <a:rPr lang="en-US" sz="2900" b="1" kern="1200" dirty="0">
                <a:solidFill>
                  <a:srgbClr val="FF0000"/>
                </a:solidFill>
                <a:latin typeface="Arial" panose="020B0604020202020204" pitchFamily="34" charset="0"/>
                <a:cs typeface="Arial" panose="020B0604020202020204" pitchFamily="34" charset="0"/>
              </a:rPr>
              <a:t>Definitions </a:t>
            </a:r>
            <a:r>
              <a:rPr lang="en-US" sz="2400" b="1" kern="1200" dirty="0">
                <a:solidFill>
                  <a:srgbClr val="FF0000"/>
                </a:solidFill>
                <a:latin typeface="Arial" panose="020B0604020202020204" pitchFamily="34" charset="0"/>
                <a:cs typeface="Arial" panose="020B0604020202020204" pitchFamily="34" charset="0"/>
              </a:rPr>
              <a:t>:</a:t>
            </a:r>
            <a:br>
              <a:rPr lang="en-US" sz="2400" b="1" kern="1200" dirty="0">
                <a:solidFill>
                  <a:schemeClr val="tx2"/>
                </a:solidFill>
                <a:latin typeface="+mj-lt"/>
                <a:ea typeface="+mj-ea"/>
                <a:cs typeface="+mj-cs"/>
              </a:rPr>
            </a:br>
            <a:br>
              <a:rPr lang="en-US" sz="2400" b="1" kern="1200" dirty="0">
                <a:solidFill>
                  <a:schemeClr val="tx2"/>
                </a:solidFill>
                <a:latin typeface="+mj-lt"/>
                <a:ea typeface="+mj-ea"/>
                <a:cs typeface="+mj-cs"/>
              </a:rPr>
            </a:br>
            <a:r>
              <a:rPr lang="en-US" sz="2400" b="1" u="sng" kern="1200" dirty="0">
                <a:solidFill>
                  <a:schemeClr val="tx2"/>
                </a:solidFill>
                <a:effectLst/>
                <a:latin typeface="Arial" panose="020B0604020202020204" pitchFamily="34" charset="0"/>
                <a:cs typeface="Arial" panose="020B0604020202020204" pitchFamily="34" charset="0"/>
              </a:rPr>
              <a:t>Governance</a:t>
            </a:r>
            <a:r>
              <a:rPr lang="en-US" sz="2400" kern="1200" dirty="0">
                <a:solidFill>
                  <a:schemeClr val="tx2"/>
                </a:solidFill>
                <a:effectLst/>
                <a:latin typeface="Arial" panose="020B0604020202020204" pitchFamily="34" charset="0"/>
                <a:cs typeface="Arial" panose="020B0604020202020204" pitchFamily="34" charset="0"/>
              </a:rPr>
              <a:t> is the act of externally directing, controlling, and evaluating an entity, process, or resource.</a:t>
            </a:r>
            <a:br>
              <a:rPr lang="en-US" sz="2400" kern="1200" dirty="0">
                <a:solidFill>
                  <a:schemeClr val="tx2"/>
                </a:solidFill>
                <a:effectLst/>
                <a:latin typeface="Arial" panose="020B0604020202020204" pitchFamily="34" charset="0"/>
                <a:cs typeface="Arial" panose="020B0604020202020204" pitchFamily="34" charset="0"/>
              </a:rPr>
            </a:br>
            <a:r>
              <a:rPr lang="en-US" sz="2400" b="1" u="sng" kern="1200" dirty="0">
                <a:solidFill>
                  <a:schemeClr val="tx2"/>
                </a:solidFill>
                <a:effectLst/>
                <a:latin typeface="Arial" panose="020B0604020202020204" pitchFamily="34" charset="0"/>
                <a:cs typeface="Arial" panose="020B0604020202020204" pitchFamily="34" charset="0"/>
              </a:rPr>
              <a:t>Management</a:t>
            </a:r>
            <a:r>
              <a:rPr lang="en-US" sz="2400" kern="1200" dirty="0">
                <a:solidFill>
                  <a:schemeClr val="tx2"/>
                </a:solidFill>
                <a:effectLst/>
                <a:latin typeface="Arial" panose="020B0604020202020204" pitchFamily="34" charset="0"/>
                <a:cs typeface="Arial" panose="020B0604020202020204" pitchFamily="34" charset="0"/>
              </a:rPr>
              <a:t> is the act of internally directing, controlling, and evaluating an entity, process, or resource.</a:t>
            </a:r>
            <a:br>
              <a:rPr lang="en-US" sz="2400" kern="1200" dirty="0">
                <a:solidFill>
                  <a:schemeClr val="tx2"/>
                </a:solidFill>
                <a:effectLst/>
                <a:latin typeface="Arial" panose="020B0604020202020204" pitchFamily="34" charset="0"/>
                <a:cs typeface="Arial" panose="020B0604020202020204" pitchFamily="34" charset="0"/>
              </a:rPr>
            </a:br>
            <a:r>
              <a:rPr lang="en-US" sz="2400" b="1" u="sng" kern="1200" dirty="0">
                <a:solidFill>
                  <a:schemeClr val="tx2"/>
                </a:solidFill>
                <a:effectLst/>
                <a:latin typeface="Arial" panose="020B0604020202020204" pitchFamily="34" charset="0"/>
                <a:cs typeface="Arial" panose="020B0604020202020204" pitchFamily="34" charset="0"/>
              </a:rPr>
              <a:t>Assurance</a:t>
            </a:r>
            <a:r>
              <a:rPr lang="en-US" sz="2400" kern="1200" dirty="0">
                <a:solidFill>
                  <a:schemeClr val="tx2"/>
                </a:solidFill>
                <a:effectLst/>
                <a:latin typeface="Arial" panose="020B0604020202020204" pitchFamily="34" charset="0"/>
                <a:cs typeface="Arial" panose="020B0604020202020204" pitchFamily="34" charset="0"/>
              </a:rPr>
              <a:t> is the act of objectively evaluating an entity, process, or resource.</a:t>
            </a:r>
            <a:br>
              <a:rPr lang="en-US" sz="2400" kern="1200" dirty="0">
                <a:solidFill>
                  <a:schemeClr val="tx2"/>
                </a:solidFill>
                <a:effectLst/>
                <a:latin typeface="Arial" panose="020B0604020202020204" pitchFamily="34" charset="0"/>
                <a:cs typeface="Arial" panose="020B0604020202020204" pitchFamily="34" charset="0"/>
              </a:rPr>
            </a:br>
            <a:r>
              <a:rPr lang="en-US" sz="2400" b="1" u="sng" kern="1200" dirty="0">
                <a:solidFill>
                  <a:schemeClr val="tx2"/>
                </a:solidFill>
                <a:effectLst/>
                <a:latin typeface="Arial" panose="020B0604020202020204" pitchFamily="34" charset="0"/>
                <a:cs typeface="Arial" panose="020B0604020202020204" pitchFamily="34" charset="0"/>
              </a:rPr>
              <a:t>Objective</a:t>
            </a:r>
            <a:r>
              <a:rPr lang="en-US" sz="2400" kern="1200" dirty="0">
                <a:solidFill>
                  <a:schemeClr val="tx2"/>
                </a:solidFill>
                <a:effectLst/>
                <a:latin typeface="Arial" panose="020B0604020202020204" pitchFamily="34" charset="0"/>
                <a:cs typeface="Arial" panose="020B0604020202020204" pitchFamily="34" charset="0"/>
              </a:rPr>
              <a:t> is an explicit goal that can be measurably achieved.</a:t>
            </a:r>
            <a:br>
              <a:rPr lang="en-US" sz="2400" kern="1200" dirty="0">
                <a:solidFill>
                  <a:schemeClr val="tx2"/>
                </a:solidFill>
                <a:effectLst/>
                <a:latin typeface="Arial" panose="020B0604020202020204" pitchFamily="34" charset="0"/>
                <a:cs typeface="Arial" panose="020B0604020202020204" pitchFamily="34" charset="0"/>
              </a:rPr>
            </a:br>
            <a:r>
              <a:rPr lang="en-US" sz="2400" kern="1200" dirty="0">
                <a:solidFill>
                  <a:schemeClr val="tx2"/>
                </a:solidFill>
                <a:effectLst/>
                <a:latin typeface="Arial" panose="020B0604020202020204" pitchFamily="34" charset="0"/>
                <a:cs typeface="Arial" panose="020B0604020202020204" pitchFamily="34" charset="0"/>
              </a:rPr>
              <a:t> • Must be stated and defined</a:t>
            </a:r>
            <a:br>
              <a:rPr lang="en-US" sz="2400" kern="1200" dirty="0">
                <a:solidFill>
                  <a:schemeClr val="tx2"/>
                </a:solidFill>
                <a:effectLst/>
                <a:latin typeface="Arial" panose="020B0604020202020204" pitchFamily="34" charset="0"/>
                <a:cs typeface="Arial" panose="020B0604020202020204" pitchFamily="34" charset="0"/>
              </a:rPr>
            </a:br>
            <a:r>
              <a:rPr lang="en-US" sz="2400" kern="1200" dirty="0">
                <a:solidFill>
                  <a:schemeClr val="tx2"/>
                </a:solidFill>
                <a:effectLst/>
                <a:latin typeface="Arial" panose="020B0604020202020204" pitchFamily="34" charset="0"/>
                <a:cs typeface="Arial" panose="020B0604020202020204" pitchFamily="34" charset="0"/>
              </a:rPr>
              <a:t> • Must be measurable</a:t>
            </a:r>
            <a:br>
              <a:rPr lang="en-US" sz="2400" kern="1200" dirty="0">
                <a:solidFill>
                  <a:schemeClr val="tx2"/>
                </a:solidFill>
                <a:effectLst/>
                <a:latin typeface="Arial" panose="020B0604020202020204" pitchFamily="34" charset="0"/>
                <a:cs typeface="Arial" panose="020B0604020202020204" pitchFamily="34" charset="0"/>
              </a:rPr>
            </a:br>
            <a:r>
              <a:rPr lang="en-US" sz="2400" b="1" u="sng" kern="1200" dirty="0">
                <a:solidFill>
                  <a:schemeClr val="tx2"/>
                </a:solidFill>
                <a:effectLst/>
                <a:latin typeface="Arial" panose="020B0604020202020204" pitchFamily="34" charset="0"/>
                <a:cs typeface="Arial" panose="020B0604020202020204" pitchFamily="34" charset="0"/>
              </a:rPr>
              <a:t>Performance</a:t>
            </a:r>
            <a:r>
              <a:rPr lang="en-US" sz="2400" kern="1200" dirty="0">
                <a:solidFill>
                  <a:schemeClr val="tx2"/>
                </a:solidFill>
                <a:effectLst/>
                <a:latin typeface="Arial" panose="020B0604020202020204" pitchFamily="34" charset="0"/>
                <a:cs typeface="Arial" panose="020B0604020202020204" pitchFamily="34" charset="0"/>
              </a:rPr>
              <a:t> is a measure of the degree to which an objective is achieved relative to a target.</a:t>
            </a:r>
            <a:br>
              <a:rPr lang="en-US" sz="2400" kern="1200" dirty="0">
                <a:solidFill>
                  <a:schemeClr val="tx2"/>
                </a:solidFill>
                <a:effectLst/>
                <a:latin typeface="Arial" panose="020B0604020202020204" pitchFamily="34" charset="0"/>
                <a:cs typeface="Arial" panose="020B0604020202020204" pitchFamily="34" charset="0"/>
              </a:rPr>
            </a:br>
            <a:r>
              <a:rPr lang="en-US" sz="2400" kern="1200" dirty="0">
                <a:solidFill>
                  <a:schemeClr val="tx2"/>
                </a:solidFill>
                <a:effectLst/>
                <a:latin typeface="Arial" panose="020B0604020202020204" pitchFamily="34" charset="0"/>
                <a:cs typeface="Arial" panose="020B0604020202020204" pitchFamily="34" charset="0"/>
              </a:rPr>
              <a:t> • Target is an expected or planned value</a:t>
            </a:r>
            <a:br>
              <a:rPr lang="en-US" sz="2400" kern="1200" dirty="0">
                <a:solidFill>
                  <a:schemeClr val="tx2"/>
                </a:solidFill>
                <a:effectLst/>
                <a:latin typeface="Arial" panose="020B0604020202020204" pitchFamily="34" charset="0"/>
                <a:cs typeface="Arial" panose="020B0604020202020204" pitchFamily="34" charset="0"/>
              </a:rPr>
            </a:br>
            <a:r>
              <a:rPr lang="en-US" sz="2400" kern="1200" dirty="0">
                <a:solidFill>
                  <a:schemeClr val="tx2"/>
                </a:solidFill>
                <a:effectLst/>
                <a:latin typeface="Arial" panose="020B0604020202020204" pitchFamily="34" charset="0"/>
                <a:cs typeface="Arial" panose="020B0604020202020204" pitchFamily="34" charset="0"/>
              </a:rPr>
              <a:t> • Tolerance is the acceptable level of variation of performance relative to the achievement of an objective</a:t>
            </a:r>
            <a:br>
              <a:rPr lang="en-US" sz="2400" kern="1200" dirty="0">
                <a:solidFill>
                  <a:schemeClr val="tx2"/>
                </a:solidFill>
                <a:effectLst/>
                <a:latin typeface="Arial" panose="020B0604020202020204" pitchFamily="34" charset="0"/>
                <a:cs typeface="Arial" panose="020B0604020202020204" pitchFamily="34" charset="0"/>
              </a:rPr>
            </a:br>
            <a:br>
              <a:rPr lang="en-US" sz="1800" kern="1200" dirty="0">
                <a:solidFill>
                  <a:schemeClr val="tx2"/>
                </a:solidFill>
                <a:effectLst/>
                <a:latin typeface="+mj-lt"/>
                <a:ea typeface="+mj-ea"/>
                <a:cs typeface="+mj-cs"/>
              </a:rPr>
            </a:br>
            <a:br>
              <a:rPr lang="en-US" sz="1000" kern="1200" dirty="0">
                <a:solidFill>
                  <a:schemeClr val="tx2"/>
                </a:solidFill>
                <a:effectLst/>
                <a:latin typeface="+mj-lt"/>
                <a:ea typeface="+mj-ea"/>
                <a:cs typeface="+mj-cs"/>
              </a:rPr>
            </a:br>
            <a:r>
              <a:rPr lang="en-US" sz="1000" b="1" kern="1200" dirty="0">
                <a:solidFill>
                  <a:schemeClr val="tx2"/>
                </a:solidFill>
                <a:latin typeface="+mj-lt"/>
                <a:ea typeface="+mj-ea"/>
                <a:cs typeface="+mj-cs"/>
              </a:rPr>
              <a:t> </a:t>
            </a:r>
            <a:br>
              <a:rPr lang="en-US" sz="1000" kern="1200" dirty="0">
                <a:solidFill>
                  <a:schemeClr val="tx2"/>
                </a:solidFill>
                <a:latin typeface="+mj-lt"/>
                <a:ea typeface="+mj-ea"/>
                <a:cs typeface="+mj-cs"/>
              </a:rPr>
            </a:br>
            <a:endParaRPr lang="en-US" sz="1000" kern="1200" dirty="0">
              <a:solidFill>
                <a:schemeClr val="tx2"/>
              </a:solidFill>
              <a:latin typeface="+mj-lt"/>
              <a:ea typeface="+mj-ea"/>
              <a:cs typeface="+mj-cs"/>
            </a:endParaRPr>
          </a:p>
        </p:txBody>
      </p:sp>
      <p:grpSp>
        <p:nvGrpSpPr>
          <p:cNvPr id="31" name="Group 30">
            <a:extLst>
              <a:ext uri="{FF2B5EF4-FFF2-40B4-BE49-F238E27FC236}">
                <a16:creationId xmlns:a16="http://schemas.microsoft.com/office/drawing/2014/main" id="{E9B930FD-8671-4C4C-ADCF-73AC1D0CD41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9676747" y="0"/>
            <a:ext cx="2514948" cy="2174333"/>
            <a:chOff x="-305" y="-4155"/>
            <a:chExt cx="2514948" cy="2174333"/>
          </a:xfrm>
        </p:grpSpPr>
        <p:sp>
          <p:nvSpPr>
            <p:cNvPr id="32" name="Freeform: Shape 31">
              <a:extLst>
                <a:ext uri="{FF2B5EF4-FFF2-40B4-BE49-F238E27FC236}">
                  <a16:creationId xmlns:a16="http://schemas.microsoft.com/office/drawing/2014/main" id="{C35B12C1-569C-4E37-AA33-7EF215F201B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F23E2660-7810-46F6-8752-187127C830C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C991DC45-0378-45B3-B325-FB8F98545E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dirty="0"/>
            </a:p>
          </p:txBody>
        </p:sp>
        <p:sp>
          <p:nvSpPr>
            <p:cNvPr id="35" name="Freeform: Shape 34">
              <a:extLst>
                <a:ext uri="{FF2B5EF4-FFF2-40B4-BE49-F238E27FC236}">
                  <a16:creationId xmlns:a16="http://schemas.microsoft.com/office/drawing/2014/main" id="{E228F5BA-5150-4554-B7EA-93F371F3B17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383C2651-AE0C-4AE4-8725-E2F9414FE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flipH="1">
            <a:off x="-305" y="4322879"/>
            <a:ext cx="3378428" cy="2535121"/>
            <a:chOff x="-305" y="-1"/>
            <a:chExt cx="3832880" cy="2876136"/>
          </a:xfrm>
        </p:grpSpPr>
        <p:sp>
          <p:nvSpPr>
            <p:cNvPr id="38" name="Freeform: Shape 37">
              <a:extLst>
                <a:ext uri="{FF2B5EF4-FFF2-40B4-BE49-F238E27FC236}">
                  <a16:creationId xmlns:a16="http://schemas.microsoft.com/office/drawing/2014/main" id="{CCE13265-B5D2-47B4-A199-E05F390D5B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693EBD03-D832-462C-9304-7273698ED4F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D53D3E2-805E-40D2-964F-352BF6D476B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B7A9A916-A926-43E6-800F-432ABC3F24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 name="Title 1"/>
          <p:cNvSpPr>
            <a:spLocks noGrp="1"/>
          </p:cNvSpPr>
          <p:nvPr>
            <p:ph type="title"/>
          </p:nvPr>
        </p:nvSpPr>
        <p:spPr>
          <a:xfrm>
            <a:off x="640079" y="0"/>
            <a:ext cx="10612420" cy="6662481"/>
          </a:xfrm>
        </p:spPr>
        <p:txBody>
          <a:bodyPr>
            <a:noAutofit/>
          </a:bodyPr>
          <a:lstStyle/>
          <a:p>
            <a:pPr>
              <a:spcAft>
                <a:spcPts val="800"/>
              </a:spcAft>
            </a:pPr>
            <a:r>
              <a:rPr lang="en-US" sz="2800" b="1" u="sng" dirty="0">
                <a:solidFill>
                  <a:srgbClr val="FF0000"/>
                </a:solidFill>
                <a:latin typeface="Calibri" panose="020F0502020204030204" pitchFamily="34" charset="0"/>
                <a:ea typeface="Calibri" panose="020F0502020204030204" pitchFamily="34" charset="0"/>
                <a:cs typeface="Arial" panose="020B0604020202020204" pitchFamily="34" charset="0"/>
              </a:rPr>
              <a:t>Definitions</a:t>
            </a:r>
            <a:br>
              <a:rPr lang="en-US" sz="2800" b="1" u="sng"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br>
              <a:rPr lang="en-US" sz="2800" b="1" u="sng"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r>
              <a:rPr lang="en-US" sz="2200" b="1" u="sng" dirty="0">
                <a:solidFill>
                  <a:schemeClr val="tx2"/>
                </a:solidFill>
                <a:effectLst/>
                <a:latin typeface="Arial" panose="020B0604020202020204" pitchFamily="34" charset="0"/>
                <a:ea typeface="Calibri" panose="020F0502020204030204" pitchFamily="34" charset="0"/>
                <a:cs typeface="Arial" panose="020B0604020202020204" pitchFamily="34" charset="0"/>
              </a:rPr>
              <a:t>Effectiveness (Sound)</a:t>
            </a:r>
            <a: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t> is a measure of the degree to which a capability is logically designed to achieve objectives and is operating as designed.</a:t>
            </a:r>
            <a:b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2200" b="1" u="sng" dirty="0">
                <a:solidFill>
                  <a:schemeClr val="tx2"/>
                </a:solidFill>
                <a:effectLst/>
                <a:latin typeface="Arial" panose="020B0604020202020204" pitchFamily="34" charset="0"/>
                <a:ea typeface="Calibri" panose="020F0502020204030204" pitchFamily="34" charset="0"/>
                <a:cs typeface="Arial" panose="020B0604020202020204" pitchFamily="34" charset="0"/>
              </a:rPr>
              <a:t>Efficiency (Lean)</a:t>
            </a:r>
            <a: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t> is a measure of the degree to which financial, human, and other capital are used for the intended purpose.</a:t>
            </a:r>
            <a:b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2200" b="1" u="sng" dirty="0">
                <a:solidFill>
                  <a:schemeClr val="tx2"/>
                </a:solidFill>
                <a:effectLst/>
                <a:latin typeface="Arial" panose="020B0604020202020204" pitchFamily="34" charset="0"/>
                <a:ea typeface="Calibri" panose="020F0502020204030204" pitchFamily="34" charset="0"/>
                <a:cs typeface="Arial" panose="020B0604020202020204" pitchFamily="34" charset="0"/>
              </a:rPr>
              <a:t>Responsiveness (Agile)</a:t>
            </a:r>
            <a: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t> is a measure of the degree to which the capability responds to change.</a:t>
            </a:r>
            <a:b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2200" b="1" dirty="0">
                <a:solidFill>
                  <a:schemeClr val="tx2"/>
                </a:solidFill>
                <a:effectLst/>
                <a:latin typeface="Arial" panose="020B0604020202020204" pitchFamily="34" charset="0"/>
                <a:ea typeface="Calibri" panose="020F0502020204030204" pitchFamily="34" charset="0"/>
                <a:cs typeface="Arial" panose="020B0604020202020204" pitchFamily="34" charset="0"/>
              </a:rPr>
              <a:t>Risk</a:t>
            </a:r>
            <a: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t> is the undesirable effect of uncertainty on achieving objectives.</a:t>
            </a:r>
            <a:b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2200" b="1" dirty="0">
                <a:solidFill>
                  <a:schemeClr val="tx2"/>
                </a:solidFill>
                <a:effectLst/>
                <a:latin typeface="Arial" panose="020B0604020202020204" pitchFamily="34" charset="0"/>
                <a:ea typeface="Calibri" panose="020F0502020204030204" pitchFamily="34" charset="0"/>
                <a:cs typeface="Arial" panose="020B0604020202020204" pitchFamily="34" charset="0"/>
              </a:rPr>
              <a:t>Reward</a:t>
            </a:r>
            <a: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t> is the desirable effect of uncertainty on achieving objectives.</a:t>
            </a:r>
            <a:b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2200" b="1" dirty="0">
                <a:solidFill>
                  <a:schemeClr val="tx2"/>
                </a:solidFill>
                <a:effectLst/>
                <a:latin typeface="Arial" panose="020B0604020202020204" pitchFamily="34" charset="0"/>
                <a:ea typeface="Calibri" panose="020F0502020204030204" pitchFamily="34" charset="0"/>
                <a:cs typeface="Arial" panose="020B0604020202020204" pitchFamily="34" charset="0"/>
              </a:rPr>
              <a:t>Risk &amp; Reward =</a:t>
            </a:r>
            <a: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t> Measures</a:t>
            </a:r>
            <a:b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2200" b="1" dirty="0">
                <a:solidFill>
                  <a:schemeClr val="tx2"/>
                </a:solidFill>
                <a:effectLst/>
                <a:latin typeface="Arial" panose="020B0604020202020204" pitchFamily="34" charset="0"/>
                <a:ea typeface="Calibri" panose="020F0502020204030204" pitchFamily="34" charset="0"/>
                <a:cs typeface="Arial" panose="020B0604020202020204" pitchFamily="34" charset="0"/>
              </a:rPr>
              <a:t>Threat &amp; Opportunity =</a:t>
            </a:r>
            <a: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t> Events or Conditions</a:t>
            </a:r>
            <a:b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br>
              <a:rPr lang="en-US" sz="22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br>
              <a:rPr lang="en-US" sz="22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endParaRPr lang="en-US" sz="2200" dirty="0">
              <a:solidFill>
                <a:schemeClr val="tx2"/>
              </a:solidFill>
            </a:endParaRPr>
          </a:p>
        </p:txBody>
      </p:sp>
      <p:sp>
        <p:nvSpPr>
          <p:cNvPr id="3" name="Content Placeholder 2"/>
          <p:cNvSpPr>
            <a:spLocks noGrp="1"/>
          </p:cNvSpPr>
          <p:nvPr>
            <p:ph idx="1"/>
          </p:nvPr>
        </p:nvSpPr>
        <p:spPr>
          <a:xfrm flipH="1">
            <a:off x="12191694" y="804672"/>
            <a:ext cx="45719" cy="5230368"/>
          </a:xfrm>
        </p:spPr>
        <p:txBody>
          <a:bodyPr anchor="ctr">
            <a:normAutofit/>
          </a:bodyPr>
          <a:lstStyle/>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1" name="Rectangle 30">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32" name="Rectangle 31">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Shape 35">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7" name="Rectangle 36">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466722" y="586855"/>
            <a:ext cx="3201366" cy="4796803"/>
          </a:xfrm>
        </p:spPr>
        <p:txBody>
          <a:bodyPr anchor="b">
            <a:normAutofit/>
          </a:bodyPr>
          <a:lstStyle/>
          <a:p>
            <a:r>
              <a:rPr lang="en-US" sz="1600" b="1" dirty="0">
                <a:solidFill>
                  <a:srgbClr val="FFFFFF"/>
                </a:solidFill>
                <a:effectLst/>
                <a:latin typeface="Arial" panose="020B0604020202020204" pitchFamily="34" charset="0"/>
                <a:ea typeface="Calibri" panose="020F0502020204030204" pitchFamily="34" charset="0"/>
                <a:cs typeface="Arial" panose="020B0604020202020204" pitchFamily="34" charset="0"/>
              </a:rPr>
              <a:t>GRC what it’s not                                                                             Its </a:t>
            </a:r>
            <a:b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t>- Compliance                                                                                          - Acronym</a:t>
            </a:r>
            <a:b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t>- IT solution                                                                    - Integration and orchestration of Capabilities</a:t>
            </a:r>
            <a:b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t>- Project                                                                          - How we achieve Principled Performance</a:t>
            </a:r>
            <a:b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t>- Short – Term                                                                -Way of doing business with integrity</a:t>
            </a:r>
            <a:b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t>- An end in itself</a:t>
            </a:r>
            <a:br>
              <a:rPr lang="en-US" sz="16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br>
              <a:rPr lang="en-US" sz="13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br>
              <a:rPr lang="en-US" sz="13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endParaRPr lang="en-US" sz="1300" dirty="0">
              <a:solidFill>
                <a:srgbClr val="FFFFFF"/>
              </a:solidFill>
            </a:endParaRPr>
          </a:p>
        </p:txBody>
      </p:sp>
      <p:sp>
        <p:nvSpPr>
          <p:cNvPr id="3" name="Content Placeholder 2"/>
          <p:cNvSpPr>
            <a:spLocks noGrp="1"/>
          </p:cNvSpPr>
          <p:nvPr>
            <p:ph idx="1"/>
          </p:nvPr>
        </p:nvSpPr>
        <p:spPr>
          <a:xfrm>
            <a:off x="4810259" y="649480"/>
            <a:ext cx="6555347" cy="3357441"/>
          </a:xfrm>
        </p:spPr>
        <p:txBody>
          <a:bodyPr anchor="ctr">
            <a:normAutofit/>
          </a:bodyPr>
          <a:lstStyle/>
          <a:p>
            <a:r>
              <a:rPr lang="en-US" sz="2000" dirty="0">
                <a:effectLst/>
                <a:latin typeface="Arial" panose="020B0604020202020204" pitchFamily="34" charset="0"/>
                <a:ea typeface="Arial" panose="020B0604020202020204" pitchFamily="34" charset="0"/>
              </a:rPr>
              <a:t>In</a:t>
            </a:r>
            <a:r>
              <a:rPr lang="en-US" sz="2000" spc="-45"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forward-thinking</a:t>
            </a:r>
            <a:r>
              <a:rPr lang="en-US" sz="2000" spc="20"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organizations,</a:t>
            </a:r>
            <a:r>
              <a:rPr lang="en-US" sz="2000" spc="-15"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GRC</a:t>
            </a:r>
            <a:r>
              <a:rPr lang="en-US" sz="2000" spc="-35"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is</a:t>
            </a:r>
            <a:r>
              <a:rPr lang="en-US" sz="2000" spc="-35"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viewed</a:t>
            </a:r>
            <a:r>
              <a:rPr lang="en-US" sz="2000" spc="10"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as</a:t>
            </a:r>
            <a:r>
              <a:rPr lang="en-US" sz="2000" spc="-35" dirty="0">
                <a:effectLst/>
                <a:latin typeface="Arial" panose="020B0604020202020204" pitchFamily="34" charset="0"/>
                <a:ea typeface="Arial" panose="020B0604020202020204" pitchFamily="34" charset="0"/>
              </a:rPr>
              <a:t> </a:t>
            </a:r>
            <a:r>
              <a:rPr lang="en-US" sz="2000" spc="-50" dirty="0">
                <a:effectLst/>
                <a:latin typeface="Arial" panose="020B0604020202020204" pitchFamily="34" charset="0"/>
                <a:ea typeface="Arial" panose="020B0604020202020204" pitchFamily="34" charset="0"/>
              </a:rPr>
              <a:t>a</a:t>
            </a:r>
            <a:br>
              <a:rPr lang="en-US" sz="2000" dirty="0">
                <a:effectLst/>
                <a:latin typeface="Arial" panose="020B0604020202020204" pitchFamily="34" charset="0"/>
                <a:ea typeface="Arial" panose="020B0604020202020204" pitchFamily="34" charset="0"/>
              </a:rPr>
            </a:br>
            <a:r>
              <a:rPr lang="en-US" sz="2000" dirty="0">
                <a:effectLst/>
                <a:latin typeface="Arial" panose="020B0604020202020204" pitchFamily="34" charset="0"/>
                <a:ea typeface="Arial" panose="020B0604020202020204" pitchFamily="34" charset="0"/>
              </a:rPr>
              <a:t>well-coordinated</a:t>
            </a:r>
            <a:r>
              <a:rPr lang="en-US" sz="2000" spc="-10"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and</a:t>
            </a:r>
            <a:r>
              <a:rPr lang="en-US" sz="2000" spc="-40"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integrated</a:t>
            </a:r>
            <a:r>
              <a:rPr lang="en-US" sz="2000" spc="-40"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collection</a:t>
            </a:r>
            <a:r>
              <a:rPr lang="en-US" sz="2000" spc="-30"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of</a:t>
            </a:r>
            <a:r>
              <a:rPr lang="en-US" sz="2000" spc="-45"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all</a:t>
            </a:r>
            <a:r>
              <a:rPr lang="en-US" sz="2000" spc="-50" dirty="0">
                <a:effectLst/>
                <a:latin typeface="Arial" panose="020B0604020202020204" pitchFamily="34" charset="0"/>
                <a:ea typeface="Arial" panose="020B0604020202020204" pitchFamily="34" charset="0"/>
              </a:rPr>
              <a:t> </a:t>
            </a:r>
            <a:r>
              <a:rPr lang="en-US" sz="2000" dirty="0">
                <a:effectLst/>
                <a:latin typeface="Arial" panose="020B0604020202020204" pitchFamily="34" charset="0"/>
                <a:ea typeface="Arial" panose="020B0604020202020204" pitchFamily="34" charset="0"/>
              </a:rPr>
              <a:t>the capabilities necessary to support Principled Performance at every level of the organization</a:t>
            </a:r>
            <a:br>
              <a:rPr lang="en-US" sz="2000" dirty="0">
                <a:effectLst/>
                <a:latin typeface="Calibri" panose="020F0502020204030204" pitchFamily="34" charset="0"/>
                <a:ea typeface="Calibri" panose="020F0502020204030204" pitchFamily="34" charset="0"/>
                <a:cs typeface="Arial" panose="020B0604020202020204" pitchFamily="34" charset="0"/>
              </a:rPr>
            </a:br>
            <a:endParaRPr lang="en-US"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barn(inVertical)">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9" name="Rectangle 48">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grpSp>
        <p:nvGrpSpPr>
          <p:cNvPr id="51" name="Group 50">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26" name="Freeform: Shape 25">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2" name="Freeform: Shape 51">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8" name="Freeform: Shape 27">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3" name="Freeform: Shape 52">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 name="Title 1"/>
          <p:cNvSpPr>
            <a:spLocks noGrp="1"/>
          </p:cNvSpPr>
          <p:nvPr>
            <p:ph type="title"/>
          </p:nvPr>
        </p:nvSpPr>
        <p:spPr>
          <a:xfrm>
            <a:off x="640079" y="804672"/>
            <a:ext cx="4733849" cy="5857810"/>
          </a:xfrm>
        </p:spPr>
        <p:txBody>
          <a:bodyPr>
            <a:normAutofit fontScale="90000"/>
          </a:bodyPr>
          <a:lstStyle/>
          <a:p>
            <a:pPr marR="204470" lvl="0" rtl="0">
              <a:spcAft>
                <a:spcPts val="0"/>
              </a:spcAft>
              <a:buSzPts val="1200"/>
              <a:tabLst>
                <a:tab pos="180975" algn="l"/>
              </a:tabLst>
            </a:pPr>
            <a:r>
              <a:rPr lang="en-US" sz="2000" b="1" dirty="0">
                <a:solidFill>
                  <a:srgbClr val="FF0000"/>
                </a:solidFill>
                <a:effectLst/>
                <a:latin typeface="Arial" panose="020B0604020202020204" pitchFamily="34" charset="0"/>
                <a:ea typeface="Arial" panose="020B0604020202020204" pitchFamily="34" charset="0"/>
                <a:cs typeface="Arial" panose="020B0604020202020204" pitchFamily="34" charset="0"/>
              </a:rPr>
              <a:t>Benefits</a:t>
            </a:r>
            <a:r>
              <a:rPr lang="en-US" sz="2000" b="1" spc="-40" dirty="0">
                <a:solidFill>
                  <a:srgbClr val="FF0000"/>
                </a:solidFill>
                <a:effectLst/>
                <a:latin typeface="Arial" panose="020B0604020202020204" pitchFamily="34" charset="0"/>
                <a:ea typeface="Arial" panose="020B0604020202020204" pitchFamily="34" charset="0"/>
                <a:cs typeface="Arial" panose="020B0604020202020204" pitchFamily="34" charset="0"/>
              </a:rPr>
              <a:t> </a:t>
            </a:r>
            <a:r>
              <a:rPr lang="en-US" sz="2000" b="1" dirty="0">
                <a:solidFill>
                  <a:srgbClr val="FF0000"/>
                </a:solidFill>
                <a:effectLst/>
                <a:latin typeface="Arial" panose="020B0604020202020204" pitchFamily="34" charset="0"/>
                <a:ea typeface="Arial" panose="020B0604020202020204" pitchFamily="34" charset="0"/>
                <a:cs typeface="Arial" panose="020B0604020202020204" pitchFamily="34" charset="0"/>
              </a:rPr>
              <a:t>of</a:t>
            </a:r>
            <a:r>
              <a:rPr lang="en-US" sz="2000" b="1" spc="-20" dirty="0">
                <a:solidFill>
                  <a:srgbClr val="FF0000"/>
                </a:solidFill>
                <a:effectLst/>
                <a:latin typeface="Arial" panose="020B0604020202020204" pitchFamily="34" charset="0"/>
                <a:ea typeface="Arial" panose="020B0604020202020204" pitchFamily="34" charset="0"/>
                <a:cs typeface="Arial" panose="020B0604020202020204" pitchFamily="34" charset="0"/>
              </a:rPr>
              <a:t> </a:t>
            </a:r>
            <a:r>
              <a:rPr lang="en-US" sz="2000" b="1" dirty="0">
                <a:solidFill>
                  <a:srgbClr val="FF0000"/>
                </a:solidFill>
                <a:effectLst/>
                <a:latin typeface="Arial" panose="020B0604020202020204" pitchFamily="34" charset="0"/>
                <a:ea typeface="Arial" panose="020B0604020202020204" pitchFamily="34" charset="0"/>
                <a:cs typeface="Arial" panose="020B0604020202020204" pitchFamily="34" charset="0"/>
              </a:rPr>
              <a:t>Integrated</a:t>
            </a:r>
            <a:r>
              <a:rPr lang="en-US" sz="2000" b="1" spc="-15" dirty="0">
                <a:solidFill>
                  <a:srgbClr val="FF0000"/>
                </a:solidFill>
                <a:effectLst/>
                <a:latin typeface="Arial" panose="020B0604020202020204" pitchFamily="34" charset="0"/>
                <a:ea typeface="Arial" panose="020B0604020202020204" pitchFamily="34" charset="0"/>
                <a:cs typeface="Arial" panose="020B0604020202020204" pitchFamily="34" charset="0"/>
              </a:rPr>
              <a:t> </a:t>
            </a:r>
            <a:r>
              <a:rPr lang="en-US" sz="2000" b="1" dirty="0">
                <a:solidFill>
                  <a:srgbClr val="FF0000"/>
                </a:solidFill>
                <a:effectLst/>
                <a:latin typeface="Arial" panose="020B0604020202020204" pitchFamily="34" charset="0"/>
                <a:ea typeface="Arial" panose="020B0604020202020204" pitchFamily="34" charset="0"/>
                <a:cs typeface="Arial" panose="020B0604020202020204" pitchFamily="34" charset="0"/>
              </a:rPr>
              <a:t>GRC</a:t>
            </a:r>
            <a:r>
              <a:rPr lang="en-US" sz="2000" b="1" spc="-15" dirty="0">
                <a:solidFill>
                  <a:srgbClr val="FF0000"/>
                </a:solidFill>
                <a:effectLst/>
                <a:latin typeface="Arial" panose="020B0604020202020204" pitchFamily="34" charset="0"/>
                <a:ea typeface="Arial" panose="020B0604020202020204" pitchFamily="34" charset="0"/>
                <a:cs typeface="Arial" panose="020B0604020202020204" pitchFamily="34" charset="0"/>
              </a:rPr>
              <a:t> </a:t>
            </a:r>
            <a:r>
              <a:rPr lang="en-US" sz="2000" b="1" spc="-10" dirty="0">
                <a:solidFill>
                  <a:srgbClr val="FF0000"/>
                </a:solidFill>
                <a:effectLst/>
                <a:latin typeface="Arial" panose="020B0604020202020204" pitchFamily="34" charset="0"/>
                <a:ea typeface="Arial" panose="020B0604020202020204" pitchFamily="34" charset="0"/>
                <a:cs typeface="Arial" panose="020B0604020202020204" pitchFamily="34" charset="0"/>
              </a:rPr>
              <a:t>Capabilities</a:t>
            </a:r>
            <a:br>
              <a:rPr lang="en-US" sz="1400" b="1" spc="-10" dirty="0">
                <a:solidFill>
                  <a:schemeClr val="tx2"/>
                </a:solidFill>
                <a:effectLst/>
                <a:ea typeface="Arial" panose="020B0604020202020204" pitchFamily="34" charset="0"/>
              </a:rPr>
            </a:br>
            <a:br>
              <a:rPr lang="en-US" sz="1400" dirty="0">
                <a:solidFill>
                  <a:schemeClr val="tx2"/>
                </a:solidFill>
                <a:effectLst/>
                <a:latin typeface="Arial" panose="020B0604020202020204" pitchFamily="34" charset="0"/>
                <a:ea typeface="Arial" panose="020B0604020202020204" pitchFamily="34" charset="0"/>
              </a:rPr>
            </a:br>
            <a:r>
              <a:rPr lang="en-US" sz="2200" spc="0" dirty="0">
                <a:solidFill>
                  <a:schemeClr val="tx2"/>
                </a:solidFill>
                <a:effectLst/>
                <a:ea typeface="Arial" panose="020B0604020202020204" pitchFamily="34" charset="0"/>
              </a:rPr>
              <a:t>Improved</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alignment</a:t>
            </a:r>
            <a:r>
              <a:rPr lang="en-US" sz="2200" spc="-2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of</a:t>
            </a:r>
            <a:r>
              <a:rPr lang="en-US" sz="2200" spc="-2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objectives</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with</a:t>
            </a:r>
            <a:r>
              <a:rPr lang="en-US" sz="2200" spc="-1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the</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mission,</a:t>
            </a:r>
            <a:r>
              <a:rPr lang="en-US" sz="2200" spc="-2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vision,</a:t>
            </a:r>
            <a:r>
              <a:rPr lang="en-US" sz="2200" spc="-1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and</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values</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of</a:t>
            </a:r>
            <a:r>
              <a:rPr lang="en-US" sz="2200" spc="-2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the </a:t>
            </a:r>
            <a:r>
              <a:rPr lang="en-US" sz="2200" spc="-10" dirty="0">
                <a:solidFill>
                  <a:schemeClr val="tx2"/>
                </a:solidFill>
                <a:effectLst/>
                <a:ea typeface="Arial" panose="020B0604020202020204" pitchFamily="34" charset="0"/>
              </a:rPr>
              <a:t>organization</a:t>
            </a:r>
            <a:br>
              <a:rPr lang="en-US" sz="2200" spc="0" dirty="0">
                <a:solidFill>
                  <a:schemeClr val="tx2"/>
                </a:solidFill>
                <a:effectLst/>
                <a:ea typeface="Arial" panose="020B0604020202020204" pitchFamily="34" charset="0"/>
              </a:rPr>
            </a:br>
            <a:r>
              <a:rPr lang="en-US" sz="2200" dirty="0">
                <a:solidFill>
                  <a:schemeClr val="tx2"/>
                </a:solidFill>
                <a:effectLst/>
                <a:ea typeface="Arial" panose="020B0604020202020204" pitchFamily="34" charset="0"/>
              </a:rPr>
              <a:t> </a:t>
            </a:r>
            <a:br>
              <a:rPr lang="en-US" sz="2200" dirty="0">
                <a:solidFill>
                  <a:schemeClr val="tx2"/>
                </a:solidFill>
                <a:effectLst/>
                <a:ea typeface="Arial" panose="020B0604020202020204" pitchFamily="34" charset="0"/>
              </a:rPr>
            </a:br>
            <a:r>
              <a:rPr lang="en-US" sz="2200" spc="0" dirty="0">
                <a:solidFill>
                  <a:schemeClr val="tx2"/>
                </a:solidFill>
                <a:effectLst/>
                <a:ea typeface="Arial" panose="020B0604020202020204" pitchFamily="34" charset="0"/>
              </a:rPr>
              <a:t>Better</a:t>
            </a:r>
            <a:r>
              <a:rPr lang="en-US" sz="2200" spc="-3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decision-making</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agility</a:t>
            </a:r>
            <a:r>
              <a:rPr lang="en-US" sz="2200" spc="-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and</a:t>
            </a:r>
            <a:r>
              <a:rPr lang="en-US" sz="2200" spc="-25" dirty="0">
                <a:solidFill>
                  <a:schemeClr val="tx2"/>
                </a:solidFill>
                <a:effectLst/>
                <a:ea typeface="Arial" panose="020B0604020202020204" pitchFamily="34" charset="0"/>
              </a:rPr>
              <a:t> </a:t>
            </a:r>
            <a:r>
              <a:rPr lang="en-US" sz="2200" spc="-10" dirty="0">
                <a:solidFill>
                  <a:schemeClr val="tx2"/>
                </a:solidFill>
                <a:effectLst/>
                <a:ea typeface="Arial" panose="020B0604020202020204" pitchFamily="34" charset="0"/>
              </a:rPr>
              <a:t>confidence</a:t>
            </a:r>
            <a:br>
              <a:rPr lang="en-US" sz="2200" spc="0" dirty="0">
                <a:solidFill>
                  <a:schemeClr val="tx2"/>
                </a:solidFill>
                <a:effectLst/>
                <a:ea typeface="Arial" panose="020B0604020202020204" pitchFamily="34" charset="0"/>
              </a:rPr>
            </a:br>
            <a:r>
              <a:rPr lang="en-US" sz="2200" dirty="0">
                <a:solidFill>
                  <a:schemeClr val="tx2"/>
                </a:solidFill>
                <a:effectLst/>
                <a:ea typeface="Arial" panose="020B0604020202020204" pitchFamily="34" charset="0"/>
              </a:rPr>
              <a:t> </a:t>
            </a:r>
            <a:br>
              <a:rPr lang="en-US" sz="2200" dirty="0">
                <a:solidFill>
                  <a:schemeClr val="tx2"/>
                </a:solidFill>
                <a:effectLst/>
                <a:ea typeface="Arial" panose="020B0604020202020204" pitchFamily="34" charset="0"/>
              </a:rPr>
            </a:br>
            <a:r>
              <a:rPr lang="en-US" sz="2200" spc="0" dirty="0">
                <a:solidFill>
                  <a:schemeClr val="tx2"/>
                </a:solidFill>
                <a:effectLst/>
                <a:ea typeface="Arial" panose="020B0604020202020204" pitchFamily="34" charset="0"/>
              </a:rPr>
              <a:t>Sustained,</a:t>
            </a:r>
            <a:r>
              <a:rPr lang="en-US" sz="2200" spc="-3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reliable</a:t>
            </a:r>
            <a:r>
              <a:rPr lang="en-US" sz="2200" spc="-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performance</a:t>
            </a:r>
            <a:r>
              <a:rPr lang="en-US" sz="2200" spc="-5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and</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delivery of</a:t>
            </a:r>
            <a:r>
              <a:rPr lang="en-US" sz="2200" spc="-15" dirty="0">
                <a:solidFill>
                  <a:schemeClr val="tx2"/>
                </a:solidFill>
                <a:effectLst/>
                <a:ea typeface="Arial" panose="020B0604020202020204" pitchFamily="34" charset="0"/>
              </a:rPr>
              <a:t> </a:t>
            </a:r>
            <a:r>
              <a:rPr lang="en-US" sz="2200" spc="-10" dirty="0">
                <a:solidFill>
                  <a:schemeClr val="tx2"/>
                </a:solidFill>
                <a:effectLst/>
                <a:ea typeface="Arial" panose="020B0604020202020204" pitchFamily="34" charset="0"/>
              </a:rPr>
              <a:t>value</a:t>
            </a:r>
            <a:br>
              <a:rPr lang="en-US" sz="2200" spc="0" dirty="0">
                <a:solidFill>
                  <a:schemeClr val="tx2"/>
                </a:solidFill>
                <a:effectLst/>
                <a:ea typeface="Arial" panose="020B0604020202020204" pitchFamily="34" charset="0"/>
              </a:rPr>
            </a:br>
            <a:r>
              <a:rPr lang="en-US" sz="2200" dirty="0">
                <a:solidFill>
                  <a:schemeClr val="tx2"/>
                </a:solidFill>
                <a:effectLst/>
                <a:ea typeface="Arial" panose="020B0604020202020204" pitchFamily="34" charset="0"/>
              </a:rPr>
              <a:t> </a:t>
            </a:r>
            <a:br>
              <a:rPr lang="en-US" sz="2200" dirty="0">
                <a:solidFill>
                  <a:schemeClr val="tx2"/>
                </a:solidFill>
                <a:effectLst/>
                <a:ea typeface="Arial" panose="020B0604020202020204" pitchFamily="34" charset="0"/>
              </a:rPr>
            </a:br>
            <a:r>
              <a:rPr lang="en-US" sz="2200" spc="0" dirty="0">
                <a:solidFill>
                  <a:schemeClr val="tx2"/>
                </a:solidFill>
                <a:effectLst/>
                <a:ea typeface="Arial" panose="020B0604020202020204" pitchFamily="34" charset="0"/>
              </a:rPr>
              <a:t>Capital</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allocation</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to</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the</a:t>
            </a:r>
            <a:r>
              <a:rPr lang="en-US" sz="2200" spc="-3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right initiatives</a:t>
            </a:r>
            <a:r>
              <a:rPr lang="en-US" sz="2200" spc="-1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at</a:t>
            </a:r>
            <a:r>
              <a:rPr lang="en-US" sz="2200" spc="-2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the</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right</a:t>
            </a:r>
            <a:r>
              <a:rPr lang="en-US" sz="2200" spc="-5" dirty="0">
                <a:solidFill>
                  <a:schemeClr val="tx2"/>
                </a:solidFill>
                <a:effectLst/>
                <a:ea typeface="Arial" panose="020B0604020202020204" pitchFamily="34" charset="0"/>
              </a:rPr>
              <a:t> </a:t>
            </a:r>
            <a:r>
              <a:rPr lang="en-US" sz="2200" spc="-20" dirty="0">
                <a:solidFill>
                  <a:schemeClr val="tx2"/>
                </a:solidFill>
                <a:effectLst/>
                <a:ea typeface="Arial" panose="020B0604020202020204" pitchFamily="34" charset="0"/>
              </a:rPr>
              <a:t>time</a:t>
            </a:r>
            <a:br>
              <a:rPr lang="en-US" sz="2200" spc="0" dirty="0">
                <a:solidFill>
                  <a:schemeClr val="tx2"/>
                </a:solidFill>
                <a:effectLst/>
                <a:ea typeface="Arial" panose="020B0604020202020204" pitchFamily="34" charset="0"/>
              </a:rPr>
            </a:br>
            <a:r>
              <a:rPr lang="en-US" sz="2200" dirty="0">
                <a:solidFill>
                  <a:schemeClr val="tx2"/>
                </a:solidFill>
                <a:effectLst/>
                <a:ea typeface="Arial" panose="020B0604020202020204" pitchFamily="34" charset="0"/>
              </a:rPr>
              <a:t> </a:t>
            </a:r>
            <a:br>
              <a:rPr lang="en-US" sz="2200" dirty="0">
                <a:solidFill>
                  <a:schemeClr val="tx2"/>
                </a:solidFill>
                <a:effectLst/>
                <a:ea typeface="Arial" panose="020B0604020202020204" pitchFamily="34" charset="0"/>
              </a:rPr>
            </a:br>
            <a:r>
              <a:rPr lang="en-US" sz="2200" spc="0" dirty="0">
                <a:solidFill>
                  <a:schemeClr val="tx2"/>
                </a:solidFill>
                <a:effectLst/>
                <a:ea typeface="Arial" panose="020B0604020202020204" pitchFamily="34" charset="0"/>
              </a:rPr>
              <a:t>Top</a:t>
            </a:r>
            <a:r>
              <a:rPr lang="en-US" sz="2200" spc="-3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to</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bottom</a:t>
            </a:r>
            <a:r>
              <a:rPr lang="en-US" sz="2200" spc="-3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accountability</a:t>
            </a:r>
            <a:r>
              <a:rPr lang="en-US" sz="2200" spc="-2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for</a:t>
            </a:r>
            <a:r>
              <a:rPr lang="en-US" sz="2200" spc="-3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key</a:t>
            </a:r>
            <a:r>
              <a:rPr lang="en-US" sz="2200" spc="-2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objectives,</a:t>
            </a:r>
            <a:r>
              <a:rPr lang="en-US" sz="2200" spc="-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risk,</a:t>
            </a:r>
            <a:r>
              <a:rPr lang="en-US" sz="2200" spc="-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requirements,</a:t>
            </a:r>
            <a:r>
              <a:rPr lang="en-US" sz="2200" spc="-3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and</a:t>
            </a:r>
            <a:r>
              <a:rPr lang="en-US" sz="2200" spc="-1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related </a:t>
            </a:r>
            <a:r>
              <a:rPr lang="en-US" sz="2200" spc="-10" dirty="0">
                <a:solidFill>
                  <a:schemeClr val="tx2"/>
                </a:solidFill>
                <a:effectLst/>
                <a:ea typeface="Arial" panose="020B0604020202020204" pitchFamily="34" charset="0"/>
              </a:rPr>
              <a:t>initiatives</a:t>
            </a:r>
            <a:br>
              <a:rPr lang="en-US" sz="2200" spc="0" dirty="0">
                <a:solidFill>
                  <a:schemeClr val="tx2"/>
                </a:solidFill>
                <a:effectLst/>
                <a:ea typeface="Arial" panose="020B0604020202020204" pitchFamily="34" charset="0"/>
              </a:rPr>
            </a:br>
            <a:r>
              <a:rPr lang="en-US" sz="2200" dirty="0">
                <a:solidFill>
                  <a:schemeClr val="tx2"/>
                </a:solidFill>
                <a:effectLst/>
                <a:ea typeface="Arial" panose="020B0604020202020204" pitchFamily="34" charset="0"/>
              </a:rPr>
              <a:t> </a:t>
            </a:r>
            <a:br>
              <a:rPr lang="en-US" sz="2200" dirty="0">
                <a:solidFill>
                  <a:schemeClr val="tx2"/>
                </a:solidFill>
                <a:effectLst/>
                <a:ea typeface="Arial" panose="020B0604020202020204" pitchFamily="34" charset="0"/>
              </a:rPr>
            </a:br>
            <a:r>
              <a:rPr lang="en-US" sz="2200" spc="0" dirty="0">
                <a:solidFill>
                  <a:schemeClr val="tx2"/>
                </a:solidFill>
                <a:effectLst/>
                <a:ea typeface="Arial" panose="020B0604020202020204" pitchFamily="34" charset="0"/>
              </a:rPr>
              <a:t>Meaningful</a:t>
            </a:r>
            <a:r>
              <a:rPr lang="en-US" sz="2200" spc="-40"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cost</a:t>
            </a:r>
            <a:r>
              <a:rPr lang="en-US" sz="2200" spc="-2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savings</a:t>
            </a:r>
            <a:r>
              <a:rPr lang="en-US" sz="2200" spc="-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within the</a:t>
            </a:r>
            <a:r>
              <a:rPr lang="en-US" sz="2200" spc="-35" dirty="0">
                <a:solidFill>
                  <a:schemeClr val="tx2"/>
                </a:solidFill>
                <a:effectLst/>
                <a:ea typeface="Arial" panose="020B0604020202020204" pitchFamily="34" charset="0"/>
              </a:rPr>
              <a:t> </a:t>
            </a:r>
            <a:r>
              <a:rPr lang="en-US" sz="2200" spc="0" dirty="0">
                <a:solidFill>
                  <a:schemeClr val="tx2"/>
                </a:solidFill>
                <a:effectLst/>
                <a:ea typeface="Arial" panose="020B0604020202020204" pitchFamily="34" charset="0"/>
              </a:rPr>
              <a:t>integrated</a:t>
            </a:r>
            <a:r>
              <a:rPr lang="en-US" sz="2200" spc="-15" dirty="0">
                <a:solidFill>
                  <a:schemeClr val="tx2"/>
                </a:solidFill>
                <a:effectLst/>
                <a:ea typeface="Arial" panose="020B0604020202020204" pitchFamily="34" charset="0"/>
              </a:rPr>
              <a:t> </a:t>
            </a:r>
            <a:r>
              <a:rPr lang="en-US" sz="2200" spc="-10" dirty="0">
                <a:solidFill>
                  <a:schemeClr val="tx2"/>
                </a:solidFill>
                <a:effectLst/>
                <a:ea typeface="Arial" panose="020B0604020202020204" pitchFamily="34" charset="0"/>
              </a:rPr>
              <a:t>capabilities</a:t>
            </a:r>
            <a:br>
              <a:rPr lang="en-US" sz="2200" spc="0" dirty="0">
                <a:solidFill>
                  <a:schemeClr val="tx2"/>
                </a:solidFill>
                <a:effectLst/>
                <a:ea typeface="Arial" panose="020B0604020202020204" pitchFamily="34" charset="0"/>
              </a:rPr>
            </a:br>
            <a:endParaRPr lang="en-US" sz="2200" dirty="0">
              <a:solidFill>
                <a:schemeClr val="tx2"/>
              </a:solidFill>
            </a:endParaRPr>
          </a:p>
        </p:txBody>
      </p:sp>
      <p:pic>
        <p:nvPicPr>
          <p:cNvPr id="5" name="Content Placeholder 4" descr="A person touching a screen with gears">
            <a:extLst>
              <a:ext uri="{FF2B5EF4-FFF2-40B4-BE49-F238E27FC236}">
                <a16:creationId xmlns:a16="http://schemas.microsoft.com/office/drawing/2014/main" id="{71AB0C18-823B-0E97-560B-1F9E2BCB9D94}"/>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5833724" y="804672"/>
            <a:ext cx="6357972" cy="5216987"/>
          </a:xfr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2" name="Rectangle 21">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grpSp>
        <p:nvGrpSpPr>
          <p:cNvPr id="24" name="Group 23">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5" name="Freeform: Shape 24">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7" name="Freeform: Shape 26">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 name="Title 1"/>
          <p:cNvSpPr>
            <a:spLocks noGrp="1"/>
          </p:cNvSpPr>
          <p:nvPr>
            <p:ph type="title"/>
          </p:nvPr>
        </p:nvSpPr>
        <p:spPr>
          <a:xfrm>
            <a:off x="640080" y="1243013"/>
            <a:ext cx="3855720" cy="4371974"/>
          </a:xfrm>
        </p:spPr>
        <p:txBody>
          <a:bodyPr>
            <a:normAutofit/>
          </a:bodyPr>
          <a:lstStyle/>
          <a:p>
            <a:r>
              <a:rPr lang="en-US" sz="3600" b="1" dirty="0">
                <a:solidFill>
                  <a:srgbClr val="FF0000"/>
                </a:solidFill>
                <a:effectLst/>
                <a:ea typeface="Arial" panose="020B0604020202020204" pitchFamily="34" charset="0"/>
              </a:rPr>
              <a:t>10</a:t>
            </a:r>
            <a:r>
              <a:rPr lang="en-US" sz="3600" b="1" spc="-40" dirty="0">
                <a:solidFill>
                  <a:srgbClr val="FF0000"/>
                </a:solidFill>
                <a:effectLst/>
                <a:ea typeface="Arial" panose="020B0604020202020204" pitchFamily="34" charset="0"/>
              </a:rPr>
              <a:t> </a:t>
            </a:r>
            <a:r>
              <a:rPr lang="en-US" sz="3600" b="1" dirty="0">
                <a:solidFill>
                  <a:srgbClr val="FF0000"/>
                </a:solidFill>
                <a:effectLst/>
                <a:ea typeface="Arial" panose="020B0604020202020204" pitchFamily="34" charset="0"/>
              </a:rPr>
              <a:t>Universal</a:t>
            </a:r>
            <a:r>
              <a:rPr lang="en-US" sz="3600" b="1" spc="-10" dirty="0">
                <a:solidFill>
                  <a:srgbClr val="FF0000"/>
                </a:solidFill>
                <a:effectLst/>
                <a:ea typeface="Arial" panose="020B0604020202020204" pitchFamily="34" charset="0"/>
              </a:rPr>
              <a:t> </a:t>
            </a:r>
            <a:r>
              <a:rPr lang="en-US" sz="3600" b="1" dirty="0">
                <a:solidFill>
                  <a:srgbClr val="FF0000"/>
                </a:solidFill>
                <a:effectLst/>
                <a:ea typeface="Arial" panose="020B0604020202020204" pitchFamily="34" charset="0"/>
              </a:rPr>
              <a:t>Outcomes</a:t>
            </a:r>
            <a:r>
              <a:rPr lang="en-US" sz="3600" b="1" spc="-55" dirty="0">
                <a:solidFill>
                  <a:srgbClr val="FF0000"/>
                </a:solidFill>
                <a:effectLst/>
                <a:ea typeface="Arial" panose="020B0604020202020204" pitchFamily="34" charset="0"/>
              </a:rPr>
              <a:t> </a:t>
            </a:r>
            <a:r>
              <a:rPr lang="en-US" sz="3600" b="1" dirty="0">
                <a:solidFill>
                  <a:srgbClr val="FF0000"/>
                </a:solidFill>
                <a:effectLst/>
                <a:ea typeface="Arial" panose="020B0604020202020204" pitchFamily="34" charset="0"/>
              </a:rPr>
              <a:t>of</a:t>
            </a:r>
            <a:r>
              <a:rPr lang="en-US" sz="3600" b="1" spc="-65" dirty="0">
                <a:solidFill>
                  <a:srgbClr val="FF0000"/>
                </a:solidFill>
                <a:effectLst/>
                <a:ea typeface="Arial" panose="020B0604020202020204" pitchFamily="34" charset="0"/>
              </a:rPr>
              <a:t> </a:t>
            </a:r>
            <a:r>
              <a:rPr lang="en-US" sz="3600" b="1" dirty="0">
                <a:solidFill>
                  <a:srgbClr val="FF0000"/>
                </a:solidFill>
                <a:effectLst/>
                <a:ea typeface="Arial" panose="020B0604020202020204" pitchFamily="34" charset="0"/>
              </a:rPr>
              <a:t>Principled </a:t>
            </a:r>
            <a:r>
              <a:rPr lang="en-US" sz="3600" b="1" spc="-10" dirty="0">
                <a:solidFill>
                  <a:srgbClr val="FF0000"/>
                </a:solidFill>
                <a:effectLst/>
                <a:ea typeface="Arial" panose="020B0604020202020204" pitchFamily="34" charset="0"/>
              </a:rPr>
              <a:t>Performance</a:t>
            </a:r>
            <a:br>
              <a:rPr lang="en-US" sz="3600" b="1" spc="-10" dirty="0">
                <a:solidFill>
                  <a:schemeClr val="tx2"/>
                </a:solidFill>
                <a:effectLst/>
                <a:latin typeface="Arial" panose="020B0604020202020204" pitchFamily="34" charset="0"/>
                <a:ea typeface="Arial" panose="020B0604020202020204" pitchFamily="34" charset="0"/>
              </a:rPr>
            </a:br>
            <a:br>
              <a:rPr lang="en-US" sz="3600" dirty="0">
                <a:solidFill>
                  <a:schemeClr val="tx2"/>
                </a:solidFill>
                <a:effectLst/>
                <a:latin typeface="Arial" panose="020B0604020202020204" pitchFamily="34" charset="0"/>
                <a:ea typeface="Arial" panose="020B0604020202020204" pitchFamily="34" charset="0"/>
              </a:rPr>
            </a:br>
            <a:endParaRPr lang="en-US" sz="3600" dirty="0">
              <a:solidFill>
                <a:schemeClr val="tx2"/>
              </a:solidFill>
            </a:endParaRPr>
          </a:p>
        </p:txBody>
      </p:sp>
      <p:sp>
        <p:nvSpPr>
          <p:cNvPr id="3" name="Content Placeholder 2"/>
          <p:cNvSpPr>
            <a:spLocks noGrp="1"/>
          </p:cNvSpPr>
          <p:nvPr>
            <p:ph idx="1"/>
          </p:nvPr>
        </p:nvSpPr>
        <p:spPr>
          <a:xfrm>
            <a:off x="5165335" y="0"/>
            <a:ext cx="7048221" cy="6904750"/>
          </a:xfrm>
        </p:spPr>
        <p:txBody>
          <a:bodyPr anchor="ctr">
            <a:normAutofit/>
          </a:bodyPr>
          <a:lstStyle/>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1.Achieve Business Objectives: Ensure that all parts of the organization work together toward the achievement of enterprise objectives </a:t>
            </a:r>
          </a:p>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2. Ensure Risk Aware Setting of Objectives and Strategic Planning: Provide timely, reliable, and useful information about risks, rewards, and responsibilities to the governing authorities, strategic planners, and business managers responsible for execution at all levels </a:t>
            </a:r>
          </a:p>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3. Enhance Organizational Culture: Inspire and promote a culture of performance, accountability, integrity, trust, and communication</a:t>
            </a:r>
          </a:p>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 4. Increase Stakeholder Confidence: Grow stakeholder trust in the organization</a:t>
            </a:r>
          </a:p>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 5. Prepare and Protect the Organization: Prepare the organization to address risks and requirements while protecting the organization from adversity and surprise and enabling it to grasp opportunities</a:t>
            </a:r>
          </a:p>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 6. Prevent, Detect, and Reduce Adversity and Weaknesses: Establish actions and controls to prevent negative outcomes, reduce impact, detect potential problems, and address issues as they arise</a:t>
            </a:r>
          </a:p>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 7. Motivate and Inspire Desired Conduct: Provide incentives and rewards for desirable conduct, especially in the face of challenging circumstances</a:t>
            </a:r>
          </a:p>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 8. Stay Ahead of the Game: Learn information necessary to support quick changes in strategic and tactical direction while avoiding obstacles and pitfalls</a:t>
            </a:r>
          </a:p>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 9. Improve Responsiveness and Efficiency: Establish capabilities that make the organization as a whole more responsive and efficient so that it has a competitive advantage</a:t>
            </a:r>
          </a:p>
          <a:p>
            <a:pPr marL="0" indent="0">
              <a:spcAft>
                <a:spcPts val="800"/>
              </a:spcAft>
              <a:buNone/>
            </a:pPr>
            <a:r>
              <a:rPr lang="en-US" sz="14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10. Optimize Economic Return and Values: Allocate human and financial resources in a way that maximizes the economic return generated for the organization while maximizing its values</a:t>
            </a:r>
          </a:p>
          <a:p>
            <a:endParaRPr lang="en-US" sz="9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wipe(down)">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wipe(down)">
                                      <p:cBhvr>
                                        <p:cTn id="19" dur="500"/>
                                        <p:tgtEl>
                                          <p:spTgt spid="3">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Effect transition="in" filter="wipe(down)">
                                      <p:cBhvr>
                                        <p:cTn id="24" dur="500"/>
                                        <p:tgtEl>
                                          <p:spTgt spid="3">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animEffect transition="in" filter="wipe(down)">
                                      <p:cBhvr>
                                        <p:cTn id="29" dur="500"/>
                                        <p:tgtEl>
                                          <p:spTgt spid="3">
                                            <p:txEl>
                                              <p:pRg st="3" end="3"/>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3">
                                            <p:txEl>
                                              <p:pRg st="4" end="4"/>
                                            </p:txEl>
                                          </p:spTgt>
                                        </p:tgtEl>
                                        <p:attrNameLst>
                                          <p:attrName>style.visibility</p:attrName>
                                        </p:attrNameLst>
                                      </p:cBhvr>
                                      <p:to>
                                        <p:strVal val="visible"/>
                                      </p:to>
                                    </p:set>
                                    <p:animEffect transition="in" filter="wipe(down)">
                                      <p:cBhvr>
                                        <p:cTn id="34" dur="500"/>
                                        <p:tgtEl>
                                          <p:spTgt spid="3">
                                            <p:txEl>
                                              <p:pRg st="4" end="4"/>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3">
                                            <p:txEl>
                                              <p:pRg st="5" end="5"/>
                                            </p:txEl>
                                          </p:spTgt>
                                        </p:tgtEl>
                                        <p:attrNameLst>
                                          <p:attrName>style.visibility</p:attrName>
                                        </p:attrNameLst>
                                      </p:cBhvr>
                                      <p:to>
                                        <p:strVal val="visible"/>
                                      </p:to>
                                    </p:set>
                                    <p:animEffect transition="in" filter="wipe(down)">
                                      <p:cBhvr>
                                        <p:cTn id="39" dur="500"/>
                                        <p:tgtEl>
                                          <p:spTgt spid="3">
                                            <p:txEl>
                                              <p:pRg st="5" end="5"/>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3">
                                            <p:txEl>
                                              <p:pRg st="6" end="6"/>
                                            </p:txEl>
                                          </p:spTgt>
                                        </p:tgtEl>
                                        <p:attrNameLst>
                                          <p:attrName>style.visibility</p:attrName>
                                        </p:attrNameLst>
                                      </p:cBhvr>
                                      <p:to>
                                        <p:strVal val="visible"/>
                                      </p:to>
                                    </p:set>
                                    <p:animEffect transition="in" filter="wipe(down)">
                                      <p:cBhvr>
                                        <p:cTn id="44" dur="500"/>
                                        <p:tgtEl>
                                          <p:spTgt spid="3">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wipe(down)">
                                      <p:cBhvr>
                                        <p:cTn id="49" dur="500"/>
                                        <p:tgtEl>
                                          <p:spTgt spid="3">
                                            <p:txEl>
                                              <p:pRg st="7" end="7"/>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3">
                                            <p:txEl>
                                              <p:pRg st="8" end="8"/>
                                            </p:txEl>
                                          </p:spTgt>
                                        </p:tgtEl>
                                        <p:attrNameLst>
                                          <p:attrName>style.visibility</p:attrName>
                                        </p:attrNameLst>
                                      </p:cBhvr>
                                      <p:to>
                                        <p:strVal val="visible"/>
                                      </p:to>
                                    </p:set>
                                    <p:animEffect transition="in" filter="wipe(down)">
                                      <p:cBhvr>
                                        <p:cTn id="54" dur="500"/>
                                        <p:tgtEl>
                                          <p:spTgt spid="3">
                                            <p:txEl>
                                              <p:pRg st="8" end="8"/>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3">
                                            <p:txEl>
                                              <p:pRg st="9" end="9"/>
                                            </p:txEl>
                                          </p:spTgt>
                                        </p:tgtEl>
                                        <p:attrNameLst>
                                          <p:attrName>style.visibility</p:attrName>
                                        </p:attrNameLst>
                                      </p:cBhvr>
                                      <p:to>
                                        <p:strVal val="visible"/>
                                      </p:to>
                                    </p:set>
                                    <p:animEffect transition="in" filter="wipe(down)">
                                      <p:cBhvr>
                                        <p:cTn id="59"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147711"/>
            <a:ext cx="9404723" cy="1376289"/>
          </a:xfrm>
        </p:spPr>
        <p:txBody>
          <a:bodyPr>
            <a:normAutofit/>
          </a:bodyPr>
          <a:lstStyle/>
          <a:p>
            <a:r>
              <a:rPr lang="en-US" b="1" dirty="0">
                <a:solidFill>
                  <a:srgbClr val="00B0F0"/>
                </a:solidFill>
              </a:rPr>
              <a:t>Positive             VS          Normative</a:t>
            </a:r>
            <a:br>
              <a:rPr lang="en-US" dirty="0"/>
            </a:br>
            <a:r>
              <a:rPr lang="en-US" dirty="0"/>
              <a:t>           Based on preference</a:t>
            </a:r>
          </a:p>
        </p:txBody>
      </p:sp>
      <p:graphicFrame>
        <p:nvGraphicFramePr>
          <p:cNvPr id="3" name="Content Placeholder 2"/>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Flowchart: Connector 3"/>
          <p:cNvSpPr/>
          <p:nvPr/>
        </p:nvSpPr>
        <p:spPr>
          <a:xfrm>
            <a:off x="5071643" y="2828233"/>
            <a:ext cx="1749287" cy="1191213"/>
          </a:xfrm>
          <a:prstGeom prst="flowChartConnector">
            <a:avLst/>
          </a:prstGeom>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algn="ctr"/>
            <a:r>
              <a:rPr lang="en-US" sz="1000" dirty="0"/>
              <a:t>Principled performance</a:t>
            </a:r>
          </a:p>
        </p:txBody>
      </p:sp>
      <p:sp>
        <p:nvSpPr>
          <p:cNvPr id="5" name="Oval 4"/>
          <p:cNvSpPr/>
          <p:nvPr/>
        </p:nvSpPr>
        <p:spPr>
          <a:xfrm>
            <a:off x="3043652" y="2768670"/>
            <a:ext cx="1479689" cy="620987"/>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000" dirty="0"/>
              <a:t>Compliance management</a:t>
            </a:r>
          </a:p>
        </p:txBody>
      </p:sp>
      <p:sp>
        <p:nvSpPr>
          <p:cNvPr id="6" name="Oval 5"/>
          <p:cNvSpPr/>
          <p:nvPr/>
        </p:nvSpPr>
        <p:spPr>
          <a:xfrm>
            <a:off x="3366053" y="4480993"/>
            <a:ext cx="1524000" cy="636104"/>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000" dirty="0"/>
              <a:t>Ethics &amp; culture management</a:t>
            </a:r>
          </a:p>
        </p:txBody>
      </p:sp>
      <p:sp>
        <p:nvSpPr>
          <p:cNvPr id="8" name="Oval 7"/>
          <p:cNvSpPr/>
          <p:nvPr/>
        </p:nvSpPr>
        <p:spPr>
          <a:xfrm>
            <a:off x="6759920" y="4480993"/>
            <a:ext cx="1589041" cy="672548"/>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000" dirty="0"/>
              <a:t>Control &amp; Audit management</a:t>
            </a:r>
          </a:p>
        </p:txBody>
      </p:sp>
      <p:sp>
        <p:nvSpPr>
          <p:cNvPr id="10" name="Oval 9"/>
          <p:cNvSpPr/>
          <p:nvPr/>
        </p:nvSpPr>
        <p:spPr>
          <a:xfrm>
            <a:off x="8247730" y="1388271"/>
            <a:ext cx="1431994" cy="781878"/>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C-Suite</a:t>
            </a:r>
          </a:p>
        </p:txBody>
      </p:sp>
      <p:sp>
        <p:nvSpPr>
          <p:cNvPr id="11" name="Oval 10"/>
          <p:cNvSpPr/>
          <p:nvPr/>
        </p:nvSpPr>
        <p:spPr>
          <a:xfrm>
            <a:off x="5374979" y="1451944"/>
            <a:ext cx="2116694" cy="822734"/>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600" dirty="0"/>
              <a:t>Governance</a:t>
            </a:r>
          </a:p>
        </p:txBody>
      </p:sp>
      <p:sp>
        <p:nvSpPr>
          <p:cNvPr id="12" name="Oval 11"/>
          <p:cNvSpPr/>
          <p:nvPr/>
        </p:nvSpPr>
        <p:spPr>
          <a:xfrm>
            <a:off x="7554441" y="2510668"/>
            <a:ext cx="1589041" cy="781878"/>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000" dirty="0"/>
              <a:t>Performance Management</a:t>
            </a:r>
          </a:p>
        </p:txBody>
      </p:sp>
      <p:sp>
        <p:nvSpPr>
          <p:cNvPr id="13" name="Oval 12"/>
          <p:cNvSpPr/>
          <p:nvPr/>
        </p:nvSpPr>
        <p:spPr>
          <a:xfrm>
            <a:off x="3064902" y="1583563"/>
            <a:ext cx="2116698" cy="822734"/>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500" dirty="0"/>
              <a:t>Risk Management</a:t>
            </a:r>
          </a:p>
        </p:txBody>
      </p:sp>
      <p:sp>
        <p:nvSpPr>
          <p:cNvPr id="14" name="Oval 13"/>
          <p:cNvSpPr/>
          <p:nvPr/>
        </p:nvSpPr>
        <p:spPr>
          <a:xfrm>
            <a:off x="8995074" y="3415958"/>
            <a:ext cx="1589041" cy="837989"/>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HR</a:t>
            </a:r>
          </a:p>
        </p:txBody>
      </p:sp>
      <p:sp>
        <p:nvSpPr>
          <p:cNvPr id="15" name="Oval 14"/>
          <p:cNvSpPr/>
          <p:nvPr/>
        </p:nvSpPr>
        <p:spPr>
          <a:xfrm>
            <a:off x="8629787" y="4567133"/>
            <a:ext cx="1589041" cy="932623"/>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Quality</a:t>
            </a:r>
          </a:p>
        </p:txBody>
      </p:sp>
      <p:sp>
        <p:nvSpPr>
          <p:cNvPr id="16" name="Oval 15"/>
          <p:cNvSpPr/>
          <p:nvPr/>
        </p:nvSpPr>
        <p:spPr>
          <a:xfrm>
            <a:off x="9968528" y="2290866"/>
            <a:ext cx="1892168" cy="931071"/>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Operation</a:t>
            </a:r>
          </a:p>
        </p:txBody>
      </p:sp>
      <p:sp>
        <p:nvSpPr>
          <p:cNvPr id="17" name="Oval 16"/>
          <p:cNvSpPr/>
          <p:nvPr/>
        </p:nvSpPr>
        <p:spPr>
          <a:xfrm>
            <a:off x="10584115" y="4253948"/>
            <a:ext cx="1589041" cy="1325217"/>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Strategy</a:t>
            </a:r>
          </a:p>
        </p:txBody>
      </p:sp>
      <p:sp>
        <p:nvSpPr>
          <p:cNvPr id="19" name="Oval 18"/>
          <p:cNvSpPr/>
          <p:nvPr/>
        </p:nvSpPr>
        <p:spPr>
          <a:xfrm>
            <a:off x="4890053" y="5974670"/>
            <a:ext cx="2292625" cy="636104"/>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0" dirty="0"/>
              <a:t>Everyone else</a:t>
            </a:r>
          </a:p>
        </p:txBody>
      </p:sp>
      <p:sp>
        <p:nvSpPr>
          <p:cNvPr id="20" name="Oval 19"/>
          <p:cNvSpPr/>
          <p:nvPr/>
        </p:nvSpPr>
        <p:spPr>
          <a:xfrm>
            <a:off x="1606462" y="1733374"/>
            <a:ext cx="1430710" cy="94418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1500" dirty="0"/>
              <a:t>Board of directors</a:t>
            </a:r>
          </a:p>
        </p:txBody>
      </p:sp>
      <p:sp>
        <p:nvSpPr>
          <p:cNvPr id="21" name="Oval 20"/>
          <p:cNvSpPr/>
          <p:nvPr/>
        </p:nvSpPr>
        <p:spPr>
          <a:xfrm>
            <a:off x="1278277" y="3126090"/>
            <a:ext cx="1524000" cy="873142"/>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Finance</a:t>
            </a:r>
          </a:p>
        </p:txBody>
      </p:sp>
      <p:sp>
        <p:nvSpPr>
          <p:cNvPr id="22" name="Oval 21"/>
          <p:cNvSpPr/>
          <p:nvPr/>
        </p:nvSpPr>
        <p:spPr>
          <a:xfrm>
            <a:off x="1322588" y="5022574"/>
            <a:ext cx="1714584" cy="77729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Legal</a:t>
            </a:r>
            <a:endParaRPr lang="en-US" sz="1000" dirty="0"/>
          </a:p>
        </p:txBody>
      </p:sp>
      <p:sp>
        <p:nvSpPr>
          <p:cNvPr id="24" name="Oval 23"/>
          <p:cNvSpPr/>
          <p:nvPr/>
        </p:nvSpPr>
        <p:spPr>
          <a:xfrm>
            <a:off x="537818" y="4112758"/>
            <a:ext cx="1524000" cy="777294"/>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Treasury</a:t>
            </a:r>
          </a:p>
        </p:txBody>
      </p:sp>
      <p:sp>
        <p:nvSpPr>
          <p:cNvPr id="25" name="Oval 24"/>
          <p:cNvSpPr/>
          <p:nvPr/>
        </p:nvSpPr>
        <p:spPr>
          <a:xfrm>
            <a:off x="2481254" y="5799868"/>
            <a:ext cx="1874070" cy="723970"/>
          </a:xfrm>
          <a:prstGeom prst="ellips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Contracts</a:t>
            </a:r>
          </a:p>
        </p:txBody>
      </p:sp>
      <p:cxnSp>
        <p:nvCxnSpPr>
          <p:cNvPr id="31" name="Straight Arrow Connector 30"/>
          <p:cNvCxnSpPr/>
          <p:nvPr/>
        </p:nvCxnSpPr>
        <p:spPr>
          <a:xfrm>
            <a:off x="4523341" y="2240032"/>
            <a:ext cx="716319" cy="63610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6096000" y="2290867"/>
            <a:ext cx="0" cy="47780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4355324" y="3790122"/>
            <a:ext cx="826276" cy="58820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flipH="1" flipV="1">
            <a:off x="6591555" y="3844889"/>
            <a:ext cx="591123" cy="63610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6759920" y="2828233"/>
            <a:ext cx="777329" cy="39370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2" name="Rectangle 21">
            <a:extLst>
              <a:ext uri="{FF2B5EF4-FFF2-40B4-BE49-F238E27FC236}">
                <a16:creationId xmlns:a16="http://schemas.microsoft.com/office/drawing/2014/main" id="{A8384FB5-9ADC-4DDC-881B-597D56F5B1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a:extLst>
              <a:ext uri="{FF2B5EF4-FFF2-40B4-BE49-F238E27FC236}">
                <a16:creationId xmlns:a16="http://schemas.microsoft.com/office/drawing/2014/main" id="{1199E1B1-A8C0-4FE8-A5A8-1CB41D69F8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2" y="0"/>
            <a:ext cx="12191998" cy="1575955"/>
          </a:xfrm>
          <a:prstGeom prst="rect">
            <a:avLst/>
          </a:prstGeom>
          <a:gradFill>
            <a:gsLst>
              <a:gs pos="0">
                <a:srgbClr val="000000">
                  <a:alpha val="96000"/>
                </a:srgbClr>
              </a:gs>
              <a:gs pos="100000">
                <a:schemeClr val="accent1">
                  <a:lumMod val="75000"/>
                </a:schemeClr>
              </a:gs>
            </a:gsLst>
            <a:lin ang="6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84A8DE83-DE75-4B41-9DB4-A7EC0B0DEC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128856" cy="1575461"/>
          </a:xfrm>
          <a:prstGeom prst="rect">
            <a:avLst/>
          </a:prstGeom>
          <a:gradFill>
            <a:gsLst>
              <a:gs pos="0">
                <a:schemeClr val="accent1">
                  <a:alpha val="41000"/>
                </a:schemeClr>
              </a:gs>
              <a:gs pos="74000">
                <a:schemeClr val="accent1">
                  <a:lumMod val="60000"/>
                  <a:lumOff val="40000"/>
                  <a:alpha val="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A7009A0A-BEF5-4EAC-AF15-E4F9F002E2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3" y="-1"/>
            <a:ext cx="12192002" cy="1574311"/>
          </a:xfrm>
          <a:prstGeom prst="rect">
            <a:avLst/>
          </a:prstGeom>
          <a:gradFill>
            <a:gsLst>
              <a:gs pos="0">
                <a:srgbClr val="000000">
                  <a:alpha val="63000"/>
                </a:srgbClr>
              </a:gs>
              <a:gs pos="78000">
                <a:schemeClr val="accent1">
                  <a:alpha val="15000"/>
                </a:schemeClr>
              </a:gs>
            </a:gsLst>
            <a:lin ang="15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C54AE202-8F0E-4192-9962-66FCCC0DF3B3}"/>
              </a:ext>
            </a:extLst>
          </p:cNvPr>
          <p:cNvSpPr>
            <a:spLocks noGrp="1"/>
          </p:cNvSpPr>
          <p:nvPr>
            <p:ph type="title"/>
          </p:nvPr>
        </p:nvSpPr>
        <p:spPr>
          <a:xfrm>
            <a:off x="699713" y="248038"/>
            <a:ext cx="7063721" cy="1159200"/>
          </a:xfrm>
        </p:spPr>
        <p:txBody>
          <a:bodyPr vert="horz" lIns="91440" tIns="45720" rIns="91440" bIns="45720" rtlCol="0" anchor="ctr">
            <a:noAutofit/>
          </a:bodyPr>
          <a:lstStyle/>
          <a:p>
            <a:r>
              <a:rPr lang="en-US" sz="1800" b="1" kern="1200" spc="-5" dirty="0">
                <a:solidFill>
                  <a:srgbClr val="FFFFFF"/>
                </a:solidFill>
                <a:latin typeface="+mj-lt"/>
                <a:ea typeface="+mj-ea"/>
                <a:cs typeface="+mj-cs"/>
              </a:rPr>
              <a:t>Barriers</a:t>
            </a:r>
            <a:r>
              <a:rPr lang="en-US" sz="1800" b="1" kern="1200" spc="5" dirty="0">
                <a:solidFill>
                  <a:srgbClr val="FFFFFF"/>
                </a:solidFill>
                <a:latin typeface="+mj-lt"/>
                <a:ea typeface="+mj-ea"/>
                <a:cs typeface="+mj-cs"/>
              </a:rPr>
              <a:t> </a:t>
            </a:r>
            <a:r>
              <a:rPr lang="en-US" sz="1800" b="1" kern="1200" spc="-5" dirty="0">
                <a:solidFill>
                  <a:srgbClr val="FFFFFF"/>
                </a:solidFill>
                <a:latin typeface="+mj-lt"/>
                <a:ea typeface="+mj-ea"/>
                <a:cs typeface="+mj-cs"/>
              </a:rPr>
              <a:t>to GRC</a:t>
            </a:r>
            <a:r>
              <a:rPr lang="en-US" sz="1800" b="1" kern="1200" spc="-20" dirty="0">
                <a:solidFill>
                  <a:srgbClr val="FFFFFF"/>
                </a:solidFill>
                <a:latin typeface="+mj-lt"/>
                <a:ea typeface="+mj-ea"/>
                <a:cs typeface="+mj-cs"/>
              </a:rPr>
              <a:t> </a:t>
            </a:r>
            <a:r>
              <a:rPr lang="en-US" sz="1800" b="1" kern="1200" spc="-5" dirty="0">
                <a:solidFill>
                  <a:srgbClr val="FFFFFF"/>
                </a:solidFill>
                <a:latin typeface="+mj-lt"/>
                <a:ea typeface="+mj-ea"/>
                <a:cs typeface="+mj-cs"/>
              </a:rPr>
              <a:t>Integration</a:t>
            </a:r>
            <a:br>
              <a:rPr lang="en-US" sz="1800" b="1" kern="1200" spc="-5" dirty="0">
                <a:solidFill>
                  <a:srgbClr val="FFFFFF"/>
                </a:solidFill>
                <a:latin typeface="+mj-lt"/>
                <a:ea typeface="+mj-ea"/>
                <a:cs typeface="+mj-cs"/>
              </a:rPr>
            </a:br>
            <a:r>
              <a:rPr lang="en-US" sz="1800" kern="1200" spc="10" dirty="0">
                <a:solidFill>
                  <a:srgbClr val="FFFFFF"/>
                </a:solidFill>
                <a:latin typeface="+mj-lt"/>
                <a:ea typeface="+mj-ea"/>
                <a:cs typeface="+mj-cs"/>
              </a:rPr>
              <a:t>What</a:t>
            </a:r>
            <a:r>
              <a:rPr lang="en-US" sz="1800" kern="1200" spc="-80" dirty="0">
                <a:solidFill>
                  <a:srgbClr val="FFFFFF"/>
                </a:solidFill>
                <a:latin typeface="+mj-lt"/>
                <a:ea typeface="+mj-ea"/>
                <a:cs typeface="+mj-cs"/>
              </a:rPr>
              <a:t> </a:t>
            </a:r>
            <a:r>
              <a:rPr lang="en-US" sz="1800" kern="1200" spc="10" dirty="0">
                <a:solidFill>
                  <a:srgbClr val="FFFFFF"/>
                </a:solidFill>
                <a:latin typeface="+mj-lt"/>
                <a:ea typeface="+mj-ea"/>
                <a:cs typeface="+mj-cs"/>
              </a:rPr>
              <a:t>are</a:t>
            </a:r>
            <a:r>
              <a:rPr lang="en-US" sz="1800" kern="1200" spc="-45" dirty="0">
                <a:solidFill>
                  <a:srgbClr val="FFFFFF"/>
                </a:solidFill>
                <a:latin typeface="+mj-lt"/>
                <a:ea typeface="+mj-ea"/>
                <a:cs typeface="+mj-cs"/>
              </a:rPr>
              <a:t> </a:t>
            </a:r>
            <a:r>
              <a:rPr lang="en-US" sz="1800" kern="1200" spc="-15" dirty="0">
                <a:solidFill>
                  <a:srgbClr val="FFFFFF"/>
                </a:solidFill>
                <a:latin typeface="+mj-lt"/>
                <a:ea typeface="+mj-ea"/>
                <a:cs typeface="+mj-cs"/>
              </a:rPr>
              <a:t>the</a:t>
            </a:r>
            <a:r>
              <a:rPr lang="en-US" sz="1800" kern="1200" spc="-45" dirty="0">
                <a:solidFill>
                  <a:srgbClr val="FFFFFF"/>
                </a:solidFill>
                <a:latin typeface="+mj-lt"/>
                <a:ea typeface="+mj-ea"/>
                <a:cs typeface="+mj-cs"/>
              </a:rPr>
              <a:t> </a:t>
            </a:r>
            <a:r>
              <a:rPr lang="en-US" sz="1800" kern="1200" spc="-5" dirty="0">
                <a:solidFill>
                  <a:srgbClr val="FFFFFF"/>
                </a:solidFill>
                <a:latin typeface="+mj-lt"/>
                <a:ea typeface="+mj-ea"/>
                <a:cs typeface="+mj-cs"/>
              </a:rPr>
              <a:t>greatest</a:t>
            </a:r>
            <a:r>
              <a:rPr lang="en-US" sz="1800" kern="1200" spc="-40" dirty="0">
                <a:solidFill>
                  <a:srgbClr val="FFFFFF"/>
                </a:solidFill>
                <a:latin typeface="+mj-lt"/>
                <a:ea typeface="+mj-ea"/>
                <a:cs typeface="+mj-cs"/>
              </a:rPr>
              <a:t> </a:t>
            </a:r>
            <a:r>
              <a:rPr lang="en-US" sz="1800" kern="1200" dirty="0">
                <a:solidFill>
                  <a:srgbClr val="FFFFFF"/>
                </a:solidFill>
                <a:latin typeface="+mj-lt"/>
                <a:ea typeface="+mj-ea"/>
                <a:cs typeface="+mj-cs"/>
              </a:rPr>
              <a:t>barriers</a:t>
            </a:r>
            <a:r>
              <a:rPr lang="en-US" sz="1800" kern="1200" spc="-35" dirty="0">
                <a:solidFill>
                  <a:srgbClr val="FFFFFF"/>
                </a:solidFill>
                <a:latin typeface="+mj-lt"/>
                <a:ea typeface="+mj-ea"/>
                <a:cs typeface="+mj-cs"/>
              </a:rPr>
              <a:t> </a:t>
            </a:r>
            <a:r>
              <a:rPr lang="en-US" sz="1800" kern="1200" spc="-30" dirty="0">
                <a:solidFill>
                  <a:srgbClr val="FFFFFF"/>
                </a:solidFill>
                <a:latin typeface="+mj-lt"/>
                <a:ea typeface="+mj-ea"/>
                <a:cs typeface="+mj-cs"/>
              </a:rPr>
              <a:t>to</a:t>
            </a:r>
            <a:r>
              <a:rPr lang="en-US" sz="1800" kern="1200" spc="-45" dirty="0">
                <a:solidFill>
                  <a:srgbClr val="FFFFFF"/>
                </a:solidFill>
                <a:latin typeface="+mj-lt"/>
                <a:ea typeface="+mj-ea"/>
                <a:cs typeface="+mj-cs"/>
              </a:rPr>
              <a:t> </a:t>
            </a:r>
            <a:r>
              <a:rPr lang="en-US" sz="1800" kern="1200" spc="-10" dirty="0">
                <a:solidFill>
                  <a:srgbClr val="FFFFFF"/>
                </a:solidFill>
                <a:latin typeface="+mj-lt"/>
                <a:ea typeface="+mj-ea"/>
                <a:cs typeface="+mj-cs"/>
              </a:rPr>
              <a:t>improving</a:t>
            </a:r>
            <a:r>
              <a:rPr lang="en-US" sz="1800" kern="1200" spc="-25" dirty="0">
                <a:solidFill>
                  <a:srgbClr val="FFFFFF"/>
                </a:solidFill>
                <a:latin typeface="+mj-lt"/>
                <a:ea typeface="+mj-ea"/>
                <a:cs typeface="+mj-cs"/>
              </a:rPr>
              <a:t> </a:t>
            </a:r>
            <a:r>
              <a:rPr lang="en-US" sz="1800" kern="1200" spc="15" dirty="0">
                <a:solidFill>
                  <a:srgbClr val="FFFFFF"/>
                </a:solidFill>
                <a:latin typeface="+mj-lt"/>
                <a:ea typeface="+mj-ea"/>
                <a:cs typeface="+mj-cs"/>
              </a:rPr>
              <a:t>an</a:t>
            </a:r>
            <a:r>
              <a:rPr lang="en-US" sz="1800" kern="1200" spc="-45" dirty="0">
                <a:solidFill>
                  <a:srgbClr val="FFFFFF"/>
                </a:solidFill>
                <a:latin typeface="+mj-lt"/>
                <a:ea typeface="+mj-ea"/>
                <a:cs typeface="+mj-cs"/>
              </a:rPr>
              <a:t> </a:t>
            </a:r>
            <a:r>
              <a:rPr lang="en-US" sz="1800" kern="1200" spc="-10" dirty="0">
                <a:solidFill>
                  <a:srgbClr val="FFFFFF"/>
                </a:solidFill>
                <a:latin typeface="+mj-lt"/>
                <a:ea typeface="+mj-ea"/>
                <a:cs typeface="+mj-cs"/>
              </a:rPr>
              <a:t>integrated</a:t>
            </a:r>
            <a:r>
              <a:rPr lang="en-US" sz="1800" kern="1200" spc="-40" dirty="0">
                <a:solidFill>
                  <a:srgbClr val="FFFFFF"/>
                </a:solidFill>
                <a:latin typeface="+mj-lt"/>
                <a:ea typeface="+mj-ea"/>
                <a:cs typeface="+mj-cs"/>
              </a:rPr>
              <a:t> </a:t>
            </a:r>
            <a:r>
              <a:rPr lang="en-US" sz="1800" kern="1200" spc="130" dirty="0">
                <a:solidFill>
                  <a:srgbClr val="FFFFFF"/>
                </a:solidFill>
                <a:latin typeface="+mj-lt"/>
                <a:ea typeface="+mj-ea"/>
                <a:cs typeface="+mj-cs"/>
              </a:rPr>
              <a:t>GRC</a:t>
            </a:r>
            <a:r>
              <a:rPr lang="en-US" sz="1800" kern="1200" spc="-40" dirty="0">
                <a:solidFill>
                  <a:srgbClr val="FFFFFF"/>
                </a:solidFill>
                <a:latin typeface="+mj-lt"/>
                <a:ea typeface="+mj-ea"/>
                <a:cs typeface="+mj-cs"/>
              </a:rPr>
              <a:t> </a:t>
            </a:r>
            <a:r>
              <a:rPr lang="en-US" sz="1800" kern="1200" spc="10" dirty="0">
                <a:solidFill>
                  <a:srgbClr val="FFFFFF"/>
                </a:solidFill>
                <a:latin typeface="+mj-lt"/>
                <a:ea typeface="+mj-ea"/>
                <a:cs typeface="+mj-cs"/>
              </a:rPr>
              <a:t>approach</a:t>
            </a:r>
            <a:r>
              <a:rPr lang="en-US" sz="1800" kern="1200" spc="-55" dirty="0">
                <a:solidFill>
                  <a:srgbClr val="FFFFFF"/>
                </a:solidFill>
                <a:latin typeface="+mj-lt"/>
                <a:ea typeface="+mj-ea"/>
                <a:cs typeface="+mj-cs"/>
              </a:rPr>
              <a:t> </a:t>
            </a:r>
            <a:r>
              <a:rPr lang="en-US" sz="1800" kern="1200" spc="-10" dirty="0">
                <a:solidFill>
                  <a:srgbClr val="FFFFFF"/>
                </a:solidFill>
                <a:latin typeface="+mj-lt"/>
                <a:ea typeface="+mj-ea"/>
                <a:cs typeface="+mj-cs"/>
              </a:rPr>
              <a:t>in</a:t>
            </a:r>
            <a:r>
              <a:rPr lang="en-US" sz="1800" kern="1200" spc="-25" dirty="0">
                <a:solidFill>
                  <a:srgbClr val="FFFFFF"/>
                </a:solidFill>
                <a:latin typeface="+mj-lt"/>
                <a:ea typeface="+mj-ea"/>
                <a:cs typeface="+mj-cs"/>
              </a:rPr>
              <a:t> </a:t>
            </a:r>
            <a:r>
              <a:rPr lang="en-US" sz="1800" kern="1200" spc="-10" dirty="0">
                <a:solidFill>
                  <a:srgbClr val="FFFFFF"/>
                </a:solidFill>
                <a:latin typeface="+mj-lt"/>
                <a:ea typeface="+mj-ea"/>
                <a:cs typeface="+mj-cs"/>
              </a:rPr>
              <a:t>your </a:t>
            </a:r>
            <a:r>
              <a:rPr lang="en-US" sz="1800" kern="1200" spc="-360" dirty="0">
                <a:solidFill>
                  <a:srgbClr val="FFFFFF"/>
                </a:solidFill>
                <a:latin typeface="+mj-lt"/>
                <a:ea typeface="+mj-ea"/>
                <a:cs typeface="+mj-cs"/>
              </a:rPr>
              <a:t> </a:t>
            </a:r>
            <a:r>
              <a:rPr lang="en-US" sz="1800" kern="1200" spc="5" dirty="0">
                <a:solidFill>
                  <a:srgbClr val="FFFFFF"/>
                </a:solidFill>
                <a:latin typeface="+mj-lt"/>
                <a:ea typeface="+mj-ea"/>
                <a:cs typeface="+mj-cs"/>
              </a:rPr>
              <a:t>organization?</a:t>
            </a:r>
            <a:br>
              <a:rPr lang="en-US" sz="1800" kern="1200" dirty="0">
                <a:solidFill>
                  <a:srgbClr val="FFFFFF"/>
                </a:solidFill>
                <a:latin typeface="+mj-lt"/>
                <a:ea typeface="+mj-ea"/>
                <a:cs typeface="+mj-cs"/>
              </a:rPr>
            </a:br>
            <a:br>
              <a:rPr lang="en-US" sz="1800" kern="1200" dirty="0">
                <a:solidFill>
                  <a:srgbClr val="FFFFFF"/>
                </a:solidFill>
                <a:latin typeface="+mj-lt"/>
                <a:ea typeface="+mj-ea"/>
                <a:cs typeface="+mj-cs"/>
              </a:rPr>
            </a:br>
            <a:endParaRPr lang="en-US" sz="1800" kern="1200" dirty="0">
              <a:solidFill>
                <a:srgbClr val="FFFFFF"/>
              </a:solidFill>
              <a:latin typeface="+mj-lt"/>
              <a:ea typeface="+mj-ea"/>
              <a:cs typeface="+mj-cs"/>
            </a:endParaRPr>
          </a:p>
        </p:txBody>
      </p:sp>
      <p:pic>
        <p:nvPicPr>
          <p:cNvPr id="4" name="object 9">
            <a:extLst>
              <a:ext uri="{FF2B5EF4-FFF2-40B4-BE49-F238E27FC236}">
                <a16:creationId xmlns:a16="http://schemas.microsoft.com/office/drawing/2014/main" id="{31ADF181-24EF-4FC0-AB98-B7645D9E836D}"/>
              </a:ext>
            </a:extLst>
          </p:cNvPr>
          <p:cNvPicPr>
            <a:picLocks noGrp="1"/>
          </p:cNvPicPr>
          <p:nvPr>
            <p:ph idx="1"/>
          </p:nvPr>
        </p:nvPicPr>
        <p:blipFill>
          <a:blip r:embed="rId2" cstate="print"/>
          <a:stretch>
            <a:fillRect/>
          </a:stretch>
        </p:blipFill>
        <p:spPr>
          <a:xfrm>
            <a:off x="432225" y="2062794"/>
            <a:ext cx="11327549" cy="4259158"/>
          </a:xfrm>
          <a:prstGeom prst="rect">
            <a:avLst/>
          </a:prstGeom>
        </p:spPr>
      </p:pic>
    </p:spTree>
    <p:extLst>
      <p:ext uri="{BB962C8B-B14F-4D97-AF65-F5344CB8AC3E}">
        <p14:creationId xmlns:p14="http://schemas.microsoft.com/office/powerpoint/2010/main" val="36651112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Color Cover">
            <a:extLst>
              <a:ext uri="{FF2B5EF4-FFF2-40B4-BE49-F238E27FC236}">
                <a16:creationId xmlns:a16="http://schemas.microsoft.com/office/drawing/2014/main" id="{63C1F321-BB96-4700-B3CE-1A6156067F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3FA1AD64-F15F-417D-956C-B2C211FC90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16" name="Color">
              <a:extLst>
                <a:ext uri="{FF2B5EF4-FFF2-40B4-BE49-F238E27FC236}">
                  <a16:creationId xmlns:a16="http://schemas.microsoft.com/office/drawing/2014/main" id="{5F3C79B0-E0DE-407E-B550-3FDEB67B00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a:extLst>
                <a:ext uri="{FF2B5EF4-FFF2-40B4-BE49-F238E27FC236}">
                  <a16:creationId xmlns:a16="http://schemas.microsoft.com/office/drawing/2014/main" id="{A1A2DFA8-F321-4204-9B31-A3713BC652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0" name="Freeform: Shape 1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2" name="Freeform: Shape 2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32" name="Freeform: Shape 3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4" name="Freeform: Shape 2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33" name="Freeform: Shape 3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sp>
          <p:nvSpPr>
            <p:cNvPr id="26" name="Freeform: Shape 2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p>
          </p:txBody>
        </p:sp>
      </p:grpSp>
      <p:sp>
        <p:nvSpPr>
          <p:cNvPr id="2" name="Title 1"/>
          <p:cNvSpPr>
            <a:spLocks noGrp="1"/>
          </p:cNvSpPr>
          <p:nvPr>
            <p:ph type="ctrTitle"/>
          </p:nvPr>
        </p:nvSpPr>
        <p:spPr>
          <a:xfrm>
            <a:off x="789708" y="841664"/>
            <a:ext cx="4874661" cy="5156800"/>
          </a:xfrm>
        </p:spPr>
        <p:txBody>
          <a:bodyPr anchor="ctr">
            <a:normAutofit fontScale="90000"/>
          </a:bodyPr>
          <a:lstStyle/>
          <a:p>
            <a:pPr algn="l"/>
            <a:r>
              <a:rPr lang="en-US" sz="2700" dirty="0">
                <a:solidFill>
                  <a:schemeClr val="bg1"/>
                </a:solidFill>
                <a:latin typeface="+mn-lt"/>
                <a:cs typeface="+mn-cs"/>
              </a:rPr>
              <a:t>- Name : </a:t>
            </a:r>
            <a:r>
              <a:rPr lang="en-US" sz="2700" b="1" dirty="0">
                <a:solidFill>
                  <a:schemeClr val="bg1"/>
                </a:solidFill>
                <a:latin typeface="+mn-lt"/>
                <a:cs typeface="+mn-cs"/>
              </a:rPr>
              <a:t>Michael </a:t>
            </a:r>
            <a:r>
              <a:rPr lang="en-US" sz="2700" b="1" dirty="0" err="1">
                <a:solidFill>
                  <a:schemeClr val="bg1"/>
                </a:solidFill>
                <a:latin typeface="+mn-lt"/>
                <a:cs typeface="+mn-cs"/>
              </a:rPr>
              <a:t>Bishay</a:t>
            </a:r>
            <a:r>
              <a:rPr lang="ar-EG" sz="2700" b="1" dirty="0">
                <a:solidFill>
                  <a:schemeClr val="bg1"/>
                </a:solidFill>
                <a:latin typeface="+mn-lt"/>
                <a:cs typeface="+mn-cs"/>
              </a:rPr>
              <a:t> </a:t>
            </a:r>
            <a:br>
              <a:rPr lang="en-US" sz="2700" dirty="0">
                <a:solidFill>
                  <a:schemeClr val="bg1"/>
                </a:solidFill>
                <a:latin typeface="+mn-lt"/>
                <a:cs typeface="+mn-cs"/>
              </a:rPr>
            </a:br>
            <a:r>
              <a:rPr lang="en-US" sz="2700" dirty="0">
                <a:solidFill>
                  <a:schemeClr val="bg1"/>
                </a:solidFill>
                <a:latin typeface="+mn-lt"/>
                <a:cs typeface="+mn-cs"/>
              </a:rPr>
              <a:t>- Experience : </a:t>
            </a:r>
            <a:r>
              <a:rPr lang="en-US" sz="2700" b="1" dirty="0">
                <a:solidFill>
                  <a:schemeClr val="bg1"/>
                </a:solidFill>
                <a:latin typeface="+mn-lt"/>
                <a:cs typeface="+mn-cs"/>
              </a:rPr>
              <a:t>19 years overall Banking Experience,12Y  Managerial level</a:t>
            </a:r>
            <a:br>
              <a:rPr lang="en-US" sz="2700" dirty="0">
                <a:solidFill>
                  <a:schemeClr val="bg1"/>
                </a:solidFill>
                <a:latin typeface="+mn-lt"/>
                <a:cs typeface="+mn-cs"/>
              </a:rPr>
            </a:br>
            <a:r>
              <a:rPr lang="en-US" sz="2700" dirty="0">
                <a:solidFill>
                  <a:schemeClr val="bg1"/>
                </a:solidFill>
                <a:latin typeface="+mn-lt"/>
                <a:cs typeface="+mn-cs"/>
              </a:rPr>
              <a:t>- Current Position : </a:t>
            </a:r>
            <a:r>
              <a:rPr lang="en-US" sz="2700" b="1" dirty="0">
                <a:solidFill>
                  <a:schemeClr val="bg1"/>
                </a:solidFill>
                <a:latin typeface="+mn-lt"/>
                <a:cs typeface="+mn-cs"/>
              </a:rPr>
              <a:t>Operation Head, banking Sector</a:t>
            </a:r>
            <a:br>
              <a:rPr lang="en-US" sz="2700" dirty="0">
                <a:solidFill>
                  <a:schemeClr val="bg1"/>
                </a:solidFill>
                <a:latin typeface="+mn-lt"/>
                <a:cs typeface="+mn-cs"/>
              </a:rPr>
            </a:br>
            <a:r>
              <a:rPr lang="en-US" sz="2700" dirty="0">
                <a:solidFill>
                  <a:schemeClr val="bg1"/>
                </a:solidFill>
                <a:latin typeface="+mn-lt"/>
                <a:cs typeface="+mn-cs"/>
              </a:rPr>
              <a:t>- Previous positions at: </a:t>
            </a:r>
            <a:r>
              <a:rPr lang="en-US" sz="2700" b="1" dirty="0">
                <a:solidFill>
                  <a:schemeClr val="bg1"/>
                </a:solidFill>
                <a:latin typeface="+mn-lt"/>
                <a:cs typeface="+mn-cs"/>
              </a:rPr>
              <a:t>American Express, Barclays Egypt &amp; Bank Audi</a:t>
            </a:r>
            <a:br>
              <a:rPr lang="en-US" sz="2700" b="1" dirty="0">
                <a:solidFill>
                  <a:schemeClr val="bg1"/>
                </a:solidFill>
                <a:latin typeface="+mn-lt"/>
                <a:cs typeface="+mn-cs"/>
              </a:rPr>
            </a:br>
            <a:br>
              <a:rPr lang="en-US" sz="2700" dirty="0">
                <a:solidFill>
                  <a:schemeClr val="bg1"/>
                </a:solidFill>
                <a:latin typeface="+mn-lt"/>
                <a:cs typeface="+mn-cs"/>
              </a:rPr>
            </a:br>
            <a:r>
              <a:rPr lang="en-US" sz="2700" dirty="0">
                <a:solidFill>
                  <a:schemeClr val="bg1"/>
                </a:solidFill>
                <a:latin typeface="+mn-lt"/>
                <a:cs typeface="+mn-cs"/>
              </a:rPr>
              <a:t>                 </a:t>
            </a:r>
            <a:r>
              <a:rPr lang="en-US" sz="2700" b="1" dirty="0">
                <a:solidFill>
                  <a:srgbClr val="FF0000"/>
                </a:solidFill>
                <a:latin typeface="+mn-lt"/>
                <a:cs typeface="+mn-cs"/>
              </a:rPr>
              <a:t>GRCP &amp; GRCA Certified </a:t>
            </a:r>
            <a:br>
              <a:rPr lang="en-US" sz="2700" b="1" dirty="0">
                <a:solidFill>
                  <a:schemeClr val="bg1"/>
                </a:solidFill>
                <a:latin typeface="+mn-lt"/>
                <a:cs typeface="+mn-cs"/>
              </a:rPr>
            </a:br>
            <a:r>
              <a:rPr lang="en-US" sz="2700" b="1" dirty="0">
                <a:solidFill>
                  <a:schemeClr val="bg1"/>
                </a:solidFill>
                <a:latin typeface="+mn-lt"/>
                <a:cs typeface="+mn-cs"/>
              </a:rPr>
              <a:t>Other professional courses : </a:t>
            </a:r>
            <a:br>
              <a:rPr lang="en-US" sz="2700" b="1" dirty="0">
                <a:solidFill>
                  <a:schemeClr val="bg1"/>
                </a:solidFill>
                <a:latin typeface="+mn-lt"/>
                <a:cs typeface="+mn-cs"/>
              </a:rPr>
            </a:br>
            <a:r>
              <a:rPr lang="en-US" sz="2700" dirty="0">
                <a:solidFill>
                  <a:schemeClr val="bg1"/>
                </a:solidFill>
                <a:latin typeface="+mn-lt"/>
                <a:cs typeface="+mn-cs"/>
              </a:rPr>
              <a:t>- CIA , FRM (Foundation of Risk Management</a:t>
            </a:r>
            <a:br>
              <a:rPr lang="en-US" sz="2700" dirty="0">
                <a:solidFill>
                  <a:schemeClr val="bg1"/>
                </a:solidFill>
                <a:latin typeface="+mn-lt"/>
                <a:cs typeface="+mn-cs"/>
              </a:rPr>
            </a:br>
            <a:r>
              <a:rPr lang="en-US" sz="2700" dirty="0">
                <a:solidFill>
                  <a:schemeClr val="bg1"/>
                </a:solidFill>
                <a:latin typeface="+mn-lt"/>
                <a:cs typeface="+mn-cs"/>
              </a:rPr>
              <a:t>- </a:t>
            </a:r>
            <a:r>
              <a:rPr lang="en-US" sz="2700" dirty="0">
                <a:solidFill>
                  <a:schemeClr val="bg1"/>
                </a:solidFill>
                <a:effectLst/>
                <a:latin typeface="+mn-lt"/>
                <a:ea typeface="Times New Roman" panose="02020603050405020304" pitchFamily="18" charset="0"/>
                <a:cs typeface="+mn-cs"/>
              </a:rPr>
              <a:t>Operational Risk Best Practice - (Egyptian Banking </a:t>
            </a:r>
            <a:r>
              <a:rPr lang="en-US" sz="2700" dirty="0" err="1">
                <a:solidFill>
                  <a:schemeClr val="bg1"/>
                </a:solidFill>
                <a:effectLst/>
                <a:latin typeface="+mn-lt"/>
                <a:ea typeface="Times New Roman" panose="02020603050405020304" pitchFamily="18" charset="0"/>
                <a:cs typeface="+mn-cs"/>
              </a:rPr>
              <a:t>Iinstitute</a:t>
            </a:r>
            <a:r>
              <a:rPr lang="en-US" sz="2700" dirty="0">
                <a:solidFill>
                  <a:schemeClr val="bg1"/>
                </a:solidFill>
                <a:effectLst/>
                <a:latin typeface="+mn-lt"/>
                <a:ea typeface="Times New Roman" panose="02020603050405020304" pitchFamily="18" charset="0"/>
                <a:cs typeface="+mn-cs"/>
              </a:rPr>
              <a:t>)</a:t>
            </a:r>
            <a:br>
              <a:rPr lang="en-US" sz="2700" dirty="0">
                <a:solidFill>
                  <a:schemeClr val="bg1"/>
                </a:solidFill>
                <a:effectLst/>
                <a:latin typeface="+mn-lt"/>
                <a:ea typeface="Times New Roman" panose="02020603050405020304" pitchFamily="18" charset="0"/>
                <a:cs typeface="+mn-cs"/>
              </a:rPr>
            </a:br>
            <a:r>
              <a:rPr lang="en-US" sz="2700" dirty="0">
                <a:solidFill>
                  <a:schemeClr val="bg1"/>
                </a:solidFill>
                <a:effectLst/>
                <a:latin typeface="+mn-lt"/>
                <a:ea typeface="Times New Roman" panose="02020603050405020304" pitchFamily="18" charset="0"/>
                <a:cs typeface="+mn-cs"/>
              </a:rPr>
              <a:t>- Professional certificate of corporate governance</a:t>
            </a:r>
            <a:r>
              <a:rPr lang="en-US" sz="2700" dirty="0">
                <a:solidFill>
                  <a:schemeClr val="bg1"/>
                </a:solidFill>
                <a:latin typeface="+mn-lt"/>
                <a:ea typeface="Times New Roman" panose="02020603050405020304" pitchFamily="18" charset="0"/>
                <a:cs typeface="+mn-cs"/>
              </a:rPr>
              <a:t>.</a:t>
            </a:r>
            <a:br>
              <a:rPr lang="en-US" sz="2700" dirty="0">
                <a:solidFill>
                  <a:schemeClr val="bg1"/>
                </a:solidFill>
                <a:effectLst/>
                <a:latin typeface="+mn-lt"/>
                <a:ea typeface="SimSun" panose="02010600030101010101" pitchFamily="2" charset="-122"/>
                <a:cs typeface="+mn-cs"/>
              </a:rPr>
            </a:br>
            <a:br>
              <a:rPr lang="en-US" sz="1900" b="1" dirty="0">
                <a:solidFill>
                  <a:schemeClr val="bg1"/>
                </a:solidFill>
                <a:latin typeface="+mn-lt"/>
              </a:rPr>
            </a:br>
            <a:r>
              <a:rPr lang="en-US" sz="1900" b="1" dirty="0">
                <a:solidFill>
                  <a:schemeClr val="bg1"/>
                </a:solidFill>
              </a:rPr>
              <a:t>  </a:t>
            </a:r>
          </a:p>
        </p:txBody>
      </p:sp>
      <p:sp>
        <p:nvSpPr>
          <p:cNvPr id="3" name="Subtitle 2"/>
          <p:cNvSpPr>
            <a:spLocks noGrp="1"/>
          </p:cNvSpPr>
          <p:nvPr>
            <p:ph type="subTitle" idx="1"/>
          </p:nvPr>
        </p:nvSpPr>
        <p:spPr>
          <a:xfrm>
            <a:off x="6534687" y="841664"/>
            <a:ext cx="4867605" cy="5156800"/>
          </a:xfrm>
        </p:spPr>
        <p:txBody>
          <a:bodyPr anchor="ctr">
            <a:normAutofit/>
          </a:bodyPr>
          <a:lstStyle/>
          <a:p>
            <a:pPr algn="l"/>
            <a:endParaRPr lang="en-US" dirty="0">
              <a:solidFill>
                <a:schemeClr val="tx2"/>
              </a:solidFill>
            </a:endParaRPr>
          </a:p>
        </p:txBody>
      </p:sp>
      <p:sp>
        <p:nvSpPr>
          <p:cNvPr id="6" name="TextBox 5"/>
          <p:cNvSpPr txBox="1"/>
          <p:nvPr/>
        </p:nvSpPr>
        <p:spPr>
          <a:xfrm>
            <a:off x="6710289" y="295422"/>
            <a:ext cx="128460" cy="369332"/>
          </a:xfrm>
          <a:prstGeom prst="rect">
            <a:avLst/>
          </a:prstGeom>
          <a:noFill/>
        </p:spPr>
        <p:txBody>
          <a:bodyPr wrap="square" rtlCol="0">
            <a:spAutoFit/>
          </a:bodyPr>
          <a:lstStyle/>
          <a:p>
            <a:endParaRPr lang="en-US" dirty="0"/>
          </a:p>
        </p:txBody>
      </p:sp>
      <p:pic>
        <p:nvPicPr>
          <p:cNvPr id="4" name="Picture 3" descr="A logo with text on it&#10;&#10;Description automatically generated">
            <a:extLst>
              <a:ext uri="{FF2B5EF4-FFF2-40B4-BE49-F238E27FC236}">
                <a16:creationId xmlns:a16="http://schemas.microsoft.com/office/drawing/2014/main" id="{51F5113A-3D6B-DAC1-0FAB-BC47C0D5C0B7}"/>
              </a:ext>
            </a:extLst>
          </p:cNvPr>
          <p:cNvPicPr>
            <a:picLocks noChangeAspect="1"/>
          </p:cNvPicPr>
          <p:nvPr/>
        </p:nvPicPr>
        <p:blipFill rotWithShape="1">
          <a:blip r:embed="rId3">
            <a:extLst>
              <a:ext uri="{28A0092B-C50C-407E-A947-70E740481C1C}">
                <a14:useLocalDpi xmlns:a14="http://schemas.microsoft.com/office/drawing/2010/main" val="0"/>
              </a:ext>
            </a:extLst>
          </a:blip>
          <a:srcRect l="17996" r="16437" b="36322"/>
          <a:stretch/>
        </p:blipFill>
        <p:spPr>
          <a:xfrm>
            <a:off x="6594378" y="295422"/>
            <a:ext cx="5202006" cy="5720247"/>
          </a:xfrm>
          <a:prstGeom prst="rect">
            <a:avLst/>
          </a:prstGeom>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7" name="Rectangle 56">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Oval 57">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26396" y="586855"/>
            <a:ext cx="4230100" cy="3367523"/>
          </a:xfrm>
        </p:spPr>
        <p:txBody>
          <a:bodyPr anchor="b">
            <a:normAutofit/>
          </a:bodyPr>
          <a:lstStyle/>
          <a:p>
            <a:pPr>
              <a:spcAft>
                <a:spcPts val="800"/>
              </a:spcAft>
            </a:pPr>
            <a:r>
              <a:rPr lang="en-US" sz="1800" b="1" dirty="0">
                <a:solidFill>
                  <a:srgbClr val="FFFFFF"/>
                </a:solidFill>
                <a:effectLst/>
                <a:ea typeface="Arial" panose="020B0604020202020204" pitchFamily="34" charset="0"/>
              </a:rPr>
              <a:t>Functions</a:t>
            </a:r>
            <a:r>
              <a:rPr lang="en-US" sz="1800" b="1" spc="-50" dirty="0">
                <a:solidFill>
                  <a:srgbClr val="FFFFFF"/>
                </a:solidFill>
                <a:effectLst/>
                <a:ea typeface="Arial" panose="020B0604020202020204" pitchFamily="34" charset="0"/>
              </a:rPr>
              <a:t> </a:t>
            </a:r>
            <a:r>
              <a:rPr lang="en-US" sz="1800" b="1" dirty="0">
                <a:solidFill>
                  <a:srgbClr val="FFFFFF"/>
                </a:solidFill>
                <a:effectLst/>
                <a:ea typeface="Arial" panose="020B0604020202020204" pitchFamily="34" charset="0"/>
              </a:rPr>
              <a:t>Usually</a:t>
            </a:r>
            <a:r>
              <a:rPr lang="en-US" sz="1800" b="1" spc="-40" dirty="0">
                <a:solidFill>
                  <a:srgbClr val="FFFFFF"/>
                </a:solidFill>
                <a:effectLst/>
                <a:ea typeface="Arial" panose="020B0604020202020204" pitchFamily="34" charset="0"/>
              </a:rPr>
              <a:t> </a:t>
            </a:r>
            <a:r>
              <a:rPr lang="en-US" sz="1800" b="1" dirty="0">
                <a:solidFill>
                  <a:srgbClr val="FFFFFF"/>
                </a:solidFill>
                <a:effectLst/>
                <a:ea typeface="Arial" panose="020B0604020202020204" pitchFamily="34" charset="0"/>
              </a:rPr>
              <a:t>Involved</a:t>
            </a:r>
            <a:r>
              <a:rPr lang="en-US" sz="1800" b="1" spc="25" dirty="0">
                <a:solidFill>
                  <a:srgbClr val="FFFFFF"/>
                </a:solidFill>
                <a:effectLst/>
                <a:ea typeface="Arial" panose="020B0604020202020204" pitchFamily="34" charset="0"/>
              </a:rPr>
              <a:t> </a:t>
            </a:r>
            <a:r>
              <a:rPr lang="en-US" sz="1800" b="1" dirty="0">
                <a:solidFill>
                  <a:srgbClr val="FFFFFF"/>
                </a:solidFill>
                <a:effectLst/>
                <a:ea typeface="Arial" panose="020B0604020202020204" pitchFamily="34" charset="0"/>
              </a:rPr>
              <a:t>in</a:t>
            </a:r>
            <a:r>
              <a:rPr lang="en-US" sz="1800" b="1" spc="-25" dirty="0">
                <a:solidFill>
                  <a:srgbClr val="FFFFFF"/>
                </a:solidFill>
                <a:effectLst/>
                <a:ea typeface="Arial" panose="020B0604020202020204" pitchFamily="34" charset="0"/>
              </a:rPr>
              <a:t> GRC</a:t>
            </a:r>
            <a:br>
              <a:rPr lang="en-US" sz="1800" dirty="0">
                <a:solidFill>
                  <a:srgbClr val="FFFFFF"/>
                </a:solidFill>
                <a:effectLst/>
                <a:latin typeface="Arial" panose="020B0604020202020204" pitchFamily="34" charset="0"/>
                <a:ea typeface="Arial" panose="020B0604020202020204" pitchFamily="34" charset="0"/>
              </a:rPr>
            </a:br>
            <a: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 Governing Authority (Board of Directors)</a:t>
            </a:r>
            <a:b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 Finance </a:t>
            </a:r>
            <a:b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 Risk Management </a:t>
            </a:r>
            <a:b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 Compliance and Ethics </a:t>
            </a:r>
            <a:b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 Information Technology </a:t>
            </a:r>
            <a:b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 Human Resources </a:t>
            </a:r>
            <a:b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 Internal Audit</a:t>
            </a:r>
            <a:b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 Business Units (BUs)</a:t>
            </a:r>
            <a:br>
              <a:rPr lang="en-US" sz="18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br>
              <a:rPr lang="en-US" sz="16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br>
              <a:rPr lang="en-US" sz="16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endParaRPr lang="en-US" sz="1600" dirty="0">
              <a:solidFill>
                <a:srgbClr val="FFFFFF"/>
              </a:solidFill>
            </a:endParaRPr>
          </a:p>
        </p:txBody>
      </p:sp>
      <p:sp>
        <p:nvSpPr>
          <p:cNvPr id="3" name="Content Placeholder 2"/>
          <p:cNvSpPr>
            <a:spLocks noGrp="1"/>
          </p:cNvSpPr>
          <p:nvPr>
            <p:ph idx="1"/>
          </p:nvPr>
        </p:nvSpPr>
        <p:spPr>
          <a:xfrm>
            <a:off x="6503158" y="649480"/>
            <a:ext cx="4862447" cy="5546047"/>
          </a:xfrm>
        </p:spPr>
        <p:txBody>
          <a:bodyPr anchor="ctr">
            <a:normAutofit/>
          </a:bodyPr>
          <a:lstStyle/>
          <a:p>
            <a:pPr marL="0" indent="0">
              <a:buNone/>
            </a:pPr>
            <a:r>
              <a:rPr lang="en-US" sz="2000" b="1" dirty="0">
                <a:effectLst/>
                <a:latin typeface="Calibri" panose="020F0502020204030204" pitchFamily="34" charset="0"/>
                <a:ea typeface="Calibri" panose="020F0502020204030204" pitchFamily="34" charset="0"/>
                <a:cs typeface="Arial" panose="020B0604020202020204" pitchFamily="34" charset="0"/>
              </a:rPr>
              <a:t>      </a:t>
            </a:r>
            <a:r>
              <a:rPr lang="en-US" sz="2000" b="1" dirty="0">
                <a:effectLst/>
                <a:ea typeface="Calibri" panose="020F0502020204030204" pitchFamily="34" charset="0"/>
                <a:cs typeface="Arial" panose="020B0604020202020204" pitchFamily="34" charset="0"/>
              </a:rPr>
              <a:t>Organizational Chart Exercise</a:t>
            </a:r>
            <a:endParaRPr lang="en-US" sz="2000" dirty="0">
              <a:effectLst/>
              <a:ea typeface="Calibri" panose="020F0502020204030204" pitchFamily="34" charset="0"/>
              <a:cs typeface="Arial" panose="020B0604020202020204" pitchFamily="34" charset="0"/>
            </a:endParaRPr>
          </a:p>
          <a:p>
            <a:pPr marL="0" indent="0">
              <a:spcAft>
                <a:spcPts val="800"/>
              </a:spcAft>
              <a:buNone/>
            </a:pPr>
            <a:r>
              <a:rPr lang="en-US" sz="2000" dirty="0">
                <a:effectLst/>
                <a:ea typeface="Calibri" panose="020F0502020204030204" pitchFamily="34" charset="0"/>
                <a:cs typeface="Arial" panose="020B0604020202020204" pitchFamily="34" charset="0"/>
              </a:rPr>
              <a:t>     • Analyze the organizational chart and identify key GRC roles</a:t>
            </a:r>
          </a:p>
          <a:p>
            <a:pPr marL="0" indent="0">
              <a:spcAft>
                <a:spcPts val="800"/>
              </a:spcAft>
              <a:buNone/>
            </a:pPr>
            <a:r>
              <a:rPr lang="en-US" sz="2000" dirty="0">
                <a:effectLst/>
                <a:ea typeface="Calibri" panose="020F0502020204030204" pitchFamily="34" charset="0"/>
                <a:cs typeface="Arial" panose="020B0604020202020204" pitchFamily="34" charset="0"/>
              </a:rPr>
              <a:t>     • Identify potential champions or leaders</a:t>
            </a:r>
          </a:p>
          <a:p>
            <a:pPr marL="0" indent="0">
              <a:spcAft>
                <a:spcPts val="800"/>
              </a:spcAft>
              <a:buNone/>
            </a:pPr>
            <a:r>
              <a:rPr lang="en-US" sz="2000" dirty="0">
                <a:effectLst/>
                <a:ea typeface="Calibri" panose="020F0502020204030204" pitchFamily="34" charset="0"/>
                <a:cs typeface="Arial" panose="020B0604020202020204" pitchFamily="34" charset="0"/>
              </a:rPr>
              <a:t>     • Identify areas of possible resistance</a:t>
            </a:r>
          </a:p>
          <a:p>
            <a:pPr marL="0" indent="0">
              <a:spcAft>
                <a:spcPts val="800"/>
              </a:spcAft>
              <a:buNone/>
            </a:pPr>
            <a:r>
              <a:rPr lang="en-US" sz="2000" dirty="0">
                <a:effectLst/>
                <a:ea typeface="Calibri" panose="020F0502020204030204" pitchFamily="34" charset="0"/>
                <a:cs typeface="Arial" panose="020B0604020202020204" pitchFamily="34" charset="0"/>
              </a:rPr>
              <a:t>     • How would you modify the  organizational chart?</a:t>
            </a:r>
          </a:p>
          <a:p>
            <a:endParaRPr lang="en-US"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a16="http://schemas.microsoft.com/office/drawing/2014/main" id="{65219498-D544-41AC-98FE-8F956EF66A6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a:extLst>
              <a:ext uri="{FF2B5EF4-FFF2-40B4-BE49-F238E27FC236}">
                <a16:creationId xmlns:a16="http://schemas.microsoft.com/office/drawing/2014/main" id="{F500DBFC-17A9-4E0A-AEE2-A49F9AEEF0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04672" y="731520"/>
            <a:ext cx="4805996" cy="6028876"/>
          </a:xfrm>
        </p:spPr>
        <p:txBody>
          <a:bodyPr vert="horz" lIns="91440" tIns="45720" rIns="91440" bIns="45720" rtlCol="0" anchor="t">
            <a:normAutofit fontScale="90000"/>
          </a:bodyPr>
          <a:lstStyle/>
          <a:p>
            <a:pPr lvl="0"/>
            <a:r>
              <a:rPr lang="en-US" sz="2200" b="1" kern="1200" dirty="0">
                <a:solidFill>
                  <a:srgbClr val="FF0000"/>
                </a:solidFill>
                <a:latin typeface="Arial" panose="020B0604020202020204" pitchFamily="34" charset="0"/>
                <a:cs typeface="Arial" panose="020B0604020202020204" pitchFamily="34" charset="0"/>
              </a:rPr>
              <a:t>What are the GRC Steps?</a:t>
            </a:r>
            <a:br>
              <a:rPr lang="en-US" sz="2200" b="1" kern="1200" dirty="0">
                <a:solidFill>
                  <a:schemeClr val="tx2"/>
                </a:solidFill>
                <a:latin typeface="Arial" panose="020B0604020202020204" pitchFamily="34" charset="0"/>
                <a:cs typeface="Arial" panose="020B0604020202020204" pitchFamily="34" charset="0"/>
              </a:rPr>
            </a:br>
            <a:br>
              <a:rPr lang="en-US" sz="2200" b="1" kern="1200" dirty="0">
                <a:solidFill>
                  <a:schemeClr val="tx2"/>
                </a:solidFill>
                <a:latin typeface="Arial" panose="020B0604020202020204" pitchFamily="34" charset="0"/>
                <a:cs typeface="Arial" panose="020B0604020202020204" pitchFamily="34" charset="0"/>
              </a:rPr>
            </a:br>
            <a:r>
              <a:rPr lang="en-US" sz="2200" b="1" u="sng" kern="1200" dirty="0">
                <a:solidFill>
                  <a:srgbClr val="0070C0"/>
                </a:solidFill>
                <a:latin typeface="Arial" panose="020B0604020202020204" pitchFamily="34" charset="0"/>
                <a:cs typeface="Arial" panose="020B0604020202020204" pitchFamily="34" charset="0"/>
              </a:rPr>
              <a:t>1. Plan: </a:t>
            </a:r>
            <a:br>
              <a:rPr lang="en-US" sz="2200" b="1" u="sng" kern="1200" dirty="0">
                <a:solidFill>
                  <a:schemeClr val="tx2"/>
                </a:solidFill>
                <a:latin typeface="Arial" panose="020B0604020202020204" pitchFamily="34" charset="0"/>
                <a:cs typeface="Arial" panose="020B0604020202020204" pitchFamily="34" charset="0"/>
              </a:rPr>
            </a:br>
            <a:br>
              <a:rPr lang="en-US" sz="2200" kern="1200" dirty="0">
                <a:solidFill>
                  <a:schemeClr val="tx2"/>
                </a:solidFill>
                <a:latin typeface="Arial" panose="020B0604020202020204" pitchFamily="34" charset="0"/>
                <a:cs typeface="Arial" panose="020B0604020202020204" pitchFamily="34" charset="0"/>
              </a:rPr>
            </a:br>
            <a:r>
              <a:rPr lang="en-US" sz="2200" kern="1200" dirty="0">
                <a:solidFill>
                  <a:schemeClr val="tx2"/>
                </a:solidFill>
                <a:latin typeface="Arial" panose="020B0604020202020204" pitchFamily="34" charset="0"/>
                <a:cs typeface="Arial" panose="020B0604020202020204" pitchFamily="34" charset="0"/>
              </a:rPr>
              <a:t>- Use the GRC Capability Model and associated resources to guide your planning.</a:t>
            </a:r>
            <a:br>
              <a:rPr lang="en-US" sz="2200" kern="1200" dirty="0">
                <a:solidFill>
                  <a:schemeClr val="tx2"/>
                </a:solidFill>
                <a:latin typeface="Arial" panose="020B0604020202020204" pitchFamily="34" charset="0"/>
                <a:cs typeface="Arial" panose="020B0604020202020204" pitchFamily="34" charset="0"/>
              </a:rPr>
            </a:br>
            <a:r>
              <a:rPr lang="en-US" sz="2200" kern="1200" dirty="0">
                <a:solidFill>
                  <a:schemeClr val="tx2"/>
                </a:solidFill>
                <a:latin typeface="Arial" panose="020B0604020202020204" pitchFamily="34" charset="0"/>
                <a:cs typeface="Arial" panose="020B0604020202020204" pitchFamily="34" charset="0"/>
              </a:rPr>
              <a:t>- Allocate GRC roles and responsibilities to individuals and committees.</a:t>
            </a:r>
            <a:br>
              <a:rPr lang="en-US" sz="2200" kern="1200" dirty="0">
                <a:solidFill>
                  <a:schemeClr val="tx2"/>
                </a:solidFill>
                <a:latin typeface="Arial" panose="020B0604020202020204" pitchFamily="34" charset="0"/>
                <a:cs typeface="Arial" panose="020B0604020202020204" pitchFamily="34" charset="0"/>
              </a:rPr>
            </a:br>
            <a:r>
              <a:rPr lang="en-US" sz="2200" kern="1200" dirty="0">
                <a:solidFill>
                  <a:schemeClr val="tx2"/>
                </a:solidFill>
                <a:latin typeface="Arial" panose="020B0604020202020204" pitchFamily="34" charset="0"/>
                <a:cs typeface="Arial" panose="020B0604020202020204" pitchFamily="34" charset="0"/>
              </a:rPr>
              <a:t>- Define GRC capability processes and synchronize them with existing business. processes. Establish an approach to evaluating the effectiveness and efficiency of the GRC capabilities</a:t>
            </a:r>
            <a:br>
              <a:rPr lang="en-US" sz="2200" kern="1200" dirty="0">
                <a:solidFill>
                  <a:schemeClr val="tx2"/>
                </a:solidFill>
                <a:latin typeface="Arial" panose="020B0604020202020204" pitchFamily="34" charset="0"/>
                <a:cs typeface="Arial" panose="020B0604020202020204" pitchFamily="34" charset="0"/>
              </a:rPr>
            </a:br>
            <a:br>
              <a:rPr lang="en-US" sz="2200" kern="1200" dirty="0">
                <a:solidFill>
                  <a:schemeClr val="tx2"/>
                </a:solidFill>
                <a:latin typeface="Arial" panose="020B0604020202020204" pitchFamily="34" charset="0"/>
                <a:cs typeface="Arial" panose="020B0604020202020204" pitchFamily="34" charset="0"/>
              </a:rPr>
            </a:br>
            <a:r>
              <a:rPr lang="en-US" sz="2200" b="1" u="sng" kern="1200" dirty="0">
                <a:solidFill>
                  <a:srgbClr val="0070C0"/>
                </a:solidFill>
                <a:latin typeface="Arial" panose="020B0604020202020204" pitchFamily="34" charset="0"/>
                <a:cs typeface="Arial" panose="020B0604020202020204" pitchFamily="34" charset="0"/>
              </a:rPr>
              <a:t>2.Do</a:t>
            </a:r>
            <a:br>
              <a:rPr lang="en-US" sz="2200" b="1" u="sng" kern="1200" dirty="0">
                <a:solidFill>
                  <a:schemeClr val="tx2"/>
                </a:solidFill>
                <a:latin typeface="Arial" panose="020B0604020202020204" pitchFamily="34" charset="0"/>
                <a:cs typeface="Arial" panose="020B0604020202020204" pitchFamily="34" charset="0"/>
              </a:rPr>
            </a:br>
            <a:br>
              <a:rPr lang="en-US" sz="2200" kern="1200" dirty="0">
                <a:solidFill>
                  <a:schemeClr val="tx2"/>
                </a:solidFill>
                <a:latin typeface="Arial" panose="020B0604020202020204" pitchFamily="34" charset="0"/>
                <a:cs typeface="Arial" panose="020B0604020202020204" pitchFamily="34" charset="0"/>
              </a:rPr>
            </a:br>
            <a:r>
              <a:rPr lang="en-US" sz="2200" kern="1200" dirty="0">
                <a:solidFill>
                  <a:schemeClr val="tx2"/>
                </a:solidFill>
                <a:latin typeface="Arial" panose="020B0604020202020204" pitchFamily="34" charset="0"/>
                <a:cs typeface="Arial" panose="020B0604020202020204" pitchFamily="34" charset="0"/>
              </a:rPr>
              <a:t>- Roll out the plan, taking into consideration the need for change management and communication with employees and stakeholders</a:t>
            </a:r>
            <a:br>
              <a:rPr lang="en-US" sz="2200" kern="1200" dirty="0">
                <a:solidFill>
                  <a:schemeClr val="tx2"/>
                </a:solidFill>
                <a:latin typeface="Arial" panose="020B0604020202020204" pitchFamily="34" charset="0"/>
                <a:cs typeface="Arial" panose="020B0604020202020204" pitchFamily="34" charset="0"/>
              </a:rPr>
            </a:br>
            <a:br>
              <a:rPr lang="en-US" sz="1000" kern="1200" dirty="0">
                <a:solidFill>
                  <a:schemeClr val="tx2"/>
                </a:solidFill>
                <a:latin typeface="+mj-lt"/>
                <a:ea typeface="+mj-ea"/>
                <a:cs typeface="+mj-cs"/>
              </a:rPr>
            </a:br>
            <a:br>
              <a:rPr lang="en-US" sz="1000" kern="1200" dirty="0">
                <a:solidFill>
                  <a:schemeClr val="tx2"/>
                </a:solidFill>
                <a:latin typeface="+mj-lt"/>
                <a:ea typeface="+mj-ea"/>
                <a:cs typeface="+mj-cs"/>
              </a:rPr>
            </a:br>
            <a:br>
              <a:rPr lang="en-US" sz="1000" kern="1200" dirty="0">
                <a:solidFill>
                  <a:schemeClr val="tx2"/>
                </a:solidFill>
                <a:latin typeface="+mj-lt"/>
                <a:ea typeface="+mj-ea"/>
                <a:cs typeface="+mj-cs"/>
              </a:rPr>
            </a:br>
            <a:endParaRPr lang="en-US" sz="1000" kern="1200" dirty="0">
              <a:solidFill>
                <a:schemeClr val="tx2"/>
              </a:solidFill>
              <a:latin typeface="+mj-lt"/>
              <a:ea typeface="+mj-ea"/>
              <a:cs typeface="+mj-cs"/>
            </a:endParaRPr>
          </a:p>
        </p:txBody>
      </p:sp>
      <p:grpSp>
        <p:nvGrpSpPr>
          <p:cNvPr id="22" name="Group 21">
            <a:extLst>
              <a:ext uri="{FF2B5EF4-FFF2-40B4-BE49-F238E27FC236}">
                <a16:creationId xmlns:a16="http://schemas.microsoft.com/office/drawing/2014/main" id="{D74613BB-817C-4C4F-8A24-4936F2F064C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101023" y="52996"/>
            <a:ext cx="6093363" cy="6805005"/>
            <a:chOff x="6101023" y="52996"/>
            <a:chExt cx="6093363" cy="6805005"/>
          </a:xfrm>
        </p:grpSpPr>
        <p:sp>
          <p:nvSpPr>
            <p:cNvPr id="15" name="Freeform: Shape 14">
              <a:extLst>
                <a:ext uri="{FF2B5EF4-FFF2-40B4-BE49-F238E27FC236}">
                  <a16:creationId xmlns:a16="http://schemas.microsoft.com/office/drawing/2014/main" id="{926C820D-9A01-44F0-AE18-C2DAB089B8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01024" y="52997"/>
              <a:ext cx="6093362" cy="6805004"/>
            </a:xfrm>
            <a:custGeom>
              <a:avLst/>
              <a:gdLst>
                <a:gd name="connsiteX0" fmla="*/ 3517682 w 5890490"/>
                <a:gd name="connsiteY0" fmla="*/ 0 h 6578439"/>
                <a:gd name="connsiteX1" fmla="*/ 5849513 w 5890490"/>
                <a:gd name="connsiteY1" fmla="*/ 841730 h 6578439"/>
                <a:gd name="connsiteX2" fmla="*/ 5890490 w 5890490"/>
                <a:gd name="connsiteY2" fmla="*/ 879060 h 6578439"/>
                <a:gd name="connsiteX3" fmla="*/ 5890490 w 5890490"/>
                <a:gd name="connsiteY3" fmla="*/ 1816052 h 6578439"/>
                <a:gd name="connsiteX4" fmla="*/ 5856961 w 5890490"/>
                <a:gd name="connsiteY4" fmla="*/ 1771023 h 6578439"/>
                <a:gd name="connsiteX5" fmla="*/ 5655397 w 5890490"/>
                <a:gd name="connsiteY5" fmla="*/ 1548813 h 6578439"/>
                <a:gd name="connsiteX6" fmla="*/ 3517682 w 5890490"/>
                <a:gd name="connsiteY6" fmla="*/ 658717 h 6578439"/>
                <a:gd name="connsiteX7" fmla="*/ 2395696 w 5890490"/>
                <a:gd name="connsiteY7" fmla="*/ 850721 h 6578439"/>
                <a:gd name="connsiteX8" fmla="*/ 1519955 w 5890490"/>
                <a:gd name="connsiteY8" fmla="*/ 1450441 h 6578439"/>
                <a:gd name="connsiteX9" fmla="*/ 1223630 w 5890490"/>
                <a:gd name="connsiteY9" fmla="*/ 1841430 h 6578439"/>
                <a:gd name="connsiteX10" fmla="*/ 1075857 w 5890490"/>
                <a:gd name="connsiteY10" fmla="*/ 2329343 h 6578439"/>
                <a:gd name="connsiteX11" fmla="*/ 731010 w 5890490"/>
                <a:gd name="connsiteY11" fmla="*/ 3483744 h 6578439"/>
                <a:gd name="connsiteX12" fmla="*/ 741000 w 5890490"/>
                <a:gd name="connsiteY12" fmla="*/ 4479719 h 6578439"/>
                <a:gd name="connsiteX13" fmla="*/ 1315615 w 5890490"/>
                <a:gd name="connsiteY13" fmla="*/ 5443827 h 6578439"/>
                <a:gd name="connsiteX14" fmla="*/ 2277503 w 5890490"/>
                <a:gd name="connsiteY14" fmla="*/ 6259386 h 6578439"/>
                <a:gd name="connsiteX15" fmla="*/ 3439448 w 5890490"/>
                <a:gd name="connsiteY15" fmla="*/ 6551739 h 6578439"/>
                <a:gd name="connsiteX16" fmla="*/ 4408732 w 5890490"/>
                <a:gd name="connsiteY16" fmla="*/ 6255172 h 6578439"/>
                <a:gd name="connsiteX17" fmla="*/ 5343243 w 5890490"/>
                <a:gd name="connsiteY17" fmla="*/ 5442509 h 6578439"/>
                <a:gd name="connsiteX18" fmla="*/ 5745566 w 5890490"/>
                <a:gd name="connsiteY18" fmla="*/ 5056656 h 6578439"/>
                <a:gd name="connsiteX19" fmla="*/ 5890490 w 5890490"/>
                <a:gd name="connsiteY19" fmla="*/ 4920880 h 6578439"/>
                <a:gd name="connsiteX20" fmla="*/ 5890490 w 5890490"/>
                <a:gd name="connsiteY20" fmla="*/ 5821966 h 6578439"/>
                <a:gd name="connsiteX21" fmla="*/ 5802002 w 5890490"/>
                <a:gd name="connsiteY21" fmla="*/ 5907904 h 6578439"/>
                <a:gd name="connsiteX22" fmla="*/ 5294358 w 5890490"/>
                <a:gd name="connsiteY22" fmla="*/ 6397505 h 6578439"/>
                <a:gd name="connsiteX23" fmla="*/ 5077178 w 5890490"/>
                <a:gd name="connsiteY23" fmla="*/ 6578439 h 6578439"/>
                <a:gd name="connsiteX24" fmla="*/ 1567290 w 5890490"/>
                <a:gd name="connsiteY24" fmla="*/ 6578439 h 6578439"/>
                <a:gd name="connsiteX25" fmla="*/ 1508588 w 5890490"/>
                <a:gd name="connsiteY25" fmla="*/ 6535186 h 6578439"/>
                <a:gd name="connsiteX26" fmla="*/ 826498 w 5890490"/>
                <a:gd name="connsiteY26" fmla="*/ 5876034 h 6578439"/>
                <a:gd name="connsiteX27" fmla="*/ 122403 w 5890490"/>
                <a:gd name="connsiteY27" fmla="*/ 3255655 h 6578439"/>
                <a:gd name="connsiteX28" fmla="*/ 1061197 w 5890490"/>
                <a:gd name="connsiteY28" fmla="*/ 984650 h 6578439"/>
                <a:gd name="connsiteX29" fmla="*/ 3517682 w 5890490"/>
                <a:gd name="connsiteY29" fmla="*/ 0 h 657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890490" h="6578439">
                  <a:moveTo>
                    <a:pt x="3517682" y="0"/>
                  </a:moveTo>
                  <a:cubicBezTo>
                    <a:pt x="4402016" y="0"/>
                    <a:pt x="5213741" y="315483"/>
                    <a:pt x="5849513" y="841730"/>
                  </a:cubicBezTo>
                  <a:lnTo>
                    <a:pt x="5890490" y="879060"/>
                  </a:lnTo>
                  <a:lnTo>
                    <a:pt x="5890490" y="1816052"/>
                  </a:lnTo>
                  <a:lnTo>
                    <a:pt x="5856961" y="1771023"/>
                  </a:lnTo>
                  <a:cubicBezTo>
                    <a:pt x="5793650" y="1694076"/>
                    <a:pt x="5726429" y="1619959"/>
                    <a:pt x="5655397" y="1548813"/>
                  </a:cubicBezTo>
                  <a:cubicBezTo>
                    <a:pt x="5082208" y="974906"/>
                    <a:pt x="4322973" y="658717"/>
                    <a:pt x="3517682" y="658717"/>
                  </a:cubicBezTo>
                  <a:cubicBezTo>
                    <a:pt x="3085520" y="658717"/>
                    <a:pt x="2718488" y="721533"/>
                    <a:pt x="2395696" y="850721"/>
                  </a:cubicBezTo>
                  <a:cubicBezTo>
                    <a:pt x="2079132" y="977407"/>
                    <a:pt x="1792668" y="1173626"/>
                    <a:pt x="1519955" y="1450441"/>
                  </a:cubicBezTo>
                  <a:cubicBezTo>
                    <a:pt x="1330275" y="1642840"/>
                    <a:pt x="1263719" y="1756094"/>
                    <a:pt x="1223630" y="1841430"/>
                  </a:cubicBezTo>
                  <a:cubicBezTo>
                    <a:pt x="1166545" y="1962981"/>
                    <a:pt x="1128532" y="2116663"/>
                    <a:pt x="1075857" y="2329343"/>
                  </a:cubicBezTo>
                  <a:cubicBezTo>
                    <a:pt x="1008652" y="2601153"/>
                    <a:pt x="916537" y="2973574"/>
                    <a:pt x="731010" y="3483744"/>
                  </a:cubicBezTo>
                  <a:cubicBezTo>
                    <a:pt x="617488" y="3795981"/>
                    <a:pt x="620731" y="4121653"/>
                    <a:pt x="741000" y="4479719"/>
                  </a:cubicBezTo>
                  <a:cubicBezTo>
                    <a:pt x="847257" y="4796172"/>
                    <a:pt x="1045888" y="5129481"/>
                    <a:pt x="1315615" y="5443827"/>
                  </a:cubicBezTo>
                  <a:cubicBezTo>
                    <a:pt x="1630753" y="5810980"/>
                    <a:pt x="1945371" y="6077784"/>
                    <a:pt x="2277503" y="6259386"/>
                  </a:cubicBezTo>
                  <a:cubicBezTo>
                    <a:pt x="2637530" y="6456133"/>
                    <a:pt x="3017536" y="6551739"/>
                    <a:pt x="3439448" y="6551739"/>
                  </a:cubicBezTo>
                  <a:cubicBezTo>
                    <a:pt x="3781571" y="6551739"/>
                    <a:pt x="4089573" y="6457449"/>
                    <a:pt x="4408732" y="6255172"/>
                  </a:cubicBezTo>
                  <a:cubicBezTo>
                    <a:pt x="4738010" y="6046310"/>
                    <a:pt x="5050941" y="5739207"/>
                    <a:pt x="5343243" y="5442509"/>
                  </a:cubicBezTo>
                  <a:cubicBezTo>
                    <a:pt x="5479860" y="5303970"/>
                    <a:pt x="5614918" y="5178206"/>
                    <a:pt x="5745566" y="5056656"/>
                  </a:cubicBezTo>
                  <a:lnTo>
                    <a:pt x="5890490" y="4920880"/>
                  </a:lnTo>
                  <a:lnTo>
                    <a:pt x="5890490" y="5821966"/>
                  </a:lnTo>
                  <a:lnTo>
                    <a:pt x="5802002" y="5907904"/>
                  </a:lnTo>
                  <a:cubicBezTo>
                    <a:pt x="5634962" y="6077456"/>
                    <a:pt x="5467509" y="6243625"/>
                    <a:pt x="5294358" y="6397505"/>
                  </a:cubicBezTo>
                  <a:lnTo>
                    <a:pt x="5077178" y="6578439"/>
                  </a:lnTo>
                  <a:lnTo>
                    <a:pt x="1567290" y="6578439"/>
                  </a:lnTo>
                  <a:lnTo>
                    <a:pt x="1508588" y="6535186"/>
                  </a:lnTo>
                  <a:cubicBezTo>
                    <a:pt x="1263991" y="6345442"/>
                    <a:pt x="1038054" y="6122666"/>
                    <a:pt x="826498" y="5876034"/>
                  </a:cubicBezTo>
                  <a:cubicBezTo>
                    <a:pt x="261613" y="5217713"/>
                    <a:pt x="-239182" y="4250314"/>
                    <a:pt x="122403" y="3255655"/>
                  </a:cubicBezTo>
                  <a:cubicBezTo>
                    <a:pt x="607497" y="1921629"/>
                    <a:pt x="393040" y="1662857"/>
                    <a:pt x="1061197" y="984650"/>
                  </a:cubicBezTo>
                  <a:cubicBezTo>
                    <a:pt x="1729484" y="306444"/>
                    <a:pt x="2498060" y="0"/>
                    <a:pt x="3517682" y="0"/>
                  </a:cubicBezTo>
                  <a:close/>
                </a:path>
              </a:pathLst>
            </a:custGeom>
            <a:gradFill flip="none" rotWithShape="1">
              <a:gsLst>
                <a:gs pos="2000">
                  <a:schemeClr val="bg1">
                    <a:alpha val="10000"/>
                  </a:schemeClr>
                </a:gs>
                <a:gs pos="16000">
                  <a:schemeClr val="accent6">
                    <a:alpha val="5000"/>
                  </a:schemeClr>
                </a:gs>
                <a:gs pos="100000">
                  <a:schemeClr val="bg1">
                    <a:alpha val="10000"/>
                  </a:schemeClr>
                </a:gs>
                <a:gs pos="85000">
                  <a:schemeClr val="accent1">
                    <a:alpha val="5000"/>
                  </a:schemeClr>
                </a:gs>
              </a:gsLst>
              <a:lin ang="12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458B604F-996E-4349-B131-E04ED285D8D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01025" y="52996"/>
              <a:ext cx="6093361" cy="6805003"/>
            </a:xfrm>
            <a:custGeom>
              <a:avLst/>
              <a:gdLst>
                <a:gd name="connsiteX0" fmla="*/ 3391253 w 5890489"/>
                <a:gd name="connsiteY0" fmla="*/ 0 h 6578438"/>
                <a:gd name="connsiteX1" fmla="*/ 3434974 w 5890489"/>
                <a:gd name="connsiteY1" fmla="*/ 646 h 6578438"/>
                <a:gd name="connsiteX2" fmla="*/ 3522419 w 5890489"/>
                <a:gd name="connsiteY2" fmla="*/ 2712 h 6578438"/>
                <a:gd name="connsiteX3" fmla="*/ 3610261 w 5890489"/>
                <a:gd name="connsiteY3" fmla="*/ 6458 h 6578438"/>
                <a:gd name="connsiteX4" fmla="*/ 3786872 w 5890489"/>
                <a:gd name="connsiteY4" fmla="*/ 20667 h 6578438"/>
                <a:gd name="connsiteX5" fmla="*/ 3962291 w 5890489"/>
                <a:gd name="connsiteY5" fmla="*/ 43530 h 6578438"/>
                <a:gd name="connsiteX6" fmla="*/ 4135855 w 5890489"/>
                <a:gd name="connsiteY6" fmla="*/ 75176 h 6578438"/>
                <a:gd name="connsiteX7" fmla="*/ 4307299 w 5890489"/>
                <a:gd name="connsiteY7" fmla="*/ 114315 h 6578438"/>
                <a:gd name="connsiteX8" fmla="*/ 4476358 w 5890489"/>
                <a:gd name="connsiteY8" fmla="*/ 160816 h 6578438"/>
                <a:gd name="connsiteX9" fmla="*/ 4559829 w 5890489"/>
                <a:gd name="connsiteY9" fmla="*/ 186779 h 6578438"/>
                <a:gd name="connsiteX10" fmla="*/ 4642901 w 5890489"/>
                <a:gd name="connsiteY10" fmla="*/ 213648 h 6578438"/>
                <a:gd name="connsiteX11" fmla="*/ 5280847 w 5890489"/>
                <a:gd name="connsiteY11" fmla="*/ 485936 h 6578438"/>
                <a:gd name="connsiteX12" fmla="*/ 5865400 w 5890489"/>
                <a:gd name="connsiteY12" fmla="*/ 851099 h 6578438"/>
                <a:gd name="connsiteX13" fmla="*/ 5890489 w 5890489"/>
                <a:gd name="connsiteY13" fmla="*/ 870950 h 6578438"/>
                <a:gd name="connsiteX14" fmla="*/ 5890489 w 5890489"/>
                <a:gd name="connsiteY14" fmla="*/ 1321814 h 6578438"/>
                <a:gd name="connsiteX15" fmla="*/ 5887395 w 5890489"/>
                <a:gd name="connsiteY15" fmla="*/ 1318952 h 6578438"/>
                <a:gd name="connsiteX16" fmla="*/ 5830291 w 5890489"/>
                <a:gd name="connsiteY16" fmla="*/ 1265992 h 6578438"/>
                <a:gd name="connsiteX17" fmla="*/ 5815981 w 5890489"/>
                <a:gd name="connsiteY17" fmla="*/ 1252687 h 6578438"/>
                <a:gd name="connsiteX18" fmla="*/ 5801142 w 5890489"/>
                <a:gd name="connsiteY18" fmla="*/ 1240158 h 6578438"/>
                <a:gd name="connsiteX19" fmla="*/ 5771464 w 5890489"/>
                <a:gd name="connsiteY19" fmla="*/ 1214969 h 6578438"/>
                <a:gd name="connsiteX20" fmla="*/ 5651030 w 5890489"/>
                <a:gd name="connsiteY20" fmla="*/ 1115767 h 6578438"/>
                <a:gd name="connsiteX21" fmla="*/ 5123183 w 5890489"/>
                <a:gd name="connsiteY21" fmla="*/ 780443 h 6578438"/>
                <a:gd name="connsiteX22" fmla="*/ 4533860 w 5890489"/>
                <a:gd name="connsiteY22" fmla="*/ 567701 h 6578438"/>
                <a:gd name="connsiteX23" fmla="*/ 4457281 w 5890489"/>
                <a:gd name="connsiteY23" fmla="*/ 550780 h 6578438"/>
                <a:gd name="connsiteX24" fmla="*/ 4380568 w 5890489"/>
                <a:gd name="connsiteY24" fmla="*/ 535279 h 6578438"/>
                <a:gd name="connsiteX25" fmla="*/ 4303325 w 5890489"/>
                <a:gd name="connsiteY25" fmla="*/ 522879 h 6578438"/>
                <a:gd name="connsiteX26" fmla="*/ 4264769 w 5890489"/>
                <a:gd name="connsiteY26" fmla="*/ 516679 h 6578438"/>
                <a:gd name="connsiteX27" fmla="*/ 4226082 w 5890489"/>
                <a:gd name="connsiteY27" fmla="*/ 511253 h 6578438"/>
                <a:gd name="connsiteX28" fmla="*/ 4070934 w 5890489"/>
                <a:gd name="connsiteY28" fmla="*/ 494848 h 6578438"/>
                <a:gd name="connsiteX29" fmla="*/ 3915521 w 5890489"/>
                <a:gd name="connsiteY29" fmla="*/ 486065 h 6578438"/>
                <a:gd name="connsiteX30" fmla="*/ 3760241 w 5890489"/>
                <a:gd name="connsiteY30" fmla="*/ 484257 h 6578438"/>
                <a:gd name="connsiteX31" fmla="*/ 3682734 w 5890489"/>
                <a:gd name="connsiteY31" fmla="*/ 486581 h 6578438"/>
                <a:gd name="connsiteX32" fmla="*/ 3605491 w 5890489"/>
                <a:gd name="connsiteY32" fmla="*/ 488907 h 6578438"/>
                <a:gd name="connsiteX33" fmla="*/ 3527454 w 5890489"/>
                <a:gd name="connsiteY33" fmla="*/ 493169 h 6578438"/>
                <a:gd name="connsiteX34" fmla="*/ 3449151 w 5890489"/>
                <a:gd name="connsiteY34" fmla="*/ 498336 h 6578438"/>
                <a:gd name="connsiteX35" fmla="*/ 3410067 w 5890489"/>
                <a:gd name="connsiteY35" fmla="*/ 500532 h 6578438"/>
                <a:gd name="connsiteX36" fmla="*/ 3371246 w 5890489"/>
                <a:gd name="connsiteY36" fmla="*/ 504279 h 6578438"/>
                <a:gd name="connsiteX37" fmla="*/ 3293739 w 5890489"/>
                <a:gd name="connsiteY37" fmla="*/ 511512 h 6578438"/>
                <a:gd name="connsiteX38" fmla="*/ 2689445 w 5890489"/>
                <a:gd name="connsiteY38" fmla="*/ 610198 h 6578438"/>
                <a:gd name="connsiteX39" fmla="*/ 2117875 w 5890489"/>
                <a:gd name="connsiteY39" fmla="*/ 800335 h 6578438"/>
                <a:gd name="connsiteX40" fmla="*/ 1981276 w 5890489"/>
                <a:gd name="connsiteY40" fmla="*/ 865566 h 6578438"/>
                <a:gd name="connsiteX41" fmla="*/ 1847991 w 5890489"/>
                <a:gd name="connsiteY41" fmla="*/ 938676 h 6578438"/>
                <a:gd name="connsiteX42" fmla="*/ 1783069 w 5890489"/>
                <a:gd name="connsiteY42" fmla="*/ 978718 h 6578438"/>
                <a:gd name="connsiteX43" fmla="*/ 1750609 w 5890489"/>
                <a:gd name="connsiteY43" fmla="*/ 998869 h 6578438"/>
                <a:gd name="connsiteX44" fmla="*/ 1734312 w 5890489"/>
                <a:gd name="connsiteY44" fmla="*/ 1008945 h 6578438"/>
                <a:gd name="connsiteX45" fmla="*/ 1718547 w 5890489"/>
                <a:gd name="connsiteY45" fmla="*/ 1019924 h 6578438"/>
                <a:gd name="connsiteX46" fmla="*/ 1655481 w 5890489"/>
                <a:gd name="connsiteY46" fmla="*/ 1063582 h 6578438"/>
                <a:gd name="connsiteX47" fmla="*/ 1593077 w 5890489"/>
                <a:gd name="connsiteY47" fmla="*/ 1108664 h 6578438"/>
                <a:gd name="connsiteX48" fmla="*/ 1532263 w 5890489"/>
                <a:gd name="connsiteY48" fmla="*/ 1156197 h 6578438"/>
                <a:gd name="connsiteX49" fmla="*/ 1472509 w 5890489"/>
                <a:gd name="connsiteY49" fmla="*/ 1205152 h 6578438"/>
                <a:gd name="connsiteX50" fmla="*/ 1414212 w 5890489"/>
                <a:gd name="connsiteY50" fmla="*/ 1256175 h 6578438"/>
                <a:gd name="connsiteX51" fmla="*/ 1357242 w 5890489"/>
                <a:gd name="connsiteY51" fmla="*/ 1308359 h 6578438"/>
                <a:gd name="connsiteX52" fmla="*/ 1153072 w 5890489"/>
                <a:gd name="connsiteY52" fmla="*/ 1529498 h 6578438"/>
                <a:gd name="connsiteX53" fmla="*/ 1002694 w 5890489"/>
                <a:gd name="connsiteY53" fmla="*/ 1770658 h 6578438"/>
                <a:gd name="connsiteX54" fmla="*/ 974076 w 5890489"/>
                <a:gd name="connsiteY54" fmla="*/ 1835371 h 6578438"/>
                <a:gd name="connsiteX55" fmla="*/ 949564 w 5890489"/>
                <a:gd name="connsiteY55" fmla="*/ 1903573 h 6578438"/>
                <a:gd name="connsiteX56" fmla="*/ 927173 w 5890489"/>
                <a:gd name="connsiteY56" fmla="*/ 1974229 h 6578438"/>
                <a:gd name="connsiteX57" fmla="*/ 906107 w 5890489"/>
                <a:gd name="connsiteY57" fmla="*/ 2046952 h 6578438"/>
                <a:gd name="connsiteX58" fmla="*/ 751092 w 5890489"/>
                <a:gd name="connsiteY58" fmla="*/ 2676266 h 6578438"/>
                <a:gd name="connsiteX59" fmla="*/ 547189 w 5890489"/>
                <a:gd name="connsiteY59" fmla="*/ 3308422 h 6578438"/>
                <a:gd name="connsiteX60" fmla="*/ 441195 w 5890489"/>
                <a:gd name="connsiteY60" fmla="*/ 3866306 h 6578438"/>
                <a:gd name="connsiteX61" fmla="*/ 527182 w 5890489"/>
                <a:gd name="connsiteY61" fmla="*/ 4439174 h 6578438"/>
                <a:gd name="connsiteX62" fmla="*/ 775073 w 5890489"/>
                <a:gd name="connsiteY62" fmla="*/ 4987240 h 6578438"/>
                <a:gd name="connsiteX63" fmla="*/ 943206 w 5890489"/>
                <a:gd name="connsiteY63" fmla="*/ 5244933 h 6578438"/>
                <a:gd name="connsiteX64" fmla="*/ 1133728 w 5890489"/>
                <a:gd name="connsiteY64" fmla="*/ 5490356 h 6578438"/>
                <a:gd name="connsiteX65" fmla="*/ 1359626 w 5890489"/>
                <a:gd name="connsiteY65" fmla="*/ 5709815 h 6578438"/>
                <a:gd name="connsiteX66" fmla="*/ 1481254 w 5890489"/>
                <a:gd name="connsiteY66" fmla="*/ 5809146 h 6578438"/>
                <a:gd name="connsiteX67" fmla="*/ 1543260 w 5890489"/>
                <a:gd name="connsiteY67" fmla="*/ 5856940 h 6578438"/>
                <a:gd name="connsiteX68" fmla="*/ 1607518 w 5890489"/>
                <a:gd name="connsiteY68" fmla="*/ 5901374 h 6578438"/>
                <a:gd name="connsiteX69" fmla="*/ 2145566 w 5890489"/>
                <a:gd name="connsiteY69" fmla="*/ 6193814 h 6578438"/>
                <a:gd name="connsiteX70" fmla="*/ 2214991 w 5890489"/>
                <a:gd name="connsiteY70" fmla="*/ 6221844 h 6578438"/>
                <a:gd name="connsiteX71" fmla="*/ 2249307 w 5890489"/>
                <a:gd name="connsiteY71" fmla="*/ 6236182 h 6578438"/>
                <a:gd name="connsiteX72" fmla="*/ 2284285 w 5890489"/>
                <a:gd name="connsiteY72" fmla="*/ 6248711 h 6578438"/>
                <a:gd name="connsiteX73" fmla="*/ 2354241 w 5890489"/>
                <a:gd name="connsiteY73" fmla="*/ 6273124 h 6578438"/>
                <a:gd name="connsiteX74" fmla="*/ 2371597 w 5890489"/>
                <a:gd name="connsiteY74" fmla="*/ 6279324 h 6578438"/>
                <a:gd name="connsiteX75" fmla="*/ 2387894 w 5890489"/>
                <a:gd name="connsiteY75" fmla="*/ 6287719 h 6578438"/>
                <a:gd name="connsiteX76" fmla="*/ 2421414 w 5890489"/>
                <a:gd name="connsiteY76" fmla="*/ 6302186 h 6578438"/>
                <a:gd name="connsiteX77" fmla="*/ 2489117 w 5890489"/>
                <a:gd name="connsiteY77" fmla="*/ 6329441 h 6578438"/>
                <a:gd name="connsiteX78" fmla="*/ 2522902 w 5890489"/>
                <a:gd name="connsiteY78" fmla="*/ 6343134 h 6578438"/>
                <a:gd name="connsiteX79" fmla="*/ 2556953 w 5890489"/>
                <a:gd name="connsiteY79" fmla="*/ 6356051 h 6578438"/>
                <a:gd name="connsiteX80" fmla="*/ 2695009 w 5890489"/>
                <a:gd name="connsiteY80" fmla="*/ 6401905 h 6578438"/>
                <a:gd name="connsiteX81" fmla="*/ 3268035 w 5890489"/>
                <a:gd name="connsiteY81" fmla="*/ 6501238 h 6578438"/>
                <a:gd name="connsiteX82" fmla="*/ 3341038 w 5890489"/>
                <a:gd name="connsiteY82" fmla="*/ 6506145 h 6578438"/>
                <a:gd name="connsiteX83" fmla="*/ 3414703 w 5890489"/>
                <a:gd name="connsiteY83" fmla="*/ 6507050 h 6578438"/>
                <a:gd name="connsiteX84" fmla="*/ 3488237 w 5890489"/>
                <a:gd name="connsiteY84" fmla="*/ 6508212 h 6578438"/>
                <a:gd name="connsiteX85" fmla="*/ 3524142 w 5890489"/>
                <a:gd name="connsiteY85" fmla="*/ 6507955 h 6578438"/>
                <a:gd name="connsiteX86" fmla="*/ 3559252 w 5890489"/>
                <a:gd name="connsiteY86" fmla="*/ 6506921 h 6578438"/>
                <a:gd name="connsiteX87" fmla="*/ 3629207 w 5890489"/>
                <a:gd name="connsiteY87" fmla="*/ 6503045 h 6578438"/>
                <a:gd name="connsiteX88" fmla="*/ 3698633 w 5890489"/>
                <a:gd name="connsiteY88" fmla="*/ 6496845 h 6578438"/>
                <a:gd name="connsiteX89" fmla="*/ 3733213 w 5890489"/>
                <a:gd name="connsiteY89" fmla="*/ 6493357 h 6578438"/>
                <a:gd name="connsiteX90" fmla="*/ 3767529 w 5890489"/>
                <a:gd name="connsiteY90" fmla="*/ 6488707 h 6578438"/>
                <a:gd name="connsiteX91" fmla="*/ 3801845 w 5890489"/>
                <a:gd name="connsiteY91" fmla="*/ 6484057 h 6578438"/>
                <a:gd name="connsiteX92" fmla="*/ 3835895 w 5890489"/>
                <a:gd name="connsiteY92" fmla="*/ 6478116 h 6578438"/>
                <a:gd name="connsiteX93" fmla="*/ 4364801 w 5890489"/>
                <a:gd name="connsiteY93" fmla="*/ 6308517 h 6578438"/>
                <a:gd name="connsiteX94" fmla="*/ 4861379 w 5890489"/>
                <a:gd name="connsiteY94" fmla="*/ 6000576 h 6578438"/>
                <a:gd name="connsiteX95" fmla="*/ 5341263 w 5890489"/>
                <a:gd name="connsiteY95" fmla="*/ 5605834 h 6578438"/>
                <a:gd name="connsiteX96" fmla="*/ 5587301 w 5890489"/>
                <a:gd name="connsiteY96" fmla="*/ 5390379 h 6578438"/>
                <a:gd name="connsiteX97" fmla="*/ 5849105 w 5890489"/>
                <a:gd name="connsiteY97" fmla="*/ 5176344 h 6578438"/>
                <a:gd name="connsiteX98" fmla="*/ 5890489 w 5890489"/>
                <a:gd name="connsiteY98" fmla="*/ 5145260 h 6578438"/>
                <a:gd name="connsiteX99" fmla="*/ 5890489 w 5890489"/>
                <a:gd name="connsiteY99" fmla="*/ 5995323 h 6578438"/>
                <a:gd name="connsiteX100" fmla="*/ 5811477 w 5890489"/>
                <a:gd name="connsiteY100" fmla="*/ 6077819 h 6578438"/>
                <a:gd name="connsiteX101" fmla="*/ 5301384 w 5890489"/>
                <a:gd name="connsiteY101" fmla="*/ 6542958 h 6578438"/>
                <a:gd name="connsiteX102" fmla="*/ 5252008 w 5890489"/>
                <a:gd name="connsiteY102" fmla="*/ 6578438 h 6578438"/>
                <a:gd name="connsiteX103" fmla="*/ 1653730 w 5890489"/>
                <a:gd name="connsiteY103" fmla="*/ 6578438 h 6578438"/>
                <a:gd name="connsiteX104" fmla="*/ 1549768 w 5890489"/>
                <a:gd name="connsiteY104" fmla="*/ 6488821 h 6578438"/>
                <a:gd name="connsiteX105" fmla="*/ 1298282 w 5890489"/>
                <a:gd name="connsiteY105" fmla="*/ 6243932 h 6578438"/>
                <a:gd name="connsiteX106" fmla="*/ 1237999 w 5890489"/>
                <a:gd name="connsiteY106" fmla="*/ 6181671 h 6578438"/>
                <a:gd name="connsiteX107" fmla="*/ 1179967 w 5890489"/>
                <a:gd name="connsiteY107" fmla="*/ 6117862 h 6578438"/>
                <a:gd name="connsiteX108" fmla="*/ 1121936 w 5890489"/>
                <a:gd name="connsiteY108" fmla="*/ 6054569 h 6578438"/>
                <a:gd name="connsiteX109" fmla="*/ 1065628 w 5890489"/>
                <a:gd name="connsiteY109" fmla="*/ 5990243 h 6578438"/>
                <a:gd name="connsiteX110" fmla="*/ 954335 w 5890489"/>
                <a:gd name="connsiteY110" fmla="*/ 5861460 h 6578438"/>
                <a:gd name="connsiteX111" fmla="*/ 898953 w 5890489"/>
                <a:gd name="connsiteY111" fmla="*/ 5797393 h 6578438"/>
                <a:gd name="connsiteX112" fmla="*/ 842908 w 5890489"/>
                <a:gd name="connsiteY112" fmla="*/ 5733582 h 6578438"/>
                <a:gd name="connsiteX113" fmla="*/ 622442 w 5890489"/>
                <a:gd name="connsiteY113" fmla="*/ 5471884 h 6578438"/>
                <a:gd name="connsiteX114" fmla="*/ 425559 w 5890489"/>
                <a:gd name="connsiteY114" fmla="*/ 5190036 h 6578438"/>
                <a:gd name="connsiteX115" fmla="*/ 123877 w 5890489"/>
                <a:gd name="connsiteY115" fmla="*/ 4564210 h 6578438"/>
                <a:gd name="connsiteX116" fmla="*/ 130 w 5890489"/>
                <a:gd name="connsiteY116" fmla="*/ 3865530 h 6578438"/>
                <a:gd name="connsiteX117" fmla="*/ 30602 w 5890489"/>
                <a:gd name="connsiteY117" fmla="*/ 3505793 h 6578438"/>
                <a:gd name="connsiteX118" fmla="*/ 126924 w 5890489"/>
                <a:gd name="connsiteY118" fmla="*/ 3157164 h 6578438"/>
                <a:gd name="connsiteX119" fmla="*/ 334803 w 5890489"/>
                <a:gd name="connsiteY119" fmla="*/ 2560530 h 6578438"/>
                <a:gd name="connsiteX120" fmla="*/ 381176 w 5890489"/>
                <a:gd name="connsiteY120" fmla="*/ 2409144 h 6578438"/>
                <a:gd name="connsiteX121" fmla="*/ 425825 w 5890489"/>
                <a:gd name="connsiteY121" fmla="*/ 2255819 h 6578438"/>
                <a:gd name="connsiteX122" fmla="*/ 470210 w 5890489"/>
                <a:gd name="connsiteY122" fmla="*/ 2099523 h 6578438"/>
                <a:gd name="connsiteX123" fmla="*/ 492998 w 5890489"/>
                <a:gd name="connsiteY123" fmla="*/ 2020213 h 6578438"/>
                <a:gd name="connsiteX124" fmla="*/ 517509 w 5890489"/>
                <a:gd name="connsiteY124" fmla="*/ 1939224 h 6578438"/>
                <a:gd name="connsiteX125" fmla="*/ 544007 w 5890489"/>
                <a:gd name="connsiteY125" fmla="*/ 1857201 h 6578438"/>
                <a:gd name="connsiteX126" fmla="*/ 573288 w 5890489"/>
                <a:gd name="connsiteY126" fmla="*/ 1774274 h 6578438"/>
                <a:gd name="connsiteX127" fmla="*/ 606146 w 5890489"/>
                <a:gd name="connsiteY127" fmla="*/ 1690832 h 6578438"/>
                <a:gd name="connsiteX128" fmla="*/ 644569 w 5890489"/>
                <a:gd name="connsiteY128" fmla="*/ 1607775 h 6578438"/>
                <a:gd name="connsiteX129" fmla="*/ 837874 w 5890489"/>
                <a:gd name="connsiteY129" fmla="*/ 1297638 h 6578438"/>
                <a:gd name="connsiteX130" fmla="*/ 1069602 w 5890489"/>
                <a:gd name="connsiteY130" fmla="*/ 1032194 h 6578438"/>
                <a:gd name="connsiteX131" fmla="*/ 1130548 w 5890489"/>
                <a:gd name="connsiteY131" fmla="*/ 970839 h 6578438"/>
                <a:gd name="connsiteX132" fmla="*/ 1192024 w 5890489"/>
                <a:gd name="connsiteY132" fmla="*/ 910129 h 6578438"/>
                <a:gd name="connsiteX133" fmla="*/ 1255356 w 5890489"/>
                <a:gd name="connsiteY133" fmla="*/ 850841 h 6578438"/>
                <a:gd name="connsiteX134" fmla="*/ 1319614 w 5890489"/>
                <a:gd name="connsiteY134" fmla="*/ 792068 h 6578438"/>
                <a:gd name="connsiteX135" fmla="*/ 1385728 w 5890489"/>
                <a:gd name="connsiteY135" fmla="*/ 734975 h 6578438"/>
                <a:gd name="connsiteX136" fmla="*/ 1452768 w 5890489"/>
                <a:gd name="connsiteY136" fmla="*/ 678528 h 6578438"/>
                <a:gd name="connsiteX137" fmla="*/ 1469594 w 5890489"/>
                <a:gd name="connsiteY137" fmla="*/ 664449 h 6578438"/>
                <a:gd name="connsiteX138" fmla="*/ 1487083 w 5890489"/>
                <a:gd name="connsiteY138" fmla="*/ 651015 h 6578438"/>
                <a:gd name="connsiteX139" fmla="*/ 1522193 w 5890489"/>
                <a:gd name="connsiteY139" fmla="*/ 624277 h 6578438"/>
                <a:gd name="connsiteX140" fmla="*/ 1592415 w 5890489"/>
                <a:gd name="connsiteY140" fmla="*/ 570671 h 6578438"/>
                <a:gd name="connsiteX141" fmla="*/ 1738287 w 5890489"/>
                <a:gd name="connsiteY141" fmla="*/ 469402 h 6578438"/>
                <a:gd name="connsiteX142" fmla="*/ 1890918 w 5890489"/>
                <a:gd name="connsiteY142" fmla="*/ 376530 h 6578438"/>
                <a:gd name="connsiteX143" fmla="*/ 2555363 w 5890489"/>
                <a:gd name="connsiteY143" fmla="*/ 105274 h 6578438"/>
                <a:gd name="connsiteX144" fmla="*/ 3259291 w 5890489"/>
                <a:gd name="connsiteY144" fmla="*/ 3229 h 6578438"/>
                <a:gd name="connsiteX145" fmla="*/ 3347265 w 5890489"/>
                <a:gd name="connsiteY145" fmla="*/ 903 h 657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890489" h="6578438">
                  <a:moveTo>
                    <a:pt x="3391253" y="0"/>
                  </a:moveTo>
                  <a:lnTo>
                    <a:pt x="3434974" y="646"/>
                  </a:lnTo>
                  <a:lnTo>
                    <a:pt x="3522419" y="2712"/>
                  </a:lnTo>
                  <a:cubicBezTo>
                    <a:pt x="3551567" y="3488"/>
                    <a:pt x="3580451" y="3746"/>
                    <a:pt x="3610261" y="6458"/>
                  </a:cubicBezTo>
                  <a:cubicBezTo>
                    <a:pt x="3669353" y="10850"/>
                    <a:pt x="3728179" y="14337"/>
                    <a:pt x="3786872" y="20667"/>
                  </a:cubicBezTo>
                  <a:lnTo>
                    <a:pt x="3962291" y="43530"/>
                  </a:lnTo>
                  <a:lnTo>
                    <a:pt x="4135855" y="75176"/>
                  </a:lnTo>
                  <a:cubicBezTo>
                    <a:pt x="4193224" y="87836"/>
                    <a:pt x="4250328" y="101398"/>
                    <a:pt x="4307299" y="114315"/>
                  </a:cubicBezTo>
                  <a:cubicBezTo>
                    <a:pt x="4364139" y="128394"/>
                    <a:pt x="4420050" y="145575"/>
                    <a:pt x="4476358" y="160816"/>
                  </a:cubicBezTo>
                  <a:cubicBezTo>
                    <a:pt x="4504580" y="167921"/>
                    <a:pt x="4532138" y="177995"/>
                    <a:pt x="4559829" y="186779"/>
                  </a:cubicBezTo>
                  <a:lnTo>
                    <a:pt x="4642901" y="213648"/>
                  </a:lnTo>
                  <a:cubicBezTo>
                    <a:pt x="4863234" y="288307"/>
                    <a:pt x="5076414" y="379371"/>
                    <a:pt x="5280847" y="485936"/>
                  </a:cubicBezTo>
                  <a:cubicBezTo>
                    <a:pt x="5485018" y="592631"/>
                    <a:pt x="5681768" y="713145"/>
                    <a:pt x="5865400" y="851099"/>
                  </a:cubicBezTo>
                  <a:lnTo>
                    <a:pt x="5890489" y="870950"/>
                  </a:lnTo>
                  <a:lnTo>
                    <a:pt x="5890489" y="1321814"/>
                  </a:lnTo>
                  <a:lnTo>
                    <a:pt x="5887395" y="1318952"/>
                  </a:lnTo>
                  <a:lnTo>
                    <a:pt x="5830291" y="1265992"/>
                  </a:lnTo>
                  <a:lnTo>
                    <a:pt x="5815981" y="1252687"/>
                  </a:lnTo>
                  <a:lnTo>
                    <a:pt x="5801142" y="1240158"/>
                  </a:lnTo>
                  <a:lnTo>
                    <a:pt x="5771464" y="1214969"/>
                  </a:lnTo>
                  <a:cubicBezTo>
                    <a:pt x="5731849" y="1181385"/>
                    <a:pt x="5692897" y="1146896"/>
                    <a:pt x="5651030" y="1115767"/>
                  </a:cubicBezTo>
                  <a:cubicBezTo>
                    <a:pt x="5487534" y="986985"/>
                    <a:pt x="5311321" y="872542"/>
                    <a:pt x="5123183" y="780443"/>
                  </a:cubicBezTo>
                  <a:cubicBezTo>
                    <a:pt x="4935309" y="688087"/>
                    <a:pt x="4737102" y="616398"/>
                    <a:pt x="4533860" y="567701"/>
                  </a:cubicBezTo>
                  <a:lnTo>
                    <a:pt x="4457281" y="550780"/>
                  </a:lnTo>
                  <a:cubicBezTo>
                    <a:pt x="4431709" y="545484"/>
                    <a:pt x="4406536" y="538896"/>
                    <a:pt x="4380568" y="535279"/>
                  </a:cubicBezTo>
                  <a:lnTo>
                    <a:pt x="4303325" y="522879"/>
                  </a:lnTo>
                  <a:lnTo>
                    <a:pt x="4264769" y="516679"/>
                  </a:lnTo>
                  <a:cubicBezTo>
                    <a:pt x="4251918" y="514612"/>
                    <a:pt x="4239067" y="512415"/>
                    <a:pt x="4226082" y="511253"/>
                  </a:cubicBezTo>
                  <a:cubicBezTo>
                    <a:pt x="4174145" y="505829"/>
                    <a:pt x="4122606" y="499498"/>
                    <a:pt x="4070934" y="494848"/>
                  </a:cubicBezTo>
                  <a:lnTo>
                    <a:pt x="3915521" y="486065"/>
                  </a:lnTo>
                  <a:lnTo>
                    <a:pt x="3760241" y="484257"/>
                  </a:lnTo>
                  <a:cubicBezTo>
                    <a:pt x="3734405" y="483869"/>
                    <a:pt x="3708571" y="485936"/>
                    <a:pt x="3682734" y="486581"/>
                  </a:cubicBezTo>
                  <a:lnTo>
                    <a:pt x="3605491" y="488907"/>
                  </a:lnTo>
                  <a:cubicBezTo>
                    <a:pt x="3579921" y="489165"/>
                    <a:pt x="3553555" y="491490"/>
                    <a:pt x="3527454" y="493169"/>
                  </a:cubicBezTo>
                  <a:lnTo>
                    <a:pt x="3449151" y="498336"/>
                  </a:lnTo>
                  <a:lnTo>
                    <a:pt x="3410067" y="500532"/>
                  </a:lnTo>
                  <a:lnTo>
                    <a:pt x="3371246" y="504279"/>
                  </a:lnTo>
                  <a:cubicBezTo>
                    <a:pt x="3345410" y="506862"/>
                    <a:pt x="3319575" y="509315"/>
                    <a:pt x="3293739" y="511512"/>
                  </a:cubicBezTo>
                  <a:cubicBezTo>
                    <a:pt x="3087450" y="531662"/>
                    <a:pt x="2885531" y="563180"/>
                    <a:pt x="2689445" y="610198"/>
                  </a:cubicBezTo>
                  <a:cubicBezTo>
                    <a:pt x="2493357" y="657344"/>
                    <a:pt x="2302303" y="719088"/>
                    <a:pt x="2117875" y="800335"/>
                  </a:cubicBezTo>
                  <a:cubicBezTo>
                    <a:pt x="2072298" y="821648"/>
                    <a:pt x="2026854" y="843606"/>
                    <a:pt x="1981276" y="865566"/>
                  </a:cubicBezTo>
                  <a:cubicBezTo>
                    <a:pt x="1937025" y="889978"/>
                    <a:pt x="1891978" y="913229"/>
                    <a:pt x="1847991" y="938676"/>
                  </a:cubicBezTo>
                  <a:lnTo>
                    <a:pt x="1783069" y="978718"/>
                  </a:lnTo>
                  <a:lnTo>
                    <a:pt x="1750609" y="998869"/>
                  </a:lnTo>
                  <a:lnTo>
                    <a:pt x="1734312" y="1008945"/>
                  </a:lnTo>
                  <a:lnTo>
                    <a:pt x="1718547" y="1019924"/>
                  </a:lnTo>
                  <a:lnTo>
                    <a:pt x="1655481" y="1063582"/>
                  </a:lnTo>
                  <a:cubicBezTo>
                    <a:pt x="1634414" y="1078178"/>
                    <a:pt x="1612950" y="1092259"/>
                    <a:pt x="1593077" y="1108664"/>
                  </a:cubicBezTo>
                  <a:lnTo>
                    <a:pt x="1532263" y="1156197"/>
                  </a:lnTo>
                  <a:cubicBezTo>
                    <a:pt x="1511992" y="1172085"/>
                    <a:pt x="1491587" y="1187844"/>
                    <a:pt x="1472509" y="1205152"/>
                  </a:cubicBezTo>
                  <a:lnTo>
                    <a:pt x="1414212" y="1256175"/>
                  </a:lnTo>
                  <a:cubicBezTo>
                    <a:pt x="1395001" y="1273354"/>
                    <a:pt x="1375127" y="1290147"/>
                    <a:pt x="1357242" y="1308359"/>
                  </a:cubicBezTo>
                  <a:cubicBezTo>
                    <a:pt x="1283178" y="1379532"/>
                    <a:pt x="1212163" y="1452513"/>
                    <a:pt x="1153072" y="1529498"/>
                  </a:cubicBezTo>
                  <a:cubicBezTo>
                    <a:pt x="1090933" y="1605578"/>
                    <a:pt x="1043501" y="1685794"/>
                    <a:pt x="1002694" y="1770658"/>
                  </a:cubicBezTo>
                  <a:lnTo>
                    <a:pt x="974076" y="1835371"/>
                  </a:lnTo>
                  <a:lnTo>
                    <a:pt x="949564" y="1903573"/>
                  </a:lnTo>
                  <a:cubicBezTo>
                    <a:pt x="940820" y="1925661"/>
                    <a:pt x="934593" y="1950719"/>
                    <a:pt x="927173" y="1974229"/>
                  </a:cubicBezTo>
                  <a:cubicBezTo>
                    <a:pt x="920019" y="1998254"/>
                    <a:pt x="912468" y="2021504"/>
                    <a:pt x="906107" y="2046952"/>
                  </a:cubicBezTo>
                  <a:cubicBezTo>
                    <a:pt x="853906" y="2245614"/>
                    <a:pt x="809918" y="2463136"/>
                    <a:pt x="751092" y="2676266"/>
                  </a:cubicBezTo>
                  <a:cubicBezTo>
                    <a:pt x="693458" y="2889912"/>
                    <a:pt x="624166" y="3100976"/>
                    <a:pt x="547189" y="3308422"/>
                  </a:cubicBezTo>
                  <a:cubicBezTo>
                    <a:pt x="479617" y="3487580"/>
                    <a:pt x="444109" y="3675523"/>
                    <a:pt x="441195" y="3866306"/>
                  </a:cubicBezTo>
                  <a:cubicBezTo>
                    <a:pt x="438014" y="4057089"/>
                    <a:pt x="469282" y="4250456"/>
                    <a:pt x="527182" y="4439174"/>
                  </a:cubicBezTo>
                  <a:cubicBezTo>
                    <a:pt x="584815" y="4628278"/>
                    <a:pt x="671067" y="4811828"/>
                    <a:pt x="775073" y="4987240"/>
                  </a:cubicBezTo>
                  <a:cubicBezTo>
                    <a:pt x="827009" y="5075075"/>
                    <a:pt x="884246" y="5160327"/>
                    <a:pt x="943206" y="5244933"/>
                  </a:cubicBezTo>
                  <a:cubicBezTo>
                    <a:pt x="1002296" y="5329411"/>
                    <a:pt x="1064964" y="5412337"/>
                    <a:pt x="1133728" y="5490356"/>
                  </a:cubicBezTo>
                  <a:cubicBezTo>
                    <a:pt x="1203949" y="5567728"/>
                    <a:pt x="1279337" y="5642259"/>
                    <a:pt x="1359626" y="5709815"/>
                  </a:cubicBezTo>
                  <a:cubicBezTo>
                    <a:pt x="1398711" y="5744949"/>
                    <a:pt x="1439916" y="5777241"/>
                    <a:pt x="1481254" y="5809146"/>
                  </a:cubicBezTo>
                  <a:cubicBezTo>
                    <a:pt x="1501922" y="5825163"/>
                    <a:pt x="1522325" y="5841309"/>
                    <a:pt x="1543260" y="5856940"/>
                  </a:cubicBezTo>
                  <a:cubicBezTo>
                    <a:pt x="1564591" y="5871923"/>
                    <a:pt x="1585921" y="5886777"/>
                    <a:pt x="1607518" y="5901374"/>
                  </a:cubicBezTo>
                  <a:cubicBezTo>
                    <a:pt x="1778565" y="6019693"/>
                    <a:pt x="1961271" y="6115924"/>
                    <a:pt x="2145566" y="6193814"/>
                  </a:cubicBezTo>
                  <a:lnTo>
                    <a:pt x="2214991" y="6221844"/>
                  </a:lnTo>
                  <a:lnTo>
                    <a:pt x="2249307" y="6236182"/>
                  </a:lnTo>
                  <a:cubicBezTo>
                    <a:pt x="2260702" y="6241089"/>
                    <a:pt x="2272625" y="6244577"/>
                    <a:pt x="2284285" y="6248711"/>
                  </a:cubicBezTo>
                  <a:lnTo>
                    <a:pt x="2354241" y="6273124"/>
                  </a:lnTo>
                  <a:cubicBezTo>
                    <a:pt x="2360070" y="6275190"/>
                    <a:pt x="2365899" y="6277128"/>
                    <a:pt x="2371597" y="6279324"/>
                  </a:cubicBezTo>
                  <a:cubicBezTo>
                    <a:pt x="2377161" y="6281778"/>
                    <a:pt x="2382329" y="6285007"/>
                    <a:pt x="2387894" y="6287719"/>
                  </a:cubicBezTo>
                  <a:cubicBezTo>
                    <a:pt x="2398757" y="6293274"/>
                    <a:pt x="2410153" y="6297666"/>
                    <a:pt x="2421414" y="6302186"/>
                  </a:cubicBezTo>
                  <a:lnTo>
                    <a:pt x="2489117" y="6329441"/>
                  </a:lnTo>
                  <a:lnTo>
                    <a:pt x="2522902" y="6343134"/>
                  </a:lnTo>
                  <a:cubicBezTo>
                    <a:pt x="2534165" y="6347654"/>
                    <a:pt x="2545294" y="6352563"/>
                    <a:pt x="2556953" y="6356051"/>
                  </a:cubicBezTo>
                  <a:lnTo>
                    <a:pt x="2695009" y="6401905"/>
                  </a:lnTo>
                  <a:cubicBezTo>
                    <a:pt x="2880895" y="6457190"/>
                    <a:pt x="3073141" y="6489095"/>
                    <a:pt x="3268035" y="6501238"/>
                  </a:cubicBezTo>
                  <a:cubicBezTo>
                    <a:pt x="3292413" y="6502659"/>
                    <a:pt x="3316527" y="6505629"/>
                    <a:pt x="3341038" y="6506145"/>
                  </a:cubicBezTo>
                  <a:lnTo>
                    <a:pt x="3414703" y="6507050"/>
                  </a:lnTo>
                  <a:lnTo>
                    <a:pt x="3488237" y="6508212"/>
                  </a:lnTo>
                  <a:cubicBezTo>
                    <a:pt x="3500690" y="6508729"/>
                    <a:pt x="3512483" y="6508471"/>
                    <a:pt x="3524142" y="6507955"/>
                  </a:cubicBezTo>
                  <a:lnTo>
                    <a:pt x="3559252" y="6506921"/>
                  </a:lnTo>
                  <a:cubicBezTo>
                    <a:pt x="3582835" y="6506792"/>
                    <a:pt x="3605889" y="6504467"/>
                    <a:pt x="3629207" y="6503045"/>
                  </a:cubicBezTo>
                  <a:cubicBezTo>
                    <a:pt x="3652526" y="6502012"/>
                    <a:pt x="3675579" y="6499171"/>
                    <a:pt x="3698633" y="6496845"/>
                  </a:cubicBezTo>
                  <a:cubicBezTo>
                    <a:pt x="3710160" y="6495683"/>
                    <a:pt x="3721819" y="6494907"/>
                    <a:pt x="3733213" y="6493357"/>
                  </a:cubicBezTo>
                  <a:lnTo>
                    <a:pt x="3767529" y="6488707"/>
                  </a:lnTo>
                  <a:lnTo>
                    <a:pt x="3801845" y="6484057"/>
                  </a:lnTo>
                  <a:lnTo>
                    <a:pt x="3835895" y="6478116"/>
                  </a:lnTo>
                  <a:cubicBezTo>
                    <a:pt x="4017673" y="6446727"/>
                    <a:pt x="4194152" y="6390281"/>
                    <a:pt x="4364801" y="6308517"/>
                  </a:cubicBezTo>
                  <a:cubicBezTo>
                    <a:pt x="4535583" y="6227139"/>
                    <a:pt x="4700138" y="6120962"/>
                    <a:pt x="4861379" y="6000576"/>
                  </a:cubicBezTo>
                  <a:cubicBezTo>
                    <a:pt x="5022621" y="5879931"/>
                    <a:pt x="5180684" y="5745337"/>
                    <a:pt x="5341263" y="5605834"/>
                  </a:cubicBezTo>
                  <a:lnTo>
                    <a:pt x="5587301" y="5390379"/>
                  </a:lnTo>
                  <a:cubicBezTo>
                    <a:pt x="5674216" y="5315718"/>
                    <a:pt x="5761527" y="5244416"/>
                    <a:pt x="5849105" y="5176344"/>
                  </a:cubicBezTo>
                  <a:lnTo>
                    <a:pt x="5890489" y="5145260"/>
                  </a:lnTo>
                  <a:lnTo>
                    <a:pt x="5890489" y="5995323"/>
                  </a:lnTo>
                  <a:lnTo>
                    <a:pt x="5811477" y="6077819"/>
                  </a:lnTo>
                  <a:cubicBezTo>
                    <a:pt x="5654739" y="6238377"/>
                    <a:pt x="5487138" y="6396093"/>
                    <a:pt x="5301384" y="6542958"/>
                  </a:cubicBezTo>
                  <a:lnTo>
                    <a:pt x="5252008" y="6578438"/>
                  </a:lnTo>
                  <a:lnTo>
                    <a:pt x="1653730" y="6578438"/>
                  </a:lnTo>
                  <a:lnTo>
                    <a:pt x="1549768" y="6488821"/>
                  </a:lnTo>
                  <a:cubicBezTo>
                    <a:pt x="1461976" y="6409495"/>
                    <a:pt x="1378573" y="6327182"/>
                    <a:pt x="1298282" y="6243932"/>
                  </a:cubicBezTo>
                  <a:cubicBezTo>
                    <a:pt x="1278277" y="6223006"/>
                    <a:pt x="1258138" y="6202210"/>
                    <a:pt x="1237999" y="6181671"/>
                  </a:cubicBezTo>
                  <a:lnTo>
                    <a:pt x="1179967" y="6117862"/>
                  </a:lnTo>
                  <a:lnTo>
                    <a:pt x="1121936" y="6054569"/>
                  </a:lnTo>
                  <a:cubicBezTo>
                    <a:pt x="1102328" y="6033644"/>
                    <a:pt x="1084573" y="6011427"/>
                    <a:pt x="1065628" y="5990243"/>
                  </a:cubicBezTo>
                  <a:cubicBezTo>
                    <a:pt x="1028662" y="5947099"/>
                    <a:pt x="990239" y="5904991"/>
                    <a:pt x="954335" y="5861460"/>
                  </a:cubicBezTo>
                  <a:cubicBezTo>
                    <a:pt x="936050" y="5840018"/>
                    <a:pt x="917634" y="5818446"/>
                    <a:pt x="898953" y="5797393"/>
                  </a:cubicBezTo>
                  <a:cubicBezTo>
                    <a:pt x="880404" y="5776208"/>
                    <a:pt x="861325" y="5755412"/>
                    <a:pt x="842908" y="5733582"/>
                  </a:cubicBezTo>
                  <a:cubicBezTo>
                    <a:pt x="767919" y="5647942"/>
                    <a:pt x="693061" y="5561786"/>
                    <a:pt x="622442" y="5471884"/>
                  </a:cubicBezTo>
                  <a:cubicBezTo>
                    <a:pt x="551559" y="5382112"/>
                    <a:pt x="486639" y="5287430"/>
                    <a:pt x="425559" y="5190036"/>
                  </a:cubicBezTo>
                  <a:cubicBezTo>
                    <a:pt x="303668" y="4994990"/>
                    <a:pt x="200193" y="4786123"/>
                    <a:pt x="123877" y="4564210"/>
                  </a:cubicBezTo>
                  <a:cubicBezTo>
                    <a:pt x="47694" y="4342555"/>
                    <a:pt x="2249" y="4106045"/>
                    <a:pt x="130" y="3865530"/>
                  </a:cubicBezTo>
                  <a:cubicBezTo>
                    <a:pt x="-1328" y="3745403"/>
                    <a:pt x="9537" y="3624629"/>
                    <a:pt x="30602" y="3505793"/>
                  </a:cubicBezTo>
                  <a:cubicBezTo>
                    <a:pt x="51802" y="3386828"/>
                    <a:pt x="84659" y="3270059"/>
                    <a:pt x="126924" y="3157164"/>
                  </a:cubicBezTo>
                  <a:cubicBezTo>
                    <a:pt x="200457" y="2959276"/>
                    <a:pt x="271737" y="2761388"/>
                    <a:pt x="334803" y="2560530"/>
                  </a:cubicBezTo>
                  <a:lnTo>
                    <a:pt x="381176" y="2409144"/>
                  </a:lnTo>
                  <a:lnTo>
                    <a:pt x="425825" y="2255819"/>
                  </a:lnTo>
                  <a:lnTo>
                    <a:pt x="470210" y="2099523"/>
                  </a:lnTo>
                  <a:lnTo>
                    <a:pt x="492998" y="2020213"/>
                  </a:lnTo>
                  <a:lnTo>
                    <a:pt x="517509" y="1939224"/>
                  </a:lnTo>
                  <a:cubicBezTo>
                    <a:pt x="525061" y="1912485"/>
                    <a:pt x="534866" y="1884586"/>
                    <a:pt x="544007" y="1857201"/>
                  </a:cubicBezTo>
                  <a:cubicBezTo>
                    <a:pt x="553680" y="1829559"/>
                    <a:pt x="561496" y="1802304"/>
                    <a:pt x="573288" y="1774274"/>
                  </a:cubicBezTo>
                  <a:lnTo>
                    <a:pt x="606146" y="1690832"/>
                  </a:lnTo>
                  <a:cubicBezTo>
                    <a:pt x="618467" y="1663060"/>
                    <a:pt x="631716" y="1635417"/>
                    <a:pt x="644569" y="1607775"/>
                  </a:cubicBezTo>
                  <a:cubicBezTo>
                    <a:pt x="698625" y="1498368"/>
                    <a:pt x="763413" y="1391287"/>
                    <a:pt x="837874" y="1297638"/>
                  </a:cubicBezTo>
                  <a:cubicBezTo>
                    <a:pt x="910348" y="1201278"/>
                    <a:pt x="990107" y="1115897"/>
                    <a:pt x="1069602" y="1032194"/>
                  </a:cubicBezTo>
                  <a:cubicBezTo>
                    <a:pt x="1089079" y="1010624"/>
                    <a:pt x="1110012" y="990990"/>
                    <a:pt x="1130548" y="970839"/>
                  </a:cubicBezTo>
                  <a:lnTo>
                    <a:pt x="1192024" y="910129"/>
                  </a:lnTo>
                  <a:cubicBezTo>
                    <a:pt x="1212031" y="889462"/>
                    <a:pt x="1234024" y="870475"/>
                    <a:pt x="1255356" y="850841"/>
                  </a:cubicBezTo>
                  <a:lnTo>
                    <a:pt x="1319614" y="792068"/>
                  </a:lnTo>
                  <a:cubicBezTo>
                    <a:pt x="1340680" y="772176"/>
                    <a:pt x="1363469" y="753834"/>
                    <a:pt x="1385728" y="734975"/>
                  </a:cubicBezTo>
                  <a:lnTo>
                    <a:pt x="1452768" y="678528"/>
                  </a:lnTo>
                  <a:lnTo>
                    <a:pt x="1469594" y="664449"/>
                  </a:lnTo>
                  <a:lnTo>
                    <a:pt x="1487083" y="651015"/>
                  </a:lnTo>
                  <a:lnTo>
                    <a:pt x="1522193" y="624277"/>
                  </a:lnTo>
                  <a:lnTo>
                    <a:pt x="1592415" y="570671"/>
                  </a:lnTo>
                  <a:cubicBezTo>
                    <a:pt x="1640110" y="535925"/>
                    <a:pt x="1689531" y="503245"/>
                    <a:pt x="1738287" y="469402"/>
                  </a:cubicBezTo>
                  <a:cubicBezTo>
                    <a:pt x="1788634" y="438015"/>
                    <a:pt x="1839643" y="407013"/>
                    <a:pt x="1890918" y="376530"/>
                  </a:cubicBezTo>
                  <a:cubicBezTo>
                    <a:pt x="2098400" y="258209"/>
                    <a:pt x="2323503" y="166241"/>
                    <a:pt x="2555363" y="105274"/>
                  </a:cubicBezTo>
                  <a:cubicBezTo>
                    <a:pt x="2787223" y="44047"/>
                    <a:pt x="3024516" y="12013"/>
                    <a:pt x="3259291" y="3229"/>
                  </a:cubicBezTo>
                  <a:lnTo>
                    <a:pt x="3347265" y="903"/>
                  </a:lnTo>
                  <a:close/>
                </a:path>
              </a:pathLst>
            </a:custGeom>
            <a:gradFill flip="none" rotWithShape="1">
              <a:gsLst>
                <a:gs pos="2000">
                  <a:schemeClr val="bg1">
                    <a:alpha val="10000"/>
                  </a:schemeClr>
                </a:gs>
                <a:gs pos="16000">
                  <a:schemeClr val="accent6">
                    <a:alpha val="5000"/>
                  </a:schemeClr>
                </a:gs>
                <a:gs pos="100000">
                  <a:schemeClr val="bg1">
                    <a:alpha val="10000"/>
                  </a:schemeClr>
                </a:gs>
                <a:gs pos="85000">
                  <a:schemeClr val="accent1">
                    <a:alpha val="5000"/>
                  </a:schemeClr>
                </a:gs>
              </a:gsLst>
              <a:lin ang="12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27CCEAF3-651B-4605-AE58-F96E227036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01023" y="52997"/>
              <a:ext cx="6093363" cy="6805004"/>
            </a:xfrm>
            <a:custGeom>
              <a:avLst/>
              <a:gdLst>
                <a:gd name="connsiteX0" fmla="*/ 3517682 w 5890491"/>
                <a:gd name="connsiteY0" fmla="*/ 0 h 6578439"/>
                <a:gd name="connsiteX1" fmla="*/ 5849513 w 5890491"/>
                <a:gd name="connsiteY1" fmla="*/ 841730 h 6578439"/>
                <a:gd name="connsiteX2" fmla="*/ 5890491 w 5890491"/>
                <a:gd name="connsiteY2" fmla="*/ 879061 h 6578439"/>
                <a:gd name="connsiteX3" fmla="*/ 5890491 w 5890491"/>
                <a:gd name="connsiteY3" fmla="*/ 2034114 h 6578439"/>
                <a:gd name="connsiteX4" fmla="*/ 5757065 w 5890491"/>
                <a:gd name="connsiteY4" fmla="*/ 1854938 h 6578439"/>
                <a:gd name="connsiteX5" fmla="*/ 5564060 w 5890491"/>
                <a:gd name="connsiteY5" fmla="*/ 1642182 h 6578439"/>
                <a:gd name="connsiteX6" fmla="*/ 3517551 w 5890491"/>
                <a:gd name="connsiteY6" fmla="*/ 790012 h 6578439"/>
                <a:gd name="connsiteX7" fmla="*/ 1611552 w 5890491"/>
                <a:gd name="connsiteY7" fmla="*/ 1543282 h 6578439"/>
                <a:gd name="connsiteX8" fmla="*/ 1340656 w 5890491"/>
                <a:gd name="connsiteY8" fmla="*/ 1897925 h 6578439"/>
                <a:gd name="connsiteX9" fmla="*/ 1201705 w 5890491"/>
                <a:gd name="connsiteY9" fmla="*/ 2361213 h 6578439"/>
                <a:gd name="connsiteX10" fmla="*/ 852705 w 5890491"/>
                <a:gd name="connsiteY10" fmla="*/ 3529176 h 6578439"/>
                <a:gd name="connsiteX11" fmla="*/ 863863 w 5890491"/>
                <a:gd name="connsiteY11" fmla="*/ 4437051 h 6578439"/>
                <a:gd name="connsiteX12" fmla="*/ 1413569 w 5890491"/>
                <a:gd name="connsiteY12" fmla="*/ 5357174 h 6578439"/>
                <a:gd name="connsiteX13" fmla="*/ 2339129 w 5890491"/>
                <a:gd name="connsiteY13" fmla="*/ 6143367 h 6578439"/>
                <a:gd name="connsiteX14" fmla="*/ 3439449 w 5890491"/>
                <a:gd name="connsiteY14" fmla="*/ 6420049 h 6578439"/>
                <a:gd name="connsiteX15" fmla="*/ 5251388 w 5890491"/>
                <a:gd name="connsiteY15" fmla="*/ 5349009 h 6578439"/>
                <a:gd name="connsiteX16" fmla="*/ 5657731 w 5890491"/>
                <a:gd name="connsiteY16" fmla="*/ 4959205 h 6578439"/>
                <a:gd name="connsiteX17" fmla="*/ 5836127 w 5890491"/>
                <a:gd name="connsiteY17" fmla="*/ 4792052 h 6578439"/>
                <a:gd name="connsiteX18" fmla="*/ 5890491 w 5890491"/>
                <a:gd name="connsiteY18" fmla="*/ 4738662 h 6578439"/>
                <a:gd name="connsiteX19" fmla="*/ 5890491 w 5890491"/>
                <a:gd name="connsiteY19" fmla="*/ 5821964 h 6578439"/>
                <a:gd name="connsiteX20" fmla="*/ 5802001 w 5890491"/>
                <a:gd name="connsiteY20" fmla="*/ 5907904 h 6578439"/>
                <a:gd name="connsiteX21" fmla="*/ 5294358 w 5890491"/>
                <a:gd name="connsiteY21" fmla="*/ 6397505 h 6578439"/>
                <a:gd name="connsiteX22" fmla="*/ 5077178 w 5890491"/>
                <a:gd name="connsiteY22" fmla="*/ 6578439 h 6578439"/>
                <a:gd name="connsiteX23" fmla="*/ 1567290 w 5890491"/>
                <a:gd name="connsiteY23" fmla="*/ 6578439 h 6578439"/>
                <a:gd name="connsiteX24" fmla="*/ 1508588 w 5890491"/>
                <a:gd name="connsiteY24" fmla="*/ 6535186 h 6578439"/>
                <a:gd name="connsiteX25" fmla="*/ 826498 w 5890491"/>
                <a:gd name="connsiteY25" fmla="*/ 5876034 h 6578439"/>
                <a:gd name="connsiteX26" fmla="*/ 122403 w 5890491"/>
                <a:gd name="connsiteY26" fmla="*/ 3255655 h 6578439"/>
                <a:gd name="connsiteX27" fmla="*/ 1061197 w 5890491"/>
                <a:gd name="connsiteY27" fmla="*/ 984650 h 6578439"/>
                <a:gd name="connsiteX28" fmla="*/ 3517682 w 5890491"/>
                <a:gd name="connsiteY28" fmla="*/ 0 h 657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90491" h="6578439">
                  <a:moveTo>
                    <a:pt x="3517682" y="0"/>
                  </a:moveTo>
                  <a:cubicBezTo>
                    <a:pt x="4402017" y="0"/>
                    <a:pt x="5213742" y="315483"/>
                    <a:pt x="5849513" y="841730"/>
                  </a:cubicBezTo>
                  <a:lnTo>
                    <a:pt x="5890491" y="879061"/>
                  </a:lnTo>
                  <a:lnTo>
                    <a:pt x="5890491" y="2034114"/>
                  </a:lnTo>
                  <a:lnTo>
                    <a:pt x="5757065" y="1854938"/>
                  </a:lnTo>
                  <a:cubicBezTo>
                    <a:pt x="5696443" y="1781264"/>
                    <a:pt x="5632076" y="1710299"/>
                    <a:pt x="5564060" y="1642182"/>
                  </a:cubicBezTo>
                  <a:cubicBezTo>
                    <a:pt x="5015393" y="1092636"/>
                    <a:pt x="4288592" y="790012"/>
                    <a:pt x="3517551" y="790012"/>
                  </a:cubicBezTo>
                  <a:cubicBezTo>
                    <a:pt x="2701750" y="790012"/>
                    <a:pt x="2131676" y="1015335"/>
                    <a:pt x="1611552" y="1543282"/>
                  </a:cubicBezTo>
                  <a:cubicBezTo>
                    <a:pt x="1435754" y="1721722"/>
                    <a:pt x="1375945" y="1822729"/>
                    <a:pt x="1340656" y="1897925"/>
                  </a:cubicBezTo>
                  <a:cubicBezTo>
                    <a:pt x="1289148" y="2007623"/>
                    <a:pt x="1252432" y="2155907"/>
                    <a:pt x="1201705" y="2361213"/>
                  </a:cubicBezTo>
                  <a:cubicBezTo>
                    <a:pt x="1133721" y="2635919"/>
                    <a:pt x="1040568" y="3012290"/>
                    <a:pt x="852705" y="3529176"/>
                  </a:cubicBezTo>
                  <a:cubicBezTo>
                    <a:pt x="749952" y="3811784"/>
                    <a:pt x="753584" y="4108747"/>
                    <a:pt x="863863" y="4437051"/>
                  </a:cubicBezTo>
                  <a:cubicBezTo>
                    <a:pt x="964800" y="4737438"/>
                    <a:pt x="1154869" y="5055603"/>
                    <a:pt x="1413569" y="5357174"/>
                  </a:cubicBezTo>
                  <a:cubicBezTo>
                    <a:pt x="1718326" y="5712343"/>
                    <a:pt x="2021008" y="5969404"/>
                    <a:pt x="2339129" y="6143367"/>
                  </a:cubicBezTo>
                  <a:cubicBezTo>
                    <a:pt x="2679565" y="6329577"/>
                    <a:pt x="3039591" y="6420049"/>
                    <a:pt x="3439449" y="6420049"/>
                  </a:cubicBezTo>
                  <a:cubicBezTo>
                    <a:pt x="4142246" y="6420049"/>
                    <a:pt x="4633828" y="5976251"/>
                    <a:pt x="5251388" y="5349009"/>
                  </a:cubicBezTo>
                  <a:cubicBezTo>
                    <a:pt x="5389949" y="5208364"/>
                    <a:pt x="5526047" y="5081677"/>
                    <a:pt x="5657731" y="4959205"/>
                  </a:cubicBezTo>
                  <a:cubicBezTo>
                    <a:pt x="5719520" y="4901722"/>
                    <a:pt x="5779200" y="4846206"/>
                    <a:pt x="5836127" y="4792052"/>
                  </a:cubicBezTo>
                  <a:lnTo>
                    <a:pt x="5890491" y="4738662"/>
                  </a:lnTo>
                  <a:lnTo>
                    <a:pt x="5890491" y="5821964"/>
                  </a:lnTo>
                  <a:lnTo>
                    <a:pt x="5802001" y="5907904"/>
                  </a:lnTo>
                  <a:cubicBezTo>
                    <a:pt x="5634962" y="6077456"/>
                    <a:pt x="5467509" y="6243625"/>
                    <a:pt x="5294358" y="6397505"/>
                  </a:cubicBezTo>
                  <a:lnTo>
                    <a:pt x="5077178" y="6578439"/>
                  </a:lnTo>
                  <a:lnTo>
                    <a:pt x="1567290" y="6578439"/>
                  </a:lnTo>
                  <a:lnTo>
                    <a:pt x="1508588" y="6535186"/>
                  </a:lnTo>
                  <a:cubicBezTo>
                    <a:pt x="1263991" y="6345442"/>
                    <a:pt x="1038054" y="6122666"/>
                    <a:pt x="826498" y="5876034"/>
                  </a:cubicBezTo>
                  <a:cubicBezTo>
                    <a:pt x="261613" y="5217713"/>
                    <a:pt x="-239182" y="4250314"/>
                    <a:pt x="122403" y="3255655"/>
                  </a:cubicBezTo>
                  <a:cubicBezTo>
                    <a:pt x="607497" y="1921629"/>
                    <a:pt x="393040" y="1662857"/>
                    <a:pt x="1061197" y="984650"/>
                  </a:cubicBezTo>
                  <a:cubicBezTo>
                    <a:pt x="1729484" y="306444"/>
                    <a:pt x="2498060" y="0"/>
                    <a:pt x="3517682" y="0"/>
                  </a:cubicBezTo>
                  <a:close/>
                </a:path>
              </a:pathLst>
            </a:custGeom>
            <a:gradFill flip="none" rotWithShape="1">
              <a:gsLst>
                <a:gs pos="2000">
                  <a:schemeClr val="bg1"/>
                </a:gs>
                <a:gs pos="16000">
                  <a:schemeClr val="accent6">
                    <a:alpha val="10000"/>
                  </a:schemeClr>
                </a:gs>
                <a:gs pos="100000">
                  <a:schemeClr val="bg1">
                    <a:alpha val="10000"/>
                  </a:schemeClr>
                </a:gs>
                <a:gs pos="85000">
                  <a:schemeClr val="accent1">
                    <a:alpha val="10000"/>
                  </a:schemeClr>
                </a:gs>
              </a:gsLst>
              <a:lin ang="12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D519330-E5F1-4248-B58C-1AA0D9E6DAB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01024" y="52997"/>
              <a:ext cx="6093362" cy="6805004"/>
            </a:xfrm>
            <a:custGeom>
              <a:avLst/>
              <a:gdLst>
                <a:gd name="connsiteX0" fmla="*/ 5890490 w 5890490"/>
                <a:gd name="connsiteY0" fmla="*/ 5389037 h 6578439"/>
                <a:gd name="connsiteX1" fmla="*/ 5890490 w 5890490"/>
                <a:gd name="connsiteY1" fmla="*/ 5855587 h 6578439"/>
                <a:gd name="connsiteX2" fmla="*/ 5784593 w 5890490"/>
                <a:gd name="connsiteY2" fmla="*/ 5962054 h 6578439"/>
                <a:gd name="connsiteX3" fmla="*/ 5663414 w 5890490"/>
                <a:gd name="connsiteY3" fmla="*/ 6082564 h 6578439"/>
                <a:gd name="connsiteX4" fmla="*/ 5147099 w 5890490"/>
                <a:gd name="connsiteY4" fmla="*/ 6547726 h 6578439"/>
                <a:gd name="connsiteX5" fmla="*/ 5105015 w 5890490"/>
                <a:gd name="connsiteY5" fmla="*/ 6578439 h 6578439"/>
                <a:gd name="connsiteX6" fmla="*/ 4385601 w 5890490"/>
                <a:gd name="connsiteY6" fmla="*/ 6578439 h 6578439"/>
                <a:gd name="connsiteX7" fmla="*/ 4507252 w 5890490"/>
                <a:gd name="connsiteY7" fmla="*/ 6515968 h 6578439"/>
                <a:gd name="connsiteX8" fmla="*/ 4909330 w 5890490"/>
                <a:gd name="connsiteY8" fmla="*/ 6253453 h 6578439"/>
                <a:gd name="connsiteX9" fmla="*/ 5411374 w 5890490"/>
                <a:gd name="connsiteY9" fmla="*/ 5828544 h 6578439"/>
                <a:gd name="connsiteX10" fmla="*/ 5533570 w 5890490"/>
                <a:gd name="connsiteY10" fmla="*/ 5714534 h 6578439"/>
                <a:gd name="connsiteX11" fmla="*/ 5657425 w 5890490"/>
                <a:gd name="connsiteY11" fmla="*/ 5597650 h 6578439"/>
                <a:gd name="connsiteX12" fmla="*/ 3336813 w 5890490"/>
                <a:gd name="connsiteY12" fmla="*/ 499 h 6578439"/>
                <a:gd name="connsiteX13" fmla="*/ 3513674 w 5890490"/>
                <a:gd name="connsiteY13" fmla="*/ 1202 h 6578439"/>
                <a:gd name="connsiteX14" fmla="*/ 3602743 w 5890490"/>
                <a:gd name="connsiteY14" fmla="*/ 4827 h 6578439"/>
                <a:gd name="connsiteX15" fmla="*/ 3647213 w 5890490"/>
                <a:gd name="connsiteY15" fmla="*/ 6703 h 6578439"/>
                <a:gd name="connsiteX16" fmla="*/ 3691684 w 5890490"/>
                <a:gd name="connsiteY16" fmla="*/ 9453 h 6578439"/>
                <a:gd name="connsiteX17" fmla="*/ 3868927 w 5890490"/>
                <a:gd name="connsiteY17" fmla="*/ 27080 h 6578439"/>
                <a:gd name="connsiteX18" fmla="*/ 5200872 w 5890490"/>
                <a:gd name="connsiteY18" fmla="*/ 472240 h 6578439"/>
                <a:gd name="connsiteX19" fmla="*/ 5772711 w 5890490"/>
                <a:gd name="connsiteY19" fmla="*/ 866334 h 6578439"/>
                <a:gd name="connsiteX20" fmla="*/ 5890490 w 5890490"/>
                <a:gd name="connsiteY20" fmla="*/ 972426 h 6578439"/>
                <a:gd name="connsiteX21" fmla="*/ 5890490 w 5890490"/>
                <a:gd name="connsiteY21" fmla="*/ 1158576 h 6578439"/>
                <a:gd name="connsiteX22" fmla="*/ 5676045 w 5890490"/>
                <a:gd name="connsiteY22" fmla="*/ 986969 h 6578439"/>
                <a:gd name="connsiteX23" fmla="*/ 5103776 w 5890490"/>
                <a:gd name="connsiteY23" fmla="*/ 655879 h 6578439"/>
                <a:gd name="connsiteX24" fmla="*/ 4482465 w 5890490"/>
                <a:gd name="connsiteY24" fmla="*/ 440363 h 6578439"/>
                <a:gd name="connsiteX25" fmla="*/ 4402444 w 5890490"/>
                <a:gd name="connsiteY25" fmla="*/ 422111 h 6578439"/>
                <a:gd name="connsiteX26" fmla="*/ 4322423 w 5890490"/>
                <a:gd name="connsiteY26" fmla="*/ 404610 h 6578439"/>
                <a:gd name="connsiteX27" fmla="*/ 4241892 w 5890490"/>
                <a:gd name="connsiteY27" fmla="*/ 389858 h 6578439"/>
                <a:gd name="connsiteX28" fmla="*/ 4201627 w 5890490"/>
                <a:gd name="connsiteY28" fmla="*/ 382483 h 6578439"/>
                <a:gd name="connsiteX29" fmla="*/ 4161234 w 5890490"/>
                <a:gd name="connsiteY29" fmla="*/ 375857 h 6578439"/>
                <a:gd name="connsiteX30" fmla="*/ 3999280 w 5890490"/>
                <a:gd name="connsiteY30" fmla="*/ 353606 h 6578439"/>
                <a:gd name="connsiteX31" fmla="*/ 3836817 w 5890490"/>
                <a:gd name="connsiteY31" fmla="*/ 338480 h 6578439"/>
                <a:gd name="connsiteX32" fmla="*/ 3673972 w 5890490"/>
                <a:gd name="connsiteY32" fmla="*/ 330604 h 6578439"/>
                <a:gd name="connsiteX33" fmla="*/ 3511126 w 5890490"/>
                <a:gd name="connsiteY33" fmla="*/ 328978 h 6578439"/>
                <a:gd name="connsiteX34" fmla="*/ 3183142 w 5890490"/>
                <a:gd name="connsiteY34" fmla="*/ 342854 h 6578439"/>
                <a:gd name="connsiteX35" fmla="*/ 2541444 w 5890490"/>
                <a:gd name="connsiteY35" fmla="*/ 439988 h 6578439"/>
                <a:gd name="connsiteX36" fmla="*/ 1933895 w 5890490"/>
                <a:gd name="connsiteY36" fmla="*/ 650505 h 6578439"/>
                <a:gd name="connsiteX37" fmla="*/ 1378079 w 5890490"/>
                <a:gd name="connsiteY37" fmla="*/ 983905 h 6578439"/>
                <a:gd name="connsiteX38" fmla="*/ 1312967 w 5890490"/>
                <a:gd name="connsiteY38" fmla="*/ 1033660 h 6578439"/>
                <a:gd name="connsiteX39" fmla="*/ 1248364 w 5890490"/>
                <a:gd name="connsiteY39" fmla="*/ 1084413 h 6578439"/>
                <a:gd name="connsiteX40" fmla="*/ 1185163 w 5890490"/>
                <a:gd name="connsiteY40" fmla="*/ 1137168 h 6578439"/>
                <a:gd name="connsiteX41" fmla="*/ 1122852 w 5890490"/>
                <a:gd name="connsiteY41" fmla="*/ 1190922 h 6578439"/>
                <a:gd name="connsiteX42" fmla="*/ 892092 w 5890490"/>
                <a:gd name="connsiteY42" fmla="*/ 1421440 h 6578439"/>
                <a:gd name="connsiteX43" fmla="*/ 707202 w 5890490"/>
                <a:gd name="connsiteY43" fmla="*/ 1684212 h 6578439"/>
                <a:gd name="connsiteX44" fmla="*/ 670121 w 5890490"/>
                <a:gd name="connsiteY44" fmla="*/ 1756093 h 6578439"/>
                <a:gd name="connsiteX45" fmla="*/ 637630 w 5890490"/>
                <a:gd name="connsiteY45" fmla="*/ 1830724 h 6578439"/>
                <a:gd name="connsiteX46" fmla="*/ 607685 w 5890490"/>
                <a:gd name="connsiteY46" fmla="*/ 1907105 h 6578439"/>
                <a:gd name="connsiteX47" fmla="*/ 580034 w 5890490"/>
                <a:gd name="connsiteY47" fmla="*/ 1984986 h 6578439"/>
                <a:gd name="connsiteX48" fmla="*/ 481919 w 5890490"/>
                <a:gd name="connsiteY48" fmla="*/ 2304386 h 6578439"/>
                <a:gd name="connsiteX49" fmla="*/ 433881 w 5890490"/>
                <a:gd name="connsiteY49" fmla="*/ 2465399 h 6578439"/>
                <a:gd name="connsiteX50" fmla="*/ 384442 w 5890490"/>
                <a:gd name="connsiteY50" fmla="*/ 2626163 h 6578439"/>
                <a:gd name="connsiteX51" fmla="*/ 166039 w 5890490"/>
                <a:gd name="connsiteY51" fmla="*/ 3261338 h 6578439"/>
                <a:gd name="connsiteX52" fmla="*/ 56202 w 5890490"/>
                <a:gd name="connsiteY52" fmla="*/ 3910265 h 6578439"/>
                <a:gd name="connsiteX53" fmla="*/ 93664 w 5890490"/>
                <a:gd name="connsiteY53" fmla="*/ 4237292 h 6578439"/>
                <a:gd name="connsiteX54" fmla="*/ 111758 w 5890490"/>
                <a:gd name="connsiteY54" fmla="*/ 4317548 h 6578439"/>
                <a:gd name="connsiteX55" fmla="*/ 133038 w 5890490"/>
                <a:gd name="connsiteY55" fmla="*/ 4397054 h 6578439"/>
                <a:gd name="connsiteX56" fmla="*/ 157757 w 5890490"/>
                <a:gd name="connsiteY56" fmla="*/ 4475560 h 6578439"/>
                <a:gd name="connsiteX57" fmla="*/ 185153 w 5890490"/>
                <a:gd name="connsiteY57" fmla="*/ 4553066 h 6578439"/>
                <a:gd name="connsiteX58" fmla="*/ 493642 w 5890490"/>
                <a:gd name="connsiteY58" fmla="*/ 5132239 h 6578439"/>
                <a:gd name="connsiteX59" fmla="*/ 914391 w 5890490"/>
                <a:gd name="connsiteY59" fmla="*/ 5636528 h 6578439"/>
                <a:gd name="connsiteX60" fmla="*/ 1402034 w 5890490"/>
                <a:gd name="connsiteY60" fmla="*/ 6076188 h 6578439"/>
                <a:gd name="connsiteX61" fmla="*/ 1664397 w 5890490"/>
                <a:gd name="connsiteY61" fmla="*/ 6267079 h 6578439"/>
                <a:gd name="connsiteX62" fmla="*/ 1938992 w 5890490"/>
                <a:gd name="connsiteY62" fmla="*/ 6434343 h 6578439"/>
                <a:gd name="connsiteX63" fmla="*/ 2225931 w 5890490"/>
                <a:gd name="connsiteY63" fmla="*/ 6574322 h 6578439"/>
                <a:gd name="connsiteX64" fmla="*/ 2236328 w 5890490"/>
                <a:gd name="connsiteY64" fmla="*/ 6578439 h 6578439"/>
                <a:gd name="connsiteX65" fmla="*/ 1504665 w 5890490"/>
                <a:gd name="connsiteY65" fmla="*/ 6578439 h 6578439"/>
                <a:gd name="connsiteX66" fmla="*/ 1456827 w 5890490"/>
                <a:gd name="connsiteY66" fmla="*/ 6543476 h 6578439"/>
                <a:gd name="connsiteX67" fmla="*/ 1188475 w 5890490"/>
                <a:gd name="connsiteY67" fmla="*/ 6314083 h 6578439"/>
                <a:gd name="connsiteX68" fmla="*/ 721728 w 5890490"/>
                <a:gd name="connsiteY68" fmla="*/ 5798666 h 6578439"/>
                <a:gd name="connsiteX69" fmla="*/ 344175 w 5890490"/>
                <a:gd name="connsiteY69" fmla="*/ 5219495 h 6578439"/>
                <a:gd name="connsiteX70" fmla="*/ 87293 w 5890490"/>
                <a:gd name="connsiteY70" fmla="*/ 4583569 h 6578439"/>
                <a:gd name="connsiteX71" fmla="*/ 65886 w 5890490"/>
                <a:gd name="connsiteY71" fmla="*/ 4500813 h 6578439"/>
                <a:gd name="connsiteX72" fmla="*/ 47409 w 5890490"/>
                <a:gd name="connsiteY72" fmla="*/ 4417431 h 6578439"/>
                <a:gd name="connsiteX73" fmla="*/ 39000 w 5890490"/>
                <a:gd name="connsiteY73" fmla="*/ 4375677 h 6578439"/>
                <a:gd name="connsiteX74" fmla="*/ 31610 w 5890490"/>
                <a:gd name="connsiteY74" fmla="*/ 4333674 h 6578439"/>
                <a:gd name="connsiteX75" fmla="*/ 18868 w 5890490"/>
                <a:gd name="connsiteY75" fmla="*/ 4249417 h 6578439"/>
                <a:gd name="connsiteX76" fmla="*/ 646 w 5890490"/>
                <a:gd name="connsiteY76" fmla="*/ 3910265 h 6578439"/>
                <a:gd name="connsiteX77" fmla="*/ 130234 w 5890490"/>
                <a:gd name="connsiteY77" fmla="*/ 3248337 h 6578439"/>
                <a:gd name="connsiteX78" fmla="*/ 335383 w 5890490"/>
                <a:gd name="connsiteY78" fmla="*/ 2611911 h 6578439"/>
                <a:gd name="connsiteX79" fmla="*/ 487272 w 5890490"/>
                <a:gd name="connsiteY79" fmla="*/ 1958609 h 6578439"/>
                <a:gd name="connsiteX80" fmla="*/ 508550 w 5890490"/>
                <a:gd name="connsiteY80" fmla="*/ 1876227 h 6578439"/>
                <a:gd name="connsiteX81" fmla="*/ 531742 w 5890490"/>
                <a:gd name="connsiteY81" fmla="*/ 1793721 h 6578439"/>
                <a:gd name="connsiteX82" fmla="*/ 558245 w 5890490"/>
                <a:gd name="connsiteY82" fmla="*/ 1711465 h 6578439"/>
                <a:gd name="connsiteX83" fmla="*/ 590100 w 5890490"/>
                <a:gd name="connsiteY83" fmla="*/ 1630332 h 6578439"/>
                <a:gd name="connsiteX84" fmla="*/ 758680 w 5890490"/>
                <a:gd name="connsiteY84" fmla="*/ 1322433 h 6578439"/>
                <a:gd name="connsiteX85" fmla="*/ 976317 w 5890490"/>
                <a:gd name="connsiteY85" fmla="*/ 1049286 h 6578439"/>
                <a:gd name="connsiteX86" fmla="*/ 1035314 w 5890490"/>
                <a:gd name="connsiteY86" fmla="*/ 985406 h 6578439"/>
                <a:gd name="connsiteX87" fmla="*/ 1095329 w 5890490"/>
                <a:gd name="connsiteY87" fmla="*/ 922526 h 6578439"/>
                <a:gd name="connsiteX88" fmla="*/ 1157384 w 5890490"/>
                <a:gd name="connsiteY88" fmla="*/ 861271 h 6578439"/>
                <a:gd name="connsiteX89" fmla="*/ 1220841 w 5890490"/>
                <a:gd name="connsiteY89" fmla="*/ 801017 h 6578439"/>
                <a:gd name="connsiteX90" fmla="*/ 1286462 w 5890490"/>
                <a:gd name="connsiteY90" fmla="*/ 742886 h 6578439"/>
                <a:gd name="connsiteX91" fmla="*/ 1353233 w 5890490"/>
                <a:gd name="connsiteY91" fmla="*/ 685632 h 6578439"/>
                <a:gd name="connsiteX92" fmla="*/ 1369924 w 5890490"/>
                <a:gd name="connsiteY92" fmla="*/ 671256 h 6578439"/>
                <a:gd name="connsiteX93" fmla="*/ 1387380 w 5890490"/>
                <a:gd name="connsiteY93" fmla="*/ 657755 h 6578439"/>
                <a:gd name="connsiteX94" fmla="*/ 1422422 w 5890490"/>
                <a:gd name="connsiteY94" fmla="*/ 630877 h 6578439"/>
                <a:gd name="connsiteX95" fmla="*/ 1492759 w 5890490"/>
                <a:gd name="connsiteY95" fmla="*/ 577248 h 6578439"/>
                <a:gd name="connsiteX96" fmla="*/ 1528820 w 5890490"/>
                <a:gd name="connsiteY96" fmla="*/ 551496 h 6578439"/>
                <a:gd name="connsiteX97" fmla="*/ 1565390 w 5890490"/>
                <a:gd name="connsiteY97" fmla="*/ 526370 h 6578439"/>
                <a:gd name="connsiteX98" fmla="*/ 1639040 w 5890490"/>
                <a:gd name="connsiteY98" fmla="*/ 476490 h 6578439"/>
                <a:gd name="connsiteX99" fmla="*/ 1792075 w 5890490"/>
                <a:gd name="connsiteY99" fmla="*/ 384859 h 6578439"/>
                <a:gd name="connsiteX100" fmla="*/ 2455943 w 5890490"/>
                <a:gd name="connsiteY100" fmla="*/ 117836 h 6578439"/>
                <a:gd name="connsiteX101" fmla="*/ 3159952 w 5890490"/>
                <a:gd name="connsiteY101" fmla="*/ 7203 h 6578439"/>
                <a:gd name="connsiteX102" fmla="*/ 3336813 w 5890490"/>
                <a:gd name="connsiteY102" fmla="*/ 499 h 657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5890490" h="6578439">
                  <a:moveTo>
                    <a:pt x="5890490" y="5389037"/>
                  </a:moveTo>
                  <a:lnTo>
                    <a:pt x="5890490" y="5855587"/>
                  </a:lnTo>
                  <a:lnTo>
                    <a:pt x="5784593" y="5962054"/>
                  </a:lnTo>
                  <a:cubicBezTo>
                    <a:pt x="5744454" y="6002308"/>
                    <a:pt x="5704062" y="6042436"/>
                    <a:pt x="5663414" y="6082564"/>
                  </a:cubicBezTo>
                  <a:cubicBezTo>
                    <a:pt x="5500314" y="6242577"/>
                    <a:pt x="5330970" y="6400714"/>
                    <a:pt x="5147099" y="6547726"/>
                  </a:cubicBezTo>
                  <a:lnTo>
                    <a:pt x="5105015" y="6578439"/>
                  </a:lnTo>
                  <a:lnTo>
                    <a:pt x="4385601" y="6578439"/>
                  </a:lnTo>
                  <a:lnTo>
                    <a:pt x="4507252" y="6515968"/>
                  </a:lnTo>
                  <a:cubicBezTo>
                    <a:pt x="4645901" y="6439679"/>
                    <a:pt x="4779837" y="6350961"/>
                    <a:pt x="4909330" y="6253453"/>
                  </a:cubicBezTo>
                  <a:cubicBezTo>
                    <a:pt x="5082369" y="6123567"/>
                    <a:pt x="5248145" y="5979180"/>
                    <a:pt x="5411374" y="5828544"/>
                  </a:cubicBezTo>
                  <a:cubicBezTo>
                    <a:pt x="5452149" y="5790791"/>
                    <a:pt x="5492924" y="5752788"/>
                    <a:pt x="5533570" y="5714534"/>
                  </a:cubicBezTo>
                  <a:lnTo>
                    <a:pt x="5657425" y="5597650"/>
                  </a:lnTo>
                  <a:close/>
                  <a:moveTo>
                    <a:pt x="3336813" y="499"/>
                  </a:moveTo>
                  <a:cubicBezTo>
                    <a:pt x="3395682" y="-392"/>
                    <a:pt x="3454550" y="-48"/>
                    <a:pt x="3513674" y="1202"/>
                  </a:cubicBezTo>
                  <a:lnTo>
                    <a:pt x="3602743" y="4827"/>
                  </a:lnTo>
                  <a:lnTo>
                    <a:pt x="3647213" y="6703"/>
                  </a:lnTo>
                  <a:cubicBezTo>
                    <a:pt x="3661994" y="7327"/>
                    <a:pt x="3676903" y="7703"/>
                    <a:pt x="3691684" y="9453"/>
                  </a:cubicBezTo>
                  <a:lnTo>
                    <a:pt x="3868927" y="27080"/>
                  </a:lnTo>
                  <a:cubicBezTo>
                    <a:pt x="4340645" y="85584"/>
                    <a:pt x="4795160" y="243221"/>
                    <a:pt x="5200872" y="472240"/>
                  </a:cubicBezTo>
                  <a:cubicBezTo>
                    <a:pt x="5403855" y="587124"/>
                    <a:pt x="5594988" y="719447"/>
                    <a:pt x="5772711" y="866334"/>
                  </a:cubicBezTo>
                  <a:lnTo>
                    <a:pt x="5890490" y="972426"/>
                  </a:lnTo>
                  <a:lnTo>
                    <a:pt x="5890490" y="1158576"/>
                  </a:lnTo>
                  <a:lnTo>
                    <a:pt x="5676045" y="986969"/>
                  </a:lnTo>
                  <a:cubicBezTo>
                    <a:pt x="5496587" y="857740"/>
                    <a:pt x="5304275" y="746699"/>
                    <a:pt x="5103776" y="655879"/>
                  </a:cubicBezTo>
                  <a:cubicBezTo>
                    <a:pt x="4903214" y="564747"/>
                    <a:pt x="4695006" y="492492"/>
                    <a:pt x="4482465" y="440363"/>
                  </a:cubicBezTo>
                  <a:lnTo>
                    <a:pt x="4402444" y="422111"/>
                  </a:lnTo>
                  <a:cubicBezTo>
                    <a:pt x="4375813" y="416111"/>
                    <a:pt x="4349436" y="408859"/>
                    <a:pt x="4322423" y="404610"/>
                  </a:cubicBezTo>
                  <a:lnTo>
                    <a:pt x="4241892" y="389858"/>
                  </a:lnTo>
                  <a:lnTo>
                    <a:pt x="4201627" y="382483"/>
                  </a:lnTo>
                  <a:cubicBezTo>
                    <a:pt x="4188248" y="379983"/>
                    <a:pt x="4174869" y="377483"/>
                    <a:pt x="4161234" y="375857"/>
                  </a:cubicBezTo>
                  <a:cubicBezTo>
                    <a:pt x="4107208" y="368482"/>
                    <a:pt x="4053308" y="360482"/>
                    <a:pt x="3999280" y="353606"/>
                  </a:cubicBezTo>
                  <a:cubicBezTo>
                    <a:pt x="3944999" y="348855"/>
                    <a:pt x="3890844" y="343854"/>
                    <a:pt x="3836817" y="338480"/>
                  </a:cubicBezTo>
                  <a:lnTo>
                    <a:pt x="3673972" y="330604"/>
                  </a:lnTo>
                  <a:cubicBezTo>
                    <a:pt x="3619690" y="329104"/>
                    <a:pt x="3565281" y="329604"/>
                    <a:pt x="3511126" y="328978"/>
                  </a:cubicBezTo>
                  <a:cubicBezTo>
                    <a:pt x="3402054" y="330728"/>
                    <a:pt x="3291706" y="334604"/>
                    <a:pt x="3183142" y="342854"/>
                  </a:cubicBezTo>
                  <a:cubicBezTo>
                    <a:pt x="2965505" y="358855"/>
                    <a:pt x="2750670" y="389733"/>
                    <a:pt x="2541444" y="439988"/>
                  </a:cubicBezTo>
                  <a:cubicBezTo>
                    <a:pt x="2332216" y="490117"/>
                    <a:pt x="2128850" y="559997"/>
                    <a:pt x="1933895" y="650505"/>
                  </a:cubicBezTo>
                  <a:cubicBezTo>
                    <a:pt x="1738939" y="741261"/>
                    <a:pt x="1553540" y="854146"/>
                    <a:pt x="1378079" y="983905"/>
                  </a:cubicBezTo>
                  <a:lnTo>
                    <a:pt x="1312967" y="1033660"/>
                  </a:lnTo>
                  <a:cubicBezTo>
                    <a:pt x="1291178" y="1050286"/>
                    <a:pt x="1269006" y="1066412"/>
                    <a:pt x="1248364" y="1084413"/>
                  </a:cubicBezTo>
                  <a:lnTo>
                    <a:pt x="1185163" y="1137168"/>
                  </a:lnTo>
                  <a:cubicBezTo>
                    <a:pt x="1164138" y="1154794"/>
                    <a:pt x="1142603" y="1172046"/>
                    <a:pt x="1122852" y="1190922"/>
                  </a:cubicBezTo>
                  <a:cubicBezTo>
                    <a:pt x="1041557" y="1264303"/>
                    <a:pt x="961663" y="1339309"/>
                    <a:pt x="892092" y="1421440"/>
                  </a:cubicBezTo>
                  <a:cubicBezTo>
                    <a:pt x="819589" y="1501822"/>
                    <a:pt x="759827" y="1590329"/>
                    <a:pt x="707202" y="1684212"/>
                  </a:cubicBezTo>
                  <a:cubicBezTo>
                    <a:pt x="694715" y="1708089"/>
                    <a:pt x="682227" y="1731841"/>
                    <a:pt x="670121" y="1756093"/>
                  </a:cubicBezTo>
                  <a:lnTo>
                    <a:pt x="637630" y="1830724"/>
                  </a:lnTo>
                  <a:cubicBezTo>
                    <a:pt x="626161" y="1855350"/>
                    <a:pt x="617624" y="1881603"/>
                    <a:pt x="607685" y="1907105"/>
                  </a:cubicBezTo>
                  <a:cubicBezTo>
                    <a:pt x="598128" y="1932857"/>
                    <a:pt x="588317" y="1958483"/>
                    <a:pt x="580034" y="1984986"/>
                  </a:cubicBezTo>
                  <a:cubicBezTo>
                    <a:pt x="544611" y="2089620"/>
                    <a:pt x="513393" y="2197128"/>
                    <a:pt x="481919" y="2304386"/>
                  </a:cubicBezTo>
                  <a:lnTo>
                    <a:pt x="433881" y="2465399"/>
                  </a:lnTo>
                  <a:lnTo>
                    <a:pt x="384442" y="2626163"/>
                  </a:lnTo>
                  <a:cubicBezTo>
                    <a:pt x="317672" y="2839680"/>
                    <a:pt x="243129" y="3050946"/>
                    <a:pt x="166039" y="3261338"/>
                  </a:cubicBezTo>
                  <a:cubicBezTo>
                    <a:pt x="88822" y="3468979"/>
                    <a:pt x="50850" y="3690248"/>
                    <a:pt x="56202" y="3910265"/>
                  </a:cubicBezTo>
                  <a:cubicBezTo>
                    <a:pt x="58495" y="4020274"/>
                    <a:pt x="71493" y="4129783"/>
                    <a:pt x="93664" y="4237292"/>
                  </a:cubicBezTo>
                  <a:cubicBezTo>
                    <a:pt x="99143" y="4264168"/>
                    <a:pt x="104623" y="4291045"/>
                    <a:pt x="111758" y="4317548"/>
                  </a:cubicBezTo>
                  <a:cubicBezTo>
                    <a:pt x="118384" y="4344176"/>
                    <a:pt x="124627" y="4370802"/>
                    <a:pt x="133038" y="4397054"/>
                  </a:cubicBezTo>
                  <a:cubicBezTo>
                    <a:pt x="140810" y="4423307"/>
                    <a:pt x="148456" y="4449683"/>
                    <a:pt x="157757" y="4475560"/>
                  </a:cubicBezTo>
                  <a:cubicBezTo>
                    <a:pt x="166549" y="4501562"/>
                    <a:pt x="175087" y="4527564"/>
                    <a:pt x="185153" y="4553066"/>
                  </a:cubicBezTo>
                  <a:cubicBezTo>
                    <a:pt x="262371" y="4758458"/>
                    <a:pt x="368895" y="4951974"/>
                    <a:pt x="493642" y="5132239"/>
                  </a:cubicBezTo>
                  <a:cubicBezTo>
                    <a:pt x="618389" y="5312627"/>
                    <a:pt x="760846" y="5480391"/>
                    <a:pt x="914391" y="5636528"/>
                  </a:cubicBezTo>
                  <a:cubicBezTo>
                    <a:pt x="1069081" y="5793166"/>
                    <a:pt x="1231544" y="5941677"/>
                    <a:pt x="1402034" y="6076188"/>
                  </a:cubicBezTo>
                  <a:cubicBezTo>
                    <a:pt x="1487535" y="6143320"/>
                    <a:pt x="1574565" y="6207574"/>
                    <a:pt x="1664397" y="6267079"/>
                  </a:cubicBezTo>
                  <a:cubicBezTo>
                    <a:pt x="1753592" y="6327459"/>
                    <a:pt x="1845336" y="6383088"/>
                    <a:pt x="1938992" y="6434343"/>
                  </a:cubicBezTo>
                  <a:cubicBezTo>
                    <a:pt x="2032647" y="6485659"/>
                    <a:pt x="2128309" y="6532600"/>
                    <a:pt x="2225931" y="6574322"/>
                  </a:cubicBezTo>
                  <a:lnTo>
                    <a:pt x="2236328" y="6578439"/>
                  </a:lnTo>
                  <a:lnTo>
                    <a:pt x="1504665" y="6578439"/>
                  </a:lnTo>
                  <a:lnTo>
                    <a:pt x="1456827" y="6543476"/>
                  </a:lnTo>
                  <a:cubicBezTo>
                    <a:pt x="1363554" y="6470595"/>
                    <a:pt x="1273848" y="6394340"/>
                    <a:pt x="1188475" y="6314083"/>
                  </a:cubicBezTo>
                  <a:cubicBezTo>
                    <a:pt x="1017856" y="6153445"/>
                    <a:pt x="863803" y="5979931"/>
                    <a:pt x="721728" y="5798666"/>
                  </a:cubicBezTo>
                  <a:cubicBezTo>
                    <a:pt x="579397" y="5616027"/>
                    <a:pt x="452103" y="5422511"/>
                    <a:pt x="344175" y="5219495"/>
                  </a:cubicBezTo>
                  <a:cubicBezTo>
                    <a:pt x="236505" y="5016354"/>
                    <a:pt x="147946" y="4803586"/>
                    <a:pt x="87293" y="4583569"/>
                  </a:cubicBezTo>
                  <a:cubicBezTo>
                    <a:pt x="79138" y="4556193"/>
                    <a:pt x="72639" y="4528440"/>
                    <a:pt x="65886" y="4500813"/>
                  </a:cubicBezTo>
                  <a:cubicBezTo>
                    <a:pt x="58751" y="4473311"/>
                    <a:pt x="53144" y="4445308"/>
                    <a:pt x="47409" y="4417431"/>
                  </a:cubicBezTo>
                  <a:cubicBezTo>
                    <a:pt x="44733" y="4403430"/>
                    <a:pt x="41294" y="4389679"/>
                    <a:pt x="39000" y="4375677"/>
                  </a:cubicBezTo>
                  <a:lnTo>
                    <a:pt x="31610" y="4333674"/>
                  </a:lnTo>
                  <a:cubicBezTo>
                    <a:pt x="26258" y="4305797"/>
                    <a:pt x="22563" y="4277544"/>
                    <a:pt x="18868" y="4249417"/>
                  </a:cubicBezTo>
                  <a:cubicBezTo>
                    <a:pt x="4214" y="4136784"/>
                    <a:pt x="-2158" y="4023275"/>
                    <a:pt x="646" y="3910265"/>
                  </a:cubicBezTo>
                  <a:cubicBezTo>
                    <a:pt x="5997" y="3683872"/>
                    <a:pt x="50596" y="3459605"/>
                    <a:pt x="130234" y="3248337"/>
                  </a:cubicBezTo>
                  <a:cubicBezTo>
                    <a:pt x="207961" y="3039196"/>
                    <a:pt x="278044" y="2827179"/>
                    <a:pt x="335383" y="2611911"/>
                  </a:cubicBezTo>
                  <a:cubicBezTo>
                    <a:pt x="393743" y="2396644"/>
                    <a:pt x="435792" y="2178627"/>
                    <a:pt x="487272" y="1958609"/>
                  </a:cubicBezTo>
                  <a:cubicBezTo>
                    <a:pt x="493259" y="1931107"/>
                    <a:pt x="501287" y="1903730"/>
                    <a:pt x="508550" y="1876227"/>
                  </a:cubicBezTo>
                  <a:cubicBezTo>
                    <a:pt x="516195" y="1848725"/>
                    <a:pt x="522312" y="1820972"/>
                    <a:pt x="531742" y="1793721"/>
                  </a:cubicBezTo>
                  <a:lnTo>
                    <a:pt x="558245" y="1711465"/>
                  </a:lnTo>
                  <a:cubicBezTo>
                    <a:pt x="568439" y="1684337"/>
                    <a:pt x="579652" y="1657459"/>
                    <a:pt x="590100" y="1630332"/>
                  </a:cubicBezTo>
                  <a:cubicBezTo>
                    <a:pt x="635080" y="1523075"/>
                    <a:pt x="690637" y="1417566"/>
                    <a:pt x="758680" y="1322433"/>
                  </a:cubicBezTo>
                  <a:cubicBezTo>
                    <a:pt x="824430" y="1225051"/>
                    <a:pt x="899610" y="1136168"/>
                    <a:pt x="976317" y="1049286"/>
                  </a:cubicBezTo>
                  <a:cubicBezTo>
                    <a:pt x="995049" y="1027035"/>
                    <a:pt x="1015436" y="1006533"/>
                    <a:pt x="1035314" y="985406"/>
                  </a:cubicBezTo>
                  <a:lnTo>
                    <a:pt x="1095329" y="922526"/>
                  </a:lnTo>
                  <a:cubicBezTo>
                    <a:pt x="1114953" y="901149"/>
                    <a:pt x="1136359" y="881397"/>
                    <a:pt x="1157384" y="861271"/>
                  </a:cubicBezTo>
                  <a:lnTo>
                    <a:pt x="1220841" y="801017"/>
                  </a:lnTo>
                  <a:cubicBezTo>
                    <a:pt x="1241610" y="780514"/>
                    <a:pt x="1264418" y="762014"/>
                    <a:pt x="1286462" y="742886"/>
                  </a:cubicBezTo>
                  <a:lnTo>
                    <a:pt x="1353233" y="685632"/>
                  </a:lnTo>
                  <a:lnTo>
                    <a:pt x="1369924" y="671256"/>
                  </a:lnTo>
                  <a:cubicBezTo>
                    <a:pt x="1375658" y="666631"/>
                    <a:pt x="1381520" y="662255"/>
                    <a:pt x="1387380" y="657755"/>
                  </a:cubicBezTo>
                  <a:lnTo>
                    <a:pt x="1422422" y="630877"/>
                  </a:lnTo>
                  <a:lnTo>
                    <a:pt x="1492759" y="577248"/>
                  </a:lnTo>
                  <a:cubicBezTo>
                    <a:pt x="1504355" y="567997"/>
                    <a:pt x="1516714" y="559997"/>
                    <a:pt x="1528820" y="551496"/>
                  </a:cubicBezTo>
                  <a:lnTo>
                    <a:pt x="1565390" y="526370"/>
                  </a:lnTo>
                  <a:lnTo>
                    <a:pt x="1639040" y="476490"/>
                  </a:lnTo>
                  <a:cubicBezTo>
                    <a:pt x="1689754" y="445613"/>
                    <a:pt x="1740723" y="414986"/>
                    <a:pt x="1792075" y="384859"/>
                  </a:cubicBezTo>
                  <a:cubicBezTo>
                    <a:pt x="2000282" y="268724"/>
                    <a:pt x="2224927" y="179467"/>
                    <a:pt x="2455943" y="117836"/>
                  </a:cubicBezTo>
                  <a:cubicBezTo>
                    <a:pt x="2687088" y="55957"/>
                    <a:pt x="2923964" y="21204"/>
                    <a:pt x="3159952" y="7203"/>
                  </a:cubicBezTo>
                  <a:cubicBezTo>
                    <a:pt x="3219076" y="3515"/>
                    <a:pt x="3277945" y="1389"/>
                    <a:pt x="3336813" y="499"/>
                  </a:cubicBezTo>
                  <a:close/>
                </a:path>
              </a:pathLst>
            </a:custGeom>
            <a:gradFill flip="none" rotWithShape="1">
              <a:gsLst>
                <a:gs pos="2000">
                  <a:schemeClr val="bg1">
                    <a:alpha val="10000"/>
                  </a:schemeClr>
                </a:gs>
                <a:gs pos="16000">
                  <a:schemeClr val="accent6">
                    <a:alpha val="5000"/>
                  </a:schemeClr>
                </a:gs>
                <a:gs pos="100000">
                  <a:schemeClr val="bg1">
                    <a:alpha val="10000"/>
                  </a:schemeClr>
                </a:gs>
                <a:gs pos="85000">
                  <a:schemeClr val="accent1">
                    <a:alpha val="10000"/>
                  </a:schemeClr>
                </a:gs>
              </a:gsLst>
              <a:lin ang="12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3" descr="A person climbing up stairs&#10;&#10;Description automatically generated">
            <a:extLst>
              <a:ext uri="{FF2B5EF4-FFF2-40B4-BE49-F238E27FC236}">
                <a16:creationId xmlns:a16="http://schemas.microsoft.com/office/drawing/2014/main" id="{EC63D073-5DE1-38C7-DE9A-32B98FC8845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22380" y="731519"/>
            <a:ext cx="5865541" cy="607348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A8384FB5-9ADC-4DDC-881B-597D56F5B1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91E5A9A7-95C6-4F4F-B00E-C82E07FE62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7539" y="1417538"/>
            <a:ext cx="6875818" cy="4040744"/>
          </a:xfrm>
          <a:prstGeom prst="rect">
            <a:avLst/>
          </a:prstGeom>
          <a:gradFill>
            <a:gsLst>
              <a:gs pos="0">
                <a:srgbClr val="000000"/>
              </a:gs>
              <a:gs pos="100000">
                <a:schemeClr val="accent1">
                  <a:lumMod val="75000"/>
                </a:schemeClr>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D07DD2DE-F619-49DD-B5E7-03A290FF4E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58495" y="2660473"/>
            <a:ext cx="4355594" cy="4038603"/>
          </a:xfrm>
          <a:prstGeom prst="rect">
            <a:avLst/>
          </a:prstGeom>
          <a:gradFill>
            <a:gsLst>
              <a:gs pos="0">
                <a:schemeClr val="accent1">
                  <a:alpha val="50000"/>
                </a:schemeClr>
              </a:gs>
              <a:gs pos="100000">
                <a:schemeClr val="accent1">
                  <a:lumMod val="50000"/>
                  <a:alpha val="0"/>
                </a:schemeClr>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85149191-5F60-4A28-AAFF-039F96B0F3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180882" y="1638085"/>
            <a:ext cx="6857572" cy="3581401"/>
          </a:xfrm>
          <a:prstGeom prst="rect">
            <a:avLst/>
          </a:prstGeom>
          <a:gradFill>
            <a:gsLst>
              <a:gs pos="0">
                <a:srgbClr val="000000">
                  <a:alpha val="59000"/>
                </a:srgbClr>
              </a:gs>
              <a:gs pos="69000">
                <a:schemeClr val="accent1">
                  <a:alpha val="0"/>
                </a:schemeClr>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F8260ED5-17F7-4158-B241-D51DD4CF1B7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747355" y="1201312"/>
            <a:ext cx="4808302" cy="4088666"/>
          </a:xfrm>
          <a:custGeom>
            <a:avLst/>
            <a:gdLst>
              <a:gd name="connsiteX0" fmla="*/ 48844 w 4808302"/>
              <a:gd name="connsiteY0" fmla="*/ 2888671 h 4088666"/>
              <a:gd name="connsiteX1" fmla="*/ 0 w 4808302"/>
              <a:gd name="connsiteY1" fmla="*/ 2404151 h 4088666"/>
              <a:gd name="connsiteX2" fmla="*/ 2404151 w 4808302"/>
              <a:gd name="connsiteY2" fmla="*/ 0 h 4088666"/>
              <a:gd name="connsiteX3" fmla="*/ 4808302 w 4808302"/>
              <a:gd name="connsiteY3" fmla="*/ 2404151 h 4088666"/>
              <a:gd name="connsiteX4" fmla="*/ 4700216 w 4808302"/>
              <a:gd name="connsiteY4" fmla="*/ 3119072 h 4088666"/>
              <a:gd name="connsiteX5" fmla="*/ 4643143 w 4808302"/>
              <a:gd name="connsiteY5" fmla="*/ 3275009 h 4088666"/>
              <a:gd name="connsiteX6" fmla="*/ 690093 w 4808302"/>
              <a:gd name="connsiteY6" fmla="*/ 4088666 h 4088666"/>
              <a:gd name="connsiteX7" fmla="*/ 548991 w 4808302"/>
              <a:gd name="connsiteY7" fmla="*/ 3933414 h 4088666"/>
              <a:gd name="connsiteX8" fmla="*/ 48844 w 4808302"/>
              <a:gd name="connsiteY8" fmla="*/ 2888671 h 408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8302" h="4088666">
                <a:moveTo>
                  <a:pt x="48844" y="2888671"/>
                </a:moveTo>
                <a:cubicBezTo>
                  <a:pt x="16818" y="2732167"/>
                  <a:pt x="0" y="2570123"/>
                  <a:pt x="0" y="2404151"/>
                </a:cubicBezTo>
                <a:cubicBezTo>
                  <a:pt x="0" y="1076375"/>
                  <a:pt x="1076375" y="0"/>
                  <a:pt x="2404151" y="0"/>
                </a:cubicBezTo>
                <a:cubicBezTo>
                  <a:pt x="3731927" y="0"/>
                  <a:pt x="4808302" y="1076375"/>
                  <a:pt x="4808302" y="2404151"/>
                </a:cubicBezTo>
                <a:cubicBezTo>
                  <a:pt x="4808302" y="2653109"/>
                  <a:pt x="4770461" y="2893229"/>
                  <a:pt x="4700216" y="3119072"/>
                </a:cubicBezTo>
                <a:lnTo>
                  <a:pt x="4643143" y="3275009"/>
                </a:lnTo>
                <a:lnTo>
                  <a:pt x="690093" y="4088666"/>
                </a:lnTo>
                <a:lnTo>
                  <a:pt x="548991" y="3933414"/>
                </a:lnTo>
                <a:cubicBezTo>
                  <a:pt x="304015" y="3636572"/>
                  <a:pt x="128908" y="3279932"/>
                  <a:pt x="48844" y="2888671"/>
                </a:cubicBezTo>
                <a:close/>
              </a:path>
            </a:pathLst>
          </a:custGeom>
          <a:gradFill>
            <a:gsLst>
              <a:gs pos="39000">
                <a:schemeClr val="accent1">
                  <a:lumMod val="60000"/>
                  <a:lumOff val="40000"/>
                  <a:alpha val="0"/>
                </a:schemeClr>
              </a:gs>
              <a:gs pos="100000">
                <a:schemeClr val="accent1">
                  <a:lumMod val="75000"/>
                  <a:alpha val="26000"/>
                </a:schemeClr>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p:cNvSpPr>
            <a:spLocks noGrp="1"/>
          </p:cNvSpPr>
          <p:nvPr>
            <p:ph type="title"/>
          </p:nvPr>
        </p:nvSpPr>
        <p:spPr>
          <a:xfrm>
            <a:off x="660041" y="656216"/>
            <a:ext cx="2880828" cy="5182796"/>
          </a:xfrm>
        </p:spPr>
        <p:txBody>
          <a:bodyPr vert="horz" lIns="91440" tIns="45720" rIns="91440" bIns="45720" rtlCol="0" anchor="t">
            <a:normAutofit/>
          </a:bodyPr>
          <a:lstStyle/>
          <a:p>
            <a:pPr lvl="0"/>
            <a:r>
              <a:rPr lang="en-US" sz="1800" b="1" u="sng" kern="1200" dirty="0">
                <a:solidFill>
                  <a:srgbClr val="FFFFFF"/>
                </a:solidFill>
                <a:latin typeface="Arial" panose="020B0604020202020204" pitchFamily="34" charset="0"/>
                <a:cs typeface="Arial" panose="020B0604020202020204" pitchFamily="34" charset="0"/>
              </a:rPr>
              <a:t>3. Check</a:t>
            </a:r>
            <a:br>
              <a:rPr lang="en-US" sz="1800" kern="1200" dirty="0">
                <a:solidFill>
                  <a:srgbClr val="FFFFFF"/>
                </a:solidFill>
                <a:latin typeface="Arial" panose="020B0604020202020204" pitchFamily="34" charset="0"/>
                <a:cs typeface="Arial" panose="020B0604020202020204" pitchFamily="34" charset="0"/>
              </a:rPr>
            </a:br>
            <a:r>
              <a:rPr lang="en-US" sz="1800" kern="1200" dirty="0">
                <a:solidFill>
                  <a:srgbClr val="FFFFFF"/>
                </a:solidFill>
                <a:latin typeface="Arial" panose="020B0604020202020204" pitchFamily="34" charset="0"/>
                <a:cs typeface="Arial" panose="020B0604020202020204" pitchFamily="34" charset="0"/>
              </a:rPr>
              <a:t>- Don’t let it end there. Be sure to evaluate the plan against the established goals and performance indicators to determine if design and operation are effective</a:t>
            </a:r>
            <a:br>
              <a:rPr lang="en-US" sz="1800" kern="1200" dirty="0">
                <a:solidFill>
                  <a:srgbClr val="FFFFFF"/>
                </a:solidFill>
                <a:latin typeface="Arial" panose="020B0604020202020204" pitchFamily="34" charset="0"/>
                <a:cs typeface="Arial" panose="020B0604020202020204" pitchFamily="34" charset="0"/>
              </a:rPr>
            </a:br>
            <a:br>
              <a:rPr lang="en-US" sz="1800" kern="1200" dirty="0">
                <a:solidFill>
                  <a:srgbClr val="FFFFFF"/>
                </a:solidFill>
                <a:latin typeface="Arial" panose="020B0604020202020204" pitchFamily="34" charset="0"/>
                <a:cs typeface="Arial" panose="020B0604020202020204" pitchFamily="34" charset="0"/>
              </a:rPr>
            </a:br>
            <a:r>
              <a:rPr lang="en-US" sz="1800" b="1" u="sng" kern="1200" dirty="0">
                <a:solidFill>
                  <a:srgbClr val="FFFFFF"/>
                </a:solidFill>
                <a:latin typeface="Arial" panose="020B0604020202020204" pitchFamily="34" charset="0"/>
                <a:cs typeface="Arial" panose="020B0604020202020204" pitchFamily="34" charset="0"/>
              </a:rPr>
              <a:t>4. Act (Continual Improvement)</a:t>
            </a:r>
            <a:br>
              <a:rPr lang="en-US" sz="1800" kern="1200" dirty="0">
                <a:solidFill>
                  <a:srgbClr val="FFFFFF"/>
                </a:solidFill>
                <a:latin typeface="Arial" panose="020B0604020202020204" pitchFamily="34" charset="0"/>
                <a:cs typeface="Arial" panose="020B0604020202020204" pitchFamily="34" charset="0"/>
              </a:rPr>
            </a:br>
            <a:r>
              <a:rPr lang="en-US" sz="1800" kern="1200" dirty="0">
                <a:solidFill>
                  <a:srgbClr val="FFFFFF"/>
                </a:solidFill>
                <a:latin typeface="Arial" panose="020B0604020202020204" pitchFamily="34" charset="0"/>
                <a:cs typeface="Arial" panose="020B0604020202020204" pitchFamily="34" charset="0"/>
              </a:rPr>
              <a:t>Use the results of that evaluation to fine-tune and improve the integrated capabilities</a:t>
            </a:r>
            <a:br>
              <a:rPr lang="en-US" sz="1800" kern="1200" dirty="0">
                <a:solidFill>
                  <a:srgbClr val="FFFFFF"/>
                </a:solidFill>
                <a:latin typeface="Arial" panose="020B0604020202020204" pitchFamily="34" charset="0"/>
                <a:cs typeface="Arial" panose="020B0604020202020204" pitchFamily="34" charset="0"/>
              </a:rPr>
            </a:br>
            <a:br>
              <a:rPr lang="en-US" sz="1300" kern="1200" dirty="0">
                <a:solidFill>
                  <a:srgbClr val="FFFFFF"/>
                </a:solidFill>
                <a:latin typeface="+mj-lt"/>
                <a:ea typeface="+mj-ea"/>
                <a:cs typeface="+mj-cs"/>
              </a:rPr>
            </a:br>
            <a:endParaRPr lang="en-US" sz="1300" kern="1200" dirty="0">
              <a:solidFill>
                <a:srgbClr val="FFFFFF"/>
              </a:solidFill>
              <a:latin typeface="+mj-lt"/>
              <a:ea typeface="+mj-ea"/>
              <a:cs typeface="+mj-cs"/>
            </a:endParaRPr>
          </a:p>
        </p:txBody>
      </p:sp>
      <p:pic>
        <p:nvPicPr>
          <p:cNvPr id="4" name="Content Placeholder 3"/>
          <p:cNvPicPr>
            <a:picLocks noGrp="1"/>
          </p:cNvPicPr>
          <p:nvPr>
            <p:ph idx="1"/>
          </p:nvPr>
        </p:nvPicPr>
        <p:blipFill>
          <a:blip r:embed="rId3">
            <a:extLst>
              <a:ext uri="{28A0092B-C50C-407E-A947-70E740481C1C}">
                <a14:useLocalDpi xmlns:a14="http://schemas.microsoft.com/office/drawing/2010/main" val="0"/>
              </a:ext>
            </a:extLst>
          </a:blip>
          <a:stretch>
            <a:fillRect/>
          </a:stretch>
        </p:blipFill>
        <p:spPr bwMode="auto">
          <a:xfrm>
            <a:off x="5400326" y="354912"/>
            <a:ext cx="5429951" cy="5923584"/>
          </a:xfrm>
          <a:prstGeom prst="rect">
            <a:avLst/>
          </a:prstGeom>
          <a:noFill/>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89C5E17-24D0-4696-A3C5-A2261FB455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6929B58F-2358-44CC-ACE5-EF1BD3C6C8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 name="Title 1"/>
          <p:cNvSpPr>
            <a:spLocks noGrp="1"/>
          </p:cNvSpPr>
          <p:nvPr>
            <p:ph type="title"/>
          </p:nvPr>
        </p:nvSpPr>
        <p:spPr>
          <a:xfrm>
            <a:off x="804672" y="1243013"/>
            <a:ext cx="3855720" cy="4371974"/>
          </a:xfrm>
        </p:spPr>
        <p:txBody>
          <a:bodyPr>
            <a:normAutofit/>
          </a:bodyPr>
          <a:lstStyle/>
          <a:p>
            <a:r>
              <a:rPr lang="en-US" sz="3600" b="1" dirty="0">
                <a:solidFill>
                  <a:schemeClr val="tx2"/>
                </a:solidFill>
              </a:rPr>
              <a:t>GRC Body of Knowledge</a:t>
            </a:r>
          </a:p>
        </p:txBody>
      </p:sp>
      <p:grpSp>
        <p:nvGrpSpPr>
          <p:cNvPr id="12" name="Group 11">
            <a:extLst>
              <a:ext uri="{FF2B5EF4-FFF2-40B4-BE49-F238E27FC236}">
                <a16:creationId xmlns:a16="http://schemas.microsoft.com/office/drawing/2014/main" id="{09DA5303-A1AF-4830-806C-51FCD96188B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897348" y="5285"/>
            <a:ext cx="7294653" cy="6858000"/>
            <a:chOff x="4897348" y="-5799"/>
            <a:chExt cx="7294653" cy="6858000"/>
          </a:xfrm>
        </p:grpSpPr>
        <p:sp>
          <p:nvSpPr>
            <p:cNvPr id="13" name="Freeform: Shape 12">
              <a:extLst>
                <a:ext uri="{FF2B5EF4-FFF2-40B4-BE49-F238E27FC236}">
                  <a16:creationId xmlns:a16="http://schemas.microsoft.com/office/drawing/2014/main" id="{4FAAA8C8-4EB7-45F1-BF24-3EF0F4DC4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897348" y="-5798"/>
              <a:ext cx="7294652" cy="6857999"/>
            </a:xfrm>
            <a:custGeom>
              <a:avLst/>
              <a:gdLst>
                <a:gd name="connsiteX0" fmla="*/ 7294652 w 7294652"/>
                <a:gd name="connsiteY0" fmla="*/ 6063030 h 6857999"/>
                <a:gd name="connsiteX1" fmla="*/ 7294652 w 7294652"/>
                <a:gd name="connsiteY1" fmla="*/ 6857999 h 6857999"/>
                <a:gd name="connsiteX2" fmla="*/ 6248575 w 7294652"/>
                <a:gd name="connsiteY2" fmla="*/ 6857999 h 6857999"/>
                <a:gd name="connsiteX3" fmla="*/ 6477898 w 7294652"/>
                <a:gd name="connsiteY3" fmla="*/ 6700973 h 6857999"/>
                <a:gd name="connsiteX4" fmla="*/ 6647884 w 7294652"/>
                <a:gd name="connsiteY4" fmla="*/ 6572752 h 6857999"/>
                <a:gd name="connsiteX5" fmla="*/ 6817698 w 7294652"/>
                <a:gd name="connsiteY5" fmla="*/ 6440235 h 6857999"/>
                <a:gd name="connsiteX6" fmla="*/ 7161451 w 7294652"/>
                <a:gd name="connsiteY6" fmla="*/ 6165232 h 6857999"/>
                <a:gd name="connsiteX7" fmla="*/ 1673436 w 7294652"/>
                <a:gd name="connsiteY7" fmla="*/ 0 h 6857999"/>
                <a:gd name="connsiteX8" fmla="*/ 2394951 w 7294652"/>
                <a:gd name="connsiteY8" fmla="*/ 0 h 6857999"/>
                <a:gd name="connsiteX9" fmla="*/ 2244659 w 7294652"/>
                <a:gd name="connsiteY9" fmla="*/ 100763 h 6857999"/>
                <a:gd name="connsiteX10" fmla="*/ 1743903 w 7294652"/>
                <a:gd name="connsiteY10" fmla="*/ 498975 h 6857999"/>
                <a:gd name="connsiteX11" fmla="*/ 1163821 w 7294652"/>
                <a:gd name="connsiteY11" fmla="*/ 1121514 h 6857999"/>
                <a:gd name="connsiteX12" fmla="*/ 704911 w 7294652"/>
                <a:gd name="connsiteY12" fmla="*/ 1837036 h 6857999"/>
                <a:gd name="connsiteX13" fmla="*/ 393472 w 7294652"/>
                <a:gd name="connsiteY13" fmla="*/ 2627669 h 6857999"/>
                <a:gd name="connsiteX14" fmla="*/ 280032 w 7294652"/>
                <a:gd name="connsiteY14" fmla="*/ 3472097 h 6857999"/>
                <a:gd name="connsiteX15" fmla="*/ 327813 w 7294652"/>
                <a:gd name="connsiteY15" fmla="*/ 3884602 h 6857999"/>
                <a:gd name="connsiteX16" fmla="*/ 469096 w 7294652"/>
                <a:gd name="connsiteY16" fmla="*/ 4270809 h 6857999"/>
                <a:gd name="connsiteX17" fmla="*/ 567581 w 7294652"/>
                <a:gd name="connsiteY17" fmla="*/ 4452482 h 6857999"/>
                <a:gd name="connsiteX18" fmla="*/ 680677 w 7294652"/>
                <a:gd name="connsiteY18" fmla="*/ 4628484 h 6857999"/>
                <a:gd name="connsiteX19" fmla="*/ 941928 w 7294652"/>
                <a:gd name="connsiteY19" fmla="*/ 4968628 h 6857999"/>
                <a:gd name="connsiteX20" fmla="*/ 1224665 w 7294652"/>
                <a:gd name="connsiteY20" fmla="*/ 5311349 h 6857999"/>
                <a:gd name="connsiteX21" fmla="*/ 1365259 w 7294652"/>
                <a:gd name="connsiteY21" fmla="*/ 5490273 h 6857999"/>
                <a:gd name="connsiteX22" fmla="*/ 1432808 w 7294652"/>
                <a:gd name="connsiteY22" fmla="*/ 5577931 h 6857999"/>
                <a:gd name="connsiteX23" fmla="*/ 1498980 w 7294652"/>
                <a:gd name="connsiteY23" fmla="*/ 5662148 h 6857999"/>
                <a:gd name="connsiteX24" fmla="*/ 2067548 w 7294652"/>
                <a:gd name="connsiteY24" fmla="*/ 6283312 h 6857999"/>
                <a:gd name="connsiteX25" fmla="*/ 2369879 w 7294652"/>
                <a:gd name="connsiteY25" fmla="*/ 6562782 h 6857999"/>
                <a:gd name="connsiteX26" fmla="*/ 2686645 w 7294652"/>
                <a:gd name="connsiteY26" fmla="*/ 6820598 h 6857999"/>
                <a:gd name="connsiteX27" fmla="*/ 2738907 w 7294652"/>
                <a:gd name="connsiteY27" fmla="*/ 6857999 h 6857999"/>
                <a:gd name="connsiteX28" fmla="*/ 1731787 w 7294652"/>
                <a:gd name="connsiteY28" fmla="*/ 6857999 h 6857999"/>
                <a:gd name="connsiteX29" fmla="*/ 1607949 w 7294652"/>
                <a:gd name="connsiteY29" fmla="*/ 6732770 h 6857999"/>
                <a:gd name="connsiteX30" fmla="*/ 1309057 w 7294652"/>
                <a:gd name="connsiteY30" fmla="*/ 6370109 h 6857999"/>
                <a:gd name="connsiteX31" fmla="*/ 1048147 w 7294652"/>
                <a:gd name="connsiteY31" fmla="*/ 5986138 h 6857999"/>
                <a:gd name="connsiteX32" fmla="*/ 987131 w 7294652"/>
                <a:gd name="connsiteY32" fmla="*/ 5888512 h 6857999"/>
                <a:gd name="connsiteX33" fmla="*/ 928866 w 7294652"/>
                <a:gd name="connsiteY33" fmla="*/ 5793463 h 6857999"/>
                <a:gd name="connsiteX34" fmla="*/ 813708 w 7294652"/>
                <a:gd name="connsiteY34" fmla="*/ 5609556 h 6857999"/>
                <a:gd name="connsiteX35" fmla="*/ 574972 w 7294652"/>
                <a:gd name="connsiteY35" fmla="*/ 5231598 h 6857999"/>
                <a:gd name="connsiteX36" fmla="*/ 342424 w 7294652"/>
                <a:gd name="connsiteY36" fmla="*/ 4834048 h 6857999"/>
                <a:gd name="connsiteX37" fmla="*/ 237579 w 7294652"/>
                <a:gd name="connsiteY37" fmla="*/ 4623500 h 6857999"/>
                <a:gd name="connsiteX38" fmla="*/ 148373 w 7294652"/>
                <a:gd name="connsiteY38" fmla="*/ 4404356 h 6857999"/>
                <a:gd name="connsiteX39" fmla="*/ 79623 w 7294652"/>
                <a:gd name="connsiteY39" fmla="*/ 4175762 h 6857999"/>
                <a:gd name="connsiteX40" fmla="*/ 54185 w 7294652"/>
                <a:gd name="connsiteY40" fmla="*/ 4059229 h 6857999"/>
                <a:gd name="connsiteX41" fmla="*/ 43013 w 7294652"/>
                <a:gd name="connsiteY41" fmla="*/ 4000790 h 6857999"/>
                <a:gd name="connsiteX42" fmla="*/ 33734 w 7294652"/>
                <a:gd name="connsiteY42" fmla="*/ 3942180 h 6857999"/>
                <a:gd name="connsiteX43" fmla="*/ 45 w 7294652"/>
                <a:gd name="connsiteY43" fmla="*/ 3472097 h 6857999"/>
                <a:gd name="connsiteX44" fmla="*/ 95436 w 7294652"/>
                <a:gd name="connsiteY44" fmla="*/ 2557372 h 6857999"/>
                <a:gd name="connsiteX45" fmla="*/ 382126 w 7294652"/>
                <a:gd name="connsiteY45" fmla="*/ 1680799 h 6857999"/>
                <a:gd name="connsiteX46" fmla="*/ 1457043 w 7294652"/>
                <a:gd name="connsiteY46" fmla="*/ 19217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294652" h="6857999">
                  <a:moveTo>
                    <a:pt x="7294652" y="6063030"/>
                  </a:moveTo>
                  <a:lnTo>
                    <a:pt x="7294652" y="6857999"/>
                  </a:lnTo>
                  <a:lnTo>
                    <a:pt x="6248575" y="6857999"/>
                  </a:lnTo>
                  <a:lnTo>
                    <a:pt x="6477898" y="6700973"/>
                  </a:lnTo>
                  <a:cubicBezTo>
                    <a:pt x="6534790" y="6659378"/>
                    <a:pt x="6591336" y="6616237"/>
                    <a:pt x="6647884" y="6572752"/>
                  </a:cubicBezTo>
                  <a:cubicBezTo>
                    <a:pt x="6704432" y="6529268"/>
                    <a:pt x="6761151" y="6485095"/>
                    <a:pt x="6817698" y="6440235"/>
                  </a:cubicBezTo>
                  <a:lnTo>
                    <a:pt x="7161451" y="6165232"/>
                  </a:lnTo>
                  <a:close/>
                  <a:moveTo>
                    <a:pt x="1673436" y="0"/>
                  </a:moveTo>
                  <a:lnTo>
                    <a:pt x="2394951" y="0"/>
                  </a:lnTo>
                  <a:lnTo>
                    <a:pt x="2244659" y="100763"/>
                  </a:lnTo>
                  <a:cubicBezTo>
                    <a:pt x="2071051" y="224086"/>
                    <a:pt x="1903860" y="356975"/>
                    <a:pt x="1743903" y="498975"/>
                  </a:cubicBezTo>
                  <a:cubicBezTo>
                    <a:pt x="1533218" y="689638"/>
                    <a:pt x="1339146" y="897902"/>
                    <a:pt x="1163821" y="1121514"/>
                  </a:cubicBezTo>
                  <a:cubicBezTo>
                    <a:pt x="988284" y="1344764"/>
                    <a:pt x="834608" y="1584376"/>
                    <a:pt x="704911" y="1837036"/>
                  </a:cubicBezTo>
                  <a:cubicBezTo>
                    <a:pt x="573950" y="2089059"/>
                    <a:pt x="469577" y="2354041"/>
                    <a:pt x="393472" y="2627669"/>
                  </a:cubicBezTo>
                  <a:cubicBezTo>
                    <a:pt x="318269" y="2902842"/>
                    <a:pt x="280119" y="3186833"/>
                    <a:pt x="280032" y="3472097"/>
                  </a:cubicBezTo>
                  <a:cubicBezTo>
                    <a:pt x="280349" y="3610956"/>
                    <a:pt x="296380" y="3749334"/>
                    <a:pt x="327813" y="3884602"/>
                  </a:cubicBezTo>
                  <a:cubicBezTo>
                    <a:pt x="360878" y="4018046"/>
                    <a:pt x="408244" y="4147540"/>
                    <a:pt x="469096" y="4270809"/>
                  </a:cubicBezTo>
                  <a:cubicBezTo>
                    <a:pt x="499175" y="4332511"/>
                    <a:pt x="532347" y="4393012"/>
                    <a:pt x="567581" y="4452482"/>
                  </a:cubicBezTo>
                  <a:cubicBezTo>
                    <a:pt x="602815" y="4511953"/>
                    <a:pt x="641144" y="4570562"/>
                    <a:pt x="680677" y="4628484"/>
                  </a:cubicBezTo>
                  <a:cubicBezTo>
                    <a:pt x="760771" y="4743985"/>
                    <a:pt x="849802" y="4856048"/>
                    <a:pt x="941928" y="4968628"/>
                  </a:cubicBezTo>
                  <a:cubicBezTo>
                    <a:pt x="1034055" y="5081206"/>
                    <a:pt x="1130994" y="5193958"/>
                    <a:pt x="1224665" y="5311349"/>
                  </a:cubicBezTo>
                  <a:cubicBezTo>
                    <a:pt x="1271987" y="5369787"/>
                    <a:pt x="1318853" y="5429429"/>
                    <a:pt x="1365259" y="5490273"/>
                  </a:cubicBezTo>
                  <a:lnTo>
                    <a:pt x="1432808" y="5577931"/>
                  </a:lnTo>
                  <a:cubicBezTo>
                    <a:pt x="1454979" y="5605947"/>
                    <a:pt x="1476121" y="5634821"/>
                    <a:pt x="1498980" y="5662148"/>
                  </a:cubicBezTo>
                  <a:cubicBezTo>
                    <a:pt x="1676323" y="5880038"/>
                    <a:pt x="1866158" y="6087441"/>
                    <a:pt x="2067548" y="6283312"/>
                  </a:cubicBezTo>
                  <a:cubicBezTo>
                    <a:pt x="2166203" y="6379907"/>
                    <a:pt x="2266974" y="6473064"/>
                    <a:pt x="2369879" y="6562782"/>
                  </a:cubicBezTo>
                  <a:cubicBezTo>
                    <a:pt x="2473005" y="6652331"/>
                    <a:pt x="2577677" y="6738957"/>
                    <a:pt x="2686645" y="6820598"/>
                  </a:cubicBezTo>
                  <a:lnTo>
                    <a:pt x="2738907" y="6857999"/>
                  </a:lnTo>
                  <a:lnTo>
                    <a:pt x="1731787" y="6857999"/>
                  </a:lnTo>
                  <a:lnTo>
                    <a:pt x="1607949" y="6732770"/>
                  </a:lnTo>
                  <a:cubicBezTo>
                    <a:pt x="1501232" y="6617903"/>
                    <a:pt x="1401421" y="6496799"/>
                    <a:pt x="1309057" y="6370109"/>
                  </a:cubicBezTo>
                  <a:cubicBezTo>
                    <a:pt x="1217103" y="6244469"/>
                    <a:pt x="1129618" y="6116590"/>
                    <a:pt x="1048147" y="5986138"/>
                  </a:cubicBezTo>
                  <a:cubicBezTo>
                    <a:pt x="1027179" y="5953825"/>
                    <a:pt x="1007414" y="5920996"/>
                    <a:pt x="987131" y="5888512"/>
                  </a:cubicBezTo>
                  <a:lnTo>
                    <a:pt x="928866" y="5793463"/>
                  </a:lnTo>
                  <a:cubicBezTo>
                    <a:pt x="891568" y="5732276"/>
                    <a:pt x="852725" y="5671260"/>
                    <a:pt x="813708" y="5609556"/>
                  </a:cubicBezTo>
                  <a:lnTo>
                    <a:pt x="574972" y="5231598"/>
                  </a:lnTo>
                  <a:cubicBezTo>
                    <a:pt x="495221" y="5103551"/>
                    <a:pt x="416158" y="4971549"/>
                    <a:pt x="342424" y="4834048"/>
                  </a:cubicBezTo>
                  <a:cubicBezTo>
                    <a:pt x="305641" y="4765298"/>
                    <a:pt x="270236" y="4695343"/>
                    <a:pt x="237579" y="4623500"/>
                  </a:cubicBezTo>
                  <a:cubicBezTo>
                    <a:pt x="204922" y="4551655"/>
                    <a:pt x="175187" y="4478607"/>
                    <a:pt x="148373" y="4404356"/>
                  </a:cubicBezTo>
                  <a:cubicBezTo>
                    <a:pt x="121561" y="4330107"/>
                    <a:pt x="99046" y="4252934"/>
                    <a:pt x="79623" y="4175762"/>
                  </a:cubicBezTo>
                  <a:cubicBezTo>
                    <a:pt x="70514" y="4136916"/>
                    <a:pt x="61577" y="4098245"/>
                    <a:pt x="54185" y="4059229"/>
                  </a:cubicBezTo>
                  <a:lnTo>
                    <a:pt x="43013" y="4000790"/>
                  </a:lnTo>
                  <a:lnTo>
                    <a:pt x="33734" y="3942180"/>
                  </a:lnTo>
                  <a:cubicBezTo>
                    <a:pt x="10461" y="3786581"/>
                    <a:pt x="-801" y="3629416"/>
                    <a:pt x="45" y="3472097"/>
                  </a:cubicBezTo>
                  <a:cubicBezTo>
                    <a:pt x="863" y="3164748"/>
                    <a:pt x="32824" y="2858275"/>
                    <a:pt x="95436" y="2557372"/>
                  </a:cubicBezTo>
                  <a:cubicBezTo>
                    <a:pt x="157549" y="2255281"/>
                    <a:pt x="253728" y="1961216"/>
                    <a:pt x="382126" y="1680799"/>
                  </a:cubicBezTo>
                  <a:cubicBezTo>
                    <a:pt x="639940" y="1120482"/>
                    <a:pt x="1015492" y="619117"/>
                    <a:pt x="1457043" y="192176"/>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77FC097-E4F2-4A45-82E8-3808FA553C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900650" y="-5799"/>
              <a:ext cx="7291350" cy="6858000"/>
            </a:xfrm>
            <a:custGeom>
              <a:avLst/>
              <a:gdLst>
                <a:gd name="connsiteX0" fmla="*/ 7291350 w 7291350"/>
                <a:gd name="connsiteY0" fmla="*/ 5718699 h 6858000"/>
                <a:gd name="connsiteX1" fmla="*/ 7291350 w 7291350"/>
                <a:gd name="connsiteY1" fmla="*/ 6806115 h 6858000"/>
                <a:gd name="connsiteX2" fmla="*/ 7224124 w 7291350"/>
                <a:gd name="connsiteY2" fmla="*/ 6858000 h 6858000"/>
                <a:gd name="connsiteX3" fmla="*/ 5607142 w 7291350"/>
                <a:gd name="connsiteY3" fmla="*/ 6858000 h 6858000"/>
                <a:gd name="connsiteX4" fmla="*/ 5736072 w 7291350"/>
                <a:gd name="connsiteY4" fmla="*/ 6801170 h 6858000"/>
                <a:gd name="connsiteX5" fmla="*/ 6949826 w 7291350"/>
                <a:gd name="connsiteY5" fmla="*/ 5983707 h 6858000"/>
                <a:gd name="connsiteX6" fmla="*/ 7220703 w 7291350"/>
                <a:gd name="connsiteY6" fmla="*/ 5773675 h 6858000"/>
                <a:gd name="connsiteX7" fmla="*/ 7218419 w 7291350"/>
                <a:gd name="connsiteY7" fmla="*/ 0 h 6858000"/>
                <a:gd name="connsiteX8" fmla="*/ 7291350 w 7291350"/>
                <a:gd name="connsiteY8" fmla="*/ 0 h 6858000"/>
                <a:gd name="connsiteX9" fmla="*/ 7291350 w 7291350"/>
                <a:gd name="connsiteY9" fmla="*/ 50138 h 6858000"/>
                <a:gd name="connsiteX10" fmla="*/ 1797607 w 7291350"/>
                <a:gd name="connsiteY10" fmla="*/ 0 h 6858000"/>
                <a:gd name="connsiteX11" fmla="*/ 3385676 w 7291350"/>
                <a:gd name="connsiteY11" fmla="*/ 0 h 6858000"/>
                <a:gd name="connsiteX12" fmla="*/ 3360567 w 7291350"/>
                <a:gd name="connsiteY12" fmla="*/ 11552 h 6858000"/>
                <a:gd name="connsiteX13" fmla="*/ 2267395 w 7291350"/>
                <a:gd name="connsiteY13" fmla="*/ 725831 h 6858000"/>
                <a:gd name="connsiteX14" fmla="*/ 1234074 w 7291350"/>
                <a:gd name="connsiteY14" fmla="*/ 2007171 h 6858000"/>
                <a:gd name="connsiteX15" fmla="*/ 859383 w 7291350"/>
                <a:gd name="connsiteY15" fmla="*/ 3498372 h 6858000"/>
                <a:gd name="connsiteX16" fmla="*/ 1479513 w 7291350"/>
                <a:gd name="connsiteY16" fmla="*/ 4883182 h 6858000"/>
                <a:gd name="connsiteX17" fmla="*/ 1791985 w 7291350"/>
                <a:gd name="connsiteY17" fmla="*/ 5322671 h 6858000"/>
                <a:gd name="connsiteX18" fmla="*/ 3397295 w 7291350"/>
                <a:gd name="connsiteY18" fmla="*/ 6784567 h 6858000"/>
                <a:gd name="connsiteX19" fmla="*/ 3590446 w 7291350"/>
                <a:gd name="connsiteY19" fmla="*/ 6858000 h 6858000"/>
                <a:gd name="connsiteX20" fmla="*/ 1970757 w 7291350"/>
                <a:gd name="connsiteY20" fmla="*/ 6858000 h 6858000"/>
                <a:gd name="connsiteX21" fmla="*/ 1735872 w 7291350"/>
                <a:gd name="connsiteY21" fmla="*/ 6627685 h 6858000"/>
                <a:gd name="connsiteX22" fmla="*/ 1080932 w 7291350"/>
                <a:gd name="connsiteY22" fmla="*/ 5805127 h 6858000"/>
                <a:gd name="connsiteX23" fmla="*/ 0 w 7291350"/>
                <a:gd name="connsiteY23" fmla="*/ 3498372 h 6858000"/>
                <a:gd name="connsiteX24" fmla="*/ 1708174 w 7291350"/>
                <a:gd name="connsiteY24" fmla="*/ 7330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91350" h="6858000">
                  <a:moveTo>
                    <a:pt x="7291350" y="5718699"/>
                  </a:moveTo>
                  <a:lnTo>
                    <a:pt x="7291350" y="6806115"/>
                  </a:lnTo>
                  <a:lnTo>
                    <a:pt x="7224124" y="6858000"/>
                  </a:lnTo>
                  <a:lnTo>
                    <a:pt x="5607142" y="6858000"/>
                  </a:lnTo>
                  <a:lnTo>
                    <a:pt x="5736072" y="6801170"/>
                  </a:lnTo>
                  <a:cubicBezTo>
                    <a:pt x="6122313" y="6616106"/>
                    <a:pt x="6503069" y="6332805"/>
                    <a:pt x="6949826" y="5983707"/>
                  </a:cubicBezTo>
                  <a:cubicBezTo>
                    <a:pt x="7041094" y="5912378"/>
                    <a:pt x="7132358" y="5842426"/>
                    <a:pt x="7220703" y="5773675"/>
                  </a:cubicBezTo>
                  <a:close/>
                  <a:moveTo>
                    <a:pt x="7218419" y="0"/>
                  </a:moveTo>
                  <a:lnTo>
                    <a:pt x="7291350" y="0"/>
                  </a:lnTo>
                  <a:lnTo>
                    <a:pt x="7291350" y="50138"/>
                  </a:lnTo>
                  <a:close/>
                  <a:moveTo>
                    <a:pt x="1797607" y="0"/>
                  </a:moveTo>
                  <a:lnTo>
                    <a:pt x="3385676" y="0"/>
                  </a:lnTo>
                  <a:lnTo>
                    <a:pt x="3360567" y="11552"/>
                  </a:lnTo>
                  <a:cubicBezTo>
                    <a:pt x="2968013" y="202286"/>
                    <a:pt x="2600620" y="442170"/>
                    <a:pt x="2267395" y="725831"/>
                  </a:cubicBezTo>
                  <a:cubicBezTo>
                    <a:pt x="1824986" y="1104820"/>
                    <a:pt x="1477279" y="1536057"/>
                    <a:pt x="1234074" y="2007171"/>
                  </a:cubicBezTo>
                  <a:cubicBezTo>
                    <a:pt x="985368" y="2488770"/>
                    <a:pt x="859383" y="2990476"/>
                    <a:pt x="859383" y="3498372"/>
                  </a:cubicBezTo>
                  <a:cubicBezTo>
                    <a:pt x="859383" y="4010222"/>
                    <a:pt x="1060651" y="4308942"/>
                    <a:pt x="1479513" y="4883182"/>
                  </a:cubicBezTo>
                  <a:cubicBezTo>
                    <a:pt x="1580577" y="5021714"/>
                    <a:pt x="1685078" y="5164888"/>
                    <a:pt x="1791985" y="5322671"/>
                  </a:cubicBezTo>
                  <a:cubicBezTo>
                    <a:pt x="2283419" y="6046950"/>
                    <a:pt x="2796809" y="6521439"/>
                    <a:pt x="3397295" y="6784567"/>
                  </a:cubicBezTo>
                  <a:lnTo>
                    <a:pt x="3590446" y="6858000"/>
                  </a:lnTo>
                  <a:lnTo>
                    <a:pt x="1970757" y="6858000"/>
                  </a:lnTo>
                  <a:lnTo>
                    <a:pt x="1735872" y="6627685"/>
                  </a:lnTo>
                  <a:cubicBezTo>
                    <a:pt x="1502484" y="6382823"/>
                    <a:pt x="1285774" y="6107254"/>
                    <a:pt x="1080932" y="5805127"/>
                  </a:cubicBezTo>
                  <a:cubicBezTo>
                    <a:pt x="556365" y="5032027"/>
                    <a:pt x="0" y="4501616"/>
                    <a:pt x="0" y="3498372"/>
                  </a:cubicBezTo>
                  <a:cubicBezTo>
                    <a:pt x="0" y="2160829"/>
                    <a:pt x="685186" y="949872"/>
                    <a:pt x="1708174" y="7330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0DF88B0-FA8A-47F5-8EAC-1880B1A51B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922894" y="-5799"/>
              <a:ext cx="7269107" cy="6858000"/>
            </a:xfrm>
            <a:custGeom>
              <a:avLst/>
              <a:gdLst>
                <a:gd name="connsiteX0" fmla="*/ 7269107 w 7269107"/>
                <a:gd name="connsiteY0" fmla="*/ 5518449 h 6858000"/>
                <a:gd name="connsiteX1" fmla="*/ 7269107 w 7269107"/>
                <a:gd name="connsiteY1" fmla="*/ 6823281 h 6858000"/>
                <a:gd name="connsiteX2" fmla="*/ 7224122 w 7269107"/>
                <a:gd name="connsiteY2" fmla="*/ 6858000 h 6858000"/>
                <a:gd name="connsiteX3" fmla="*/ 4927054 w 7269107"/>
                <a:gd name="connsiteY3" fmla="*/ 6858000 h 6858000"/>
                <a:gd name="connsiteX4" fmla="*/ 4982167 w 7269107"/>
                <a:gd name="connsiteY4" fmla="*/ 6852876 h 6858000"/>
                <a:gd name="connsiteX5" fmla="*/ 5743768 w 7269107"/>
                <a:gd name="connsiteY5" fmla="*/ 6606245 h 6858000"/>
                <a:gd name="connsiteX6" fmla="*/ 6843778 w 7269107"/>
                <a:gd name="connsiteY6" fmla="*/ 5848440 h 6858000"/>
                <a:gd name="connsiteX7" fmla="*/ 7115515 w 7269107"/>
                <a:gd name="connsiteY7" fmla="*/ 5637891 h 6858000"/>
                <a:gd name="connsiteX8" fmla="*/ 6870111 w 7269107"/>
                <a:gd name="connsiteY8" fmla="*/ 0 h 6858000"/>
                <a:gd name="connsiteX9" fmla="*/ 7269107 w 7269107"/>
                <a:gd name="connsiteY9" fmla="*/ 0 h 6858000"/>
                <a:gd name="connsiteX10" fmla="*/ 7269107 w 7269107"/>
                <a:gd name="connsiteY10" fmla="*/ 243137 h 6858000"/>
                <a:gd name="connsiteX11" fmla="*/ 7089989 w 7269107"/>
                <a:gd name="connsiteY11" fmla="*/ 119955 h 6858000"/>
                <a:gd name="connsiteX12" fmla="*/ 6952948 w 7269107"/>
                <a:gd name="connsiteY12" fmla="*/ 41521 h 6858000"/>
                <a:gd name="connsiteX13" fmla="*/ 1797606 w 7269107"/>
                <a:gd name="connsiteY13" fmla="*/ 0 h 6858000"/>
                <a:gd name="connsiteX14" fmla="*/ 3815328 w 7269107"/>
                <a:gd name="connsiteY14" fmla="*/ 0 h 6858000"/>
                <a:gd name="connsiteX15" fmla="*/ 3627371 w 7269107"/>
                <a:gd name="connsiteY15" fmla="*/ 77142 h 6858000"/>
                <a:gd name="connsiteX16" fmla="*/ 2379115 w 7269107"/>
                <a:gd name="connsiteY16" fmla="*/ 856285 h 6858000"/>
                <a:gd name="connsiteX17" fmla="*/ 1386699 w 7269107"/>
                <a:gd name="connsiteY17" fmla="*/ 2086062 h 6858000"/>
                <a:gd name="connsiteX18" fmla="*/ 1031258 w 7269107"/>
                <a:gd name="connsiteY18" fmla="*/ 3498372 h 6858000"/>
                <a:gd name="connsiteX19" fmla="*/ 1618904 w 7269107"/>
                <a:gd name="connsiteY19" fmla="*/ 4781604 h 6858000"/>
                <a:gd name="connsiteX20" fmla="*/ 1934812 w 7269107"/>
                <a:gd name="connsiteY20" fmla="*/ 5225904 h 6858000"/>
                <a:gd name="connsiteX21" fmla="*/ 3140010 w 7269107"/>
                <a:gd name="connsiteY21" fmla="*/ 6456196 h 6858000"/>
                <a:gd name="connsiteX22" fmla="*/ 4281662 w 7269107"/>
                <a:gd name="connsiteY22" fmla="*/ 6843305 h 6858000"/>
                <a:gd name="connsiteX23" fmla="*/ 4449058 w 7269107"/>
                <a:gd name="connsiteY23" fmla="*/ 6858000 h 6858000"/>
                <a:gd name="connsiteX24" fmla="*/ 1970756 w 7269107"/>
                <a:gd name="connsiteY24" fmla="*/ 6858000 h 6858000"/>
                <a:gd name="connsiteX25" fmla="*/ 1735871 w 7269107"/>
                <a:gd name="connsiteY25" fmla="*/ 6627685 h 6858000"/>
                <a:gd name="connsiteX26" fmla="*/ 1080930 w 7269107"/>
                <a:gd name="connsiteY26" fmla="*/ 5805127 h 6858000"/>
                <a:gd name="connsiteX27" fmla="*/ 0 w 7269107"/>
                <a:gd name="connsiteY27" fmla="*/ 3498372 h 6858000"/>
                <a:gd name="connsiteX28" fmla="*/ 1708172 w 7269107"/>
                <a:gd name="connsiteY28" fmla="*/ 7330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269107" h="6858000">
                  <a:moveTo>
                    <a:pt x="7269107" y="5518449"/>
                  </a:moveTo>
                  <a:lnTo>
                    <a:pt x="7269107" y="6823281"/>
                  </a:lnTo>
                  <a:lnTo>
                    <a:pt x="7224122" y="6858000"/>
                  </a:lnTo>
                  <a:lnTo>
                    <a:pt x="4927054" y="6858000"/>
                  </a:lnTo>
                  <a:lnTo>
                    <a:pt x="4982167" y="6852876"/>
                  </a:lnTo>
                  <a:cubicBezTo>
                    <a:pt x="5236517" y="6821036"/>
                    <a:pt x="5483373" y="6740566"/>
                    <a:pt x="5743768" y="6606245"/>
                  </a:cubicBezTo>
                  <a:cubicBezTo>
                    <a:pt x="6099551" y="6422337"/>
                    <a:pt x="6452586" y="6154209"/>
                    <a:pt x="6843778" y="5848440"/>
                  </a:cubicBezTo>
                  <a:cubicBezTo>
                    <a:pt x="6935559" y="5776768"/>
                    <a:pt x="7026997" y="5706642"/>
                    <a:pt x="7115515" y="5637891"/>
                  </a:cubicBezTo>
                  <a:close/>
                  <a:moveTo>
                    <a:pt x="6870111" y="0"/>
                  </a:moveTo>
                  <a:lnTo>
                    <a:pt x="7269107" y="0"/>
                  </a:lnTo>
                  <a:lnTo>
                    <a:pt x="7269107" y="243137"/>
                  </a:lnTo>
                  <a:lnTo>
                    <a:pt x="7089989" y="119955"/>
                  </a:lnTo>
                  <a:cubicBezTo>
                    <a:pt x="7045081" y="92581"/>
                    <a:pt x="6999384" y="66425"/>
                    <a:pt x="6952948" y="41521"/>
                  </a:cubicBezTo>
                  <a:close/>
                  <a:moveTo>
                    <a:pt x="1797606" y="0"/>
                  </a:moveTo>
                  <a:lnTo>
                    <a:pt x="3815328" y="0"/>
                  </a:lnTo>
                  <a:lnTo>
                    <a:pt x="3627371" y="77142"/>
                  </a:lnTo>
                  <a:cubicBezTo>
                    <a:pt x="3175548" y="273822"/>
                    <a:pt x="2754868" y="536281"/>
                    <a:pt x="2379115" y="856285"/>
                  </a:cubicBezTo>
                  <a:cubicBezTo>
                    <a:pt x="1959736" y="1215679"/>
                    <a:pt x="1616497" y="1640901"/>
                    <a:pt x="1386699" y="2086062"/>
                  </a:cubicBezTo>
                  <a:cubicBezTo>
                    <a:pt x="1151572" y="2543083"/>
                    <a:pt x="1031258" y="3018150"/>
                    <a:pt x="1031258" y="3498372"/>
                  </a:cubicBezTo>
                  <a:cubicBezTo>
                    <a:pt x="1031258" y="3957455"/>
                    <a:pt x="1211213" y="4223692"/>
                    <a:pt x="1618904" y="4781604"/>
                  </a:cubicBezTo>
                  <a:cubicBezTo>
                    <a:pt x="1720826" y="4921339"/>
                    <a:pt x="1826186" y="5065887"/>
                    <a:pt x="1934812" y="5225904"/>
                  </a:cubicBezTo>
                  <a:cubicBezTo>
                    <a:pt x="2318957" y="5792064"/>
                    <a:pt x="2713069" y="6194600"/>
                    <a:pt x="3140010" y="6456196"/>
                  </a:cubicBezTo>
                  <a:cubicBezTo>
                    <a:pt x="3479423" y="6664512"/>
                    <a:pt x="3855769" y="6792387"/>
                    <a:pt x="4281662" y="6843305"/>
                  </a:cubicBezTo>
                  <a:lnTo>
                    <a:pt x="4449058" y="6858000"/>
                  </a:lnTo>
                  <a:lnTo>
                    <a:pt x="1970756" y="6858000"/>
                  </a:lnTo>
                  <a:lnTo>
                    <a:pt x="1735871" y="6627685"/>
                  </a:lnTo>
                  <a:cubicBezTo>
                    <a:pt x="1502482" y="6382823"/>
                    <a:pt x="1285773" y="6107254"/>
                    <a:pt x="1080930" y="5805127"/>
                  </a:cubicBezTo>
                  <a:cubicBezTo>
                    <a:pt x="556364" y="5032027"/>
                    <a:pt x="0" y="4501616"/>
                    <a:pt x="0" y="3498372"/>
                  </a:cubicBezTo>
                  <a:cubicBezTo>
                    <a:pt x="0" y="2160829"/>
                    <a:pt x="685185" y="949872"/>
                    <a:pt x="1708172" y="73302"/>
                  </a:cubicBezTo>
                  <a:close/>
                </a:path>
              </a:pathLst>
            </a:custGeom>
            <a:gradFill>
              <a:gsLst>
                <a:gs pos="2000">
                  <a:schemeClr val="bg1">
                    <a:alpha val="10000"/>
                  </a:schemeClr>
                </a:gs>
                <a:gs pos="5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Content Placeholder 2"/>
          <p:cNvSpPr>
            <a:spLocks noGrp="1"/>
          </p:cNvSpPr>
          <p:nvPr>
            <p:ph idx="1"/>
          </p:nvPr>
        </p:nvSpPr>
        <p:spPr>
          <a:xfrm>
            <a:off x="6632812" y="1032987"/>
            <a:ext cx="4919108" cy="4792027"/>
          </a:xfrm>
        </p:spPr>
        <p:txBody>
          <a:bodyPr anchor="ctr">
            <a:normAutofit/>
          </a:bodyPr>
          <a:lstStyle/>
          <a:p>
            <a:pPr marL="0" indent="0">
              <a:buNone/>
            </a:pPr>
            <a:r>
              <a:rPr lang="en-US" sz="2000" dirty="0">
                <a:solidFill>
                  <a:schemeClr val="tx2"/>
                </a:solidFill>
              </a:rPr>
              <a:t>   GRC Capability Model Book (provided by OCEG)</a:t>
            </a:r>
          </a:p>
          <a:p>
            <a:pPr marL="0" indent="0">
              <a:buNone/>
            </a:pPr>
            <a:r>
              <a:rPr lang="en-US" sz="2000" dirty="0">
                <a:solidFill>
                  <a:schemeClr val="tx2"/>
                </a:solidFill>
              </a:rPr>
              <a:t>   Open Source </a:t>
            </a:r>
          </a:p>
          <a:p>
            <a:pPr marL="114300" indent="0">
              <a:buNone/>
            </a:pPr>
            <a:r>
              <a:rPr lang="en-US" sz="2000" dirty="0">
                <a:solidFill>
                  <a:schemeClr val="tx2"/>
                </a:solidFill>
                <a:effectLst/>
                <a:ea typeface="Calibri" panose="020F0502020204030204" pitchFamily="34" charset="0"/>
                <a:cs typeface="Arial" panose="020B0604020202020204" pitchFamily="34" charset="0"/>
              </a:rPr>
              <a:t> Quality controlled</a:t>
            </a:r>
          </a:p>
          <a:p>
            <a:pPr marL="342900" lvl="0" indent="-342900">
              <a:buFont typeface="Symbol" panose="05050102010706020507" pitchFamily="18" charset="2"/>
              <a:buChar char=""/>
            </a:pPr>
            <a:r>
              <a:rPr lang="en-US" sz="20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Complete</a:t>
            </a:r>
            <a:r>
              <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a:t>
            </a:r>
          </a:p>
          <a:p>
            <a:pPr marL="685800"/>
            <a:r>
              <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rPr>
              <a:t>4 Major Component</a:t>
            </a:r>
          </a:p>
          <a:p>
            <a:pPr marL="685800"/>
            <a:r>
              <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rPr>
              <a:t>20 Major Elements</a:t>
            </a:r>
          </a:p>
          <a:p>
            <a:pPr marL="685800">
              <a:spcAft>
                <a:spcPts val="800"/>
              </a:spcAft>
            </a:pPr>
            <a:r>
              <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rPr>
              <a:t>100s of Practices</a:t>
            </a:r>
          </a:p>
          <a:p>
            <a:endParaRPr lang="en-US" sz="20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barn(inVertical)">
                                      <p:cBhvr>
                                        <p:cTn id="22" dur="5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barn(inVertical)">
                                      <p:cBhvr>
                                        <p:cTn id="27" dur="5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barn(inVertical)">
                                      <p:cBhvr>
                                        <p:cTn id="32" dur="5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Effect transition="in" filter="barn(inVertical)">
                                      <p:cBhvr>
                                        <p:cTn id="37" dur="500"/>
                                        <p:tgtEl>
                                          <p:spTgt spid="3">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barn(inVertical)">
                                      <p:cBhvr>
                                        <p:cTn id="4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9272"/>
            <a:ext cx="12191999" cy="6779456"/>
          </a:xfrm>
        </p:spPr>
        <p:txBody>
          <a:bodyPr/>
          <a:lstStyle/>
          <a:p>
            <a:endParaRPr lang="en-US" dirty="0"/>
          </a:p>
        </p:txBody>
      </p:sp>
      <p:pic>
        <p:nvPicPr>
          <p:cNvPr id="14" name="Content Placeholder 13" descr="A diagram of a diagram&#10;&#10;Description automatically generated">
            <a:extLst>
              <a:ext uri="{FF2B5EF4-FFF2-40B4-BE49-F238E27FC236}">
                <a16:creationId xmlns:a16="http://schemas.microsoft.com/office/drawing/2014/main" id="{7DB3F279-08C1-C11A-428F-5889FE3DB08C}"/>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flipV="1">
            <a:off x="5538875" y="6929438"/>
            <a:ext cx="76026" cy="46037"/>
          </a:xfrm>
        </p:spPr>
      </p:pic>
      <p:pic>
        <p:nvPicPr>
          <p:cNvPr id="16" name="Picture 15" descr="A diagram of a diagram">
            <a:extLst>
              <a:ext uri="{FF2B5EF4-FFF2-40B4-BE49-F238E27FC236}">
                <a16:creationId xmlns:a16="http://schemas.microsoft.com/office/drawing/2014/main" id="{8B969493-5F23-B047-2A24-0B8667C4DE7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8780" y="178419"/>
            <a:ext cx="11913219" cy="6561428"/>
          </a:xfrm>
          <a:prstGeom prst="rect">
            <a:avLst/>
          </a:prstGeom>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466722" y="2065106"/>
            <a:ext cx="2379220" cy="1363894"/>
          </a:xfrm>
        </p:spPr>
        <p:txBody>
          <a:bodyPr anchor="b">
            <a:normAutofit/>
          </a:bodyPr>
          <a:lstStyle/>
          <a:p>
            <a:pPr algn="r"/>
            <a:r>
              <a:rPr lang="en-US" sz="4000" b="1" dirty="0">
                <a:solidFill>
                  <a:srgbClr val="FF0000"/>
                </a:solidFill>
                <a:latin typeface="Arial" panose="020B0604020202020204" pitchFamily="34" charset="0"/>
                <a:cs typeface="Arial" panose="020B0604020202020204" pitchFamily="34" charset="0"/>
              </a:rPr>
              <a:t>1. Learn </a:t>
            </a:r>
          </a:p>
        </p:txBody>
      </p:sp>
      <p:sp>
        <p:nvSpPr>
          <p:cNvPr id="3" name="Content Placeholder 2"/>
          <p:cNvSpPr>
            <a:spLocks noGrp="1"/>
          </p:cNvSpPr>
          <p:nvPr>
            <p:ph idx="1"/>
          </p:nvPr>
        </p:nvSpPr>
        <p:spPr>
          <a:xfrm>
            <a:off x="4810259" y="649480"/>
            <a:ext cx="6555347" cy="5546047"/>
          </a:xfrm>
        </p:spPr>
        <p:txBody>
          <a:bodyPr anchor="ctr">
            <a:normAutofit/>
          </a:bodyPr>
          <a:lstStyle/>
          <a:p>
            <a:pPr marL="0" marR="11430" indent="0">
              <a:buNone/>
            </a:pPr>
            <a:r>
              <a:rPr lang="en-US" sz="2000" dirty="0">
                <a:effectLst/>
                <a:ea typeface="Arial" panose="020B0604020202020204" pitchFamily="34" charset="0"/>
              </a:rPr>
              <a:t>Examine and analyze context, culture, and stakeholders to learn what the organization needs to know to establish and support objectives and </a:t>
            </a:r>
            <a:r>
              <a:rPr lang="en-US" sz="2000" spc="-10" dirty="0">
                <a:effectLst/>
                <a:ea typeface="Arial" panose="020B0604020202020204" pitchFamily="34" charset="0"/>
              </a:rPr>
              <a:t>strategies.</a:t>
            </a:r>
            <a:endParaRPr lang="en-US" sz="2000" dirty="0">
              <a:effectLst/>
              <a:ea typeface="Arial" panose="020B0604020202020204" pitchFamily="34" charset="0"/>
            </a:endParaRPr>
          </a:p>
          <a:p>
            <a:pPr marL="0" marR="2411095" indent="0">
              <a:spcBef>
                <a:spcPts val="1065"/>
              </a:spcBef>
              <a:spcAft>
                <a:spcPts val="0"/>
              </a:spcAft>
              <a:buNone/>
            </a:pPr>
            <a:r>
              <a:rPr lang="en-US" sz="2000" b="1" dirty="0">
                <a:effectLst/>
                <a:ea typeface="Arial" panose="020B0604020202020204" pitchFamily="34" charset="0"/>
              </a:rPr>
              <a:t>L1</a:t>
            </a:r>
            <a:r>
              <a:rPr lang="en-US" sz="2000" b="1" spc="-60" dirty="0">
                <a:effectLst/>
                <a:ea typeface="Arial" panose="020B0604020202020204" pitchFamily="34" charset="0"/>
              </a:rPr>
              <a:t> </a:t>
            </a:r>
            <a:r>
              <a:rPr lang="en-US" sz="2000" dirty="0">
                <a:effectLst/>
                <a:ea typeface="Arial" panose="020B0604020202020204" pitchFamily="34" charset="0"/>
              </a:rPr>
              <a:t>-</a:t>
            </a:r>
            <a:r>
              <a:rPr lang="en-US" sz="2000" spc="-65" dirty="0">
                <a:effectLst/>
                <a:ea typeface="Arial" panose="020B0604020202020204" pitchFamily="34" charset="0"/>
              </a:rPr>
              <a:t> </a:t>
            </a:r>
            <a:r>
              <a:rPr lang="en-US" sz="2000" dirty="0">
                <a:effectLst/>
                <a:ea typeface="Arial" panose="020B0604020202020204" pitchFamily="34" charset="0"/>
              </a:rPr>
              <a:t>External</a:t>
            </a:r>
            <a:r>
              <a:rPr lang="en-US" sz="2000" spc="-75" dirty="0">
                <a:effectLst/>
                <a:ea typeface="Arial" panose="020B0604020202020204" pitchFamily="34" charset="0"/>
              </a:rPr>
              <a:t> </a:t>
            </a:r>
            <a:r>
              <a:rPr lang="en-US" sz="2000" dirty="0">
                <a:effectLst/>
                <a:ea typeface="Arial" panose="020B0604020202020204" pitchFamily="34" charset="0"/>
              </a:rPr>
              <a:t>Context </a:t>
            </a:r>
          </a:p>
          <a:p>
            <a:pPr marL="0" marR="2411095" indent="0">
              <a:spcBef>
                <a:spcPts val="1065"/>
              </a:spcBef>
              <a:spcAft>
                <a:spcPts val="0"/>
              </a:spcAft>
              <a:buNone/>
            </a:pPr>
            <a:r>
              <a:rPr lang="en-US" sz="2000" b="1" dirty="0">
                <a:effectLst/>
                <a:ea typeface="Arial" panose="020B0604020202020204" pitchFamily="34" charset="0"/>
              </a:rPr>
              <a:t>L2 </a:t>
            </a:r>
            <a:r>
              <a:rPr lang="en-US" sz="2000" dirty="0">
                <a:effectLst/>
                <a:ea typeface="Arial" panose="020B0604020202020204" pitchFamily="34" charset="0"/>
              </a:rPr>
              <a:t>- Internal Context</a:t>
            </a:r>
          </a:p>
          <a:p>
            <a:pPr marL="0" marR="2411095" indent="0">
              <a:spcBef>
                <a:spcPts val="1065"/>
              </a:spcBef>
              <a:spcAft>
                <a:spcPts val="0"/>
              </a:spcAft>
              <a:buNone/>
            </a:pPr>
            <a:r>
              <a:rPr lang="en-US" sz="2000" b="1" dirty="0">
                <a:effectLst/>
                <a:ea typeface="Arial" panose="020B0604020202020204" pitchFamily="34" charset="0"/>
              </a:rPr>
              <a:t>L3 </a:t>
            </a:r>
            <a:r>
              <a:rPr lang="en-US" sz="2000" dirty="0">
                <a:effectLst/>
                <a:ea typeface="Arial" panose="020B0604020202020204" pitchFamily="34" charset="0"/>
              </a:rPr>
              <a:t>– Culture</a:t>
            </a:r>
          </a:p>
          <a:p>
            <a:pPr marL="0" indent="0">
              <a:spcBef>
                <a:spcPts val="20"/>
              </a:spcBef>
              <a:buNone/>
            </a:pPr>
            <a:r>
              <a:rPr lang="en-US" sz="2000" b="1" dirty="0">
                <a:effectLst/>
                <a:ea typeface="Arial" panose="020B0604020202020204" pitchFamily="34" charset="0"/>
              </a:rPr>
              <a:t>L4 </a:t>
            </a:r>
            <a:r>
              <a:rPr lang="en-US" sz="2000" dirty="0">
                <a:effectLst/>
                <a:ea typeface="Arial" panose="020B0604020202020204" pitchFamily="34" charset="0"/>
              </a:rPr>
              <a:t>-</a:t>
            </a:r>
            <a:r>
              <a:rPr lang="en-US" sz="2000" spc="-5" dirty="0">
                <a:effectLst/>
                <a:ea typeface="Arial" panose="020B0604020202020204" pitchFamily="34" charset="0"/>
              </a:rPr>
              <a:t> </a:t>
            </a:r>
            <a:r>
              <a:rPr lang="en-US" sz="2000" spc="-10" dirty="0">
                <a:effectLst/>
                <a:ea typeface="Arial" panose="020B0604020202020204" pitchFamily="34" charset="0"/>
              </a:rPr>
              <a:t>Stakeholders</a:t>
            </a:r>
            <a:endParaRPr lang="en-US" sz="2000" dirty="0">
              <a:effectLst/>
              <a:ea typeface="Arial" panose="020B0604020202020204" pitchFamily="34" charset="0"/>
            </a:endParaRPr>
          </a:p>
          <a:p>
            <a:endParaRPr lang="en-US"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2092358"/>
            <a:ext cx="10936289" cy="4435441"/>
          </a:xfrm>
        </p:spPr>
        <p:txBody>
          <a:bodyPr/>
          <a:lstStyle/>
          <a:p>
            <a:br>
              <a:rPr lang="en-US" sz="2000" dirty="0">
                <a:effectLst/>
                <a:latin typeface="Arial" panose="020B0604020202020204" pitchFamily="34" charset="0"/>
                <a:ea typeface="Arial" panose="020B0604020202020204" pitchFamily="34" charset="0"/>
              </a:rPr>
            </a:br>
            <a:endParaRPr lang="en-US" sz="2000" dirty="0"/>
          </a:p>
        </p:txBody>
      </p:sp>
      <p:sp>
        <p:nvSpPr>
          <p:cNvPr id="3" name="Content Placeholder 2"/>
          <p:cNvSpPr>
            <a:spLocks noGrp="1"/>
          </p:cNvSpPr>
          <p:nvPr>
            <p:ph idx="1"/>
          </p:nvPr>
        </p:nvSpPr>
        <p:spPr>
          <a:xfrm flipV="1">
            <a:off x="645130" y="6667499"/>
            <a:ext cx="10124470" cy="45719"/>
          </a:xfrm>
        </p:spPr>
        <p:txBody>
          <a:bodyPr>
            <a:normAutofit fontScale="25000" lnSpcReduction="20000"/>
          </a:bodyPr>
          <a:lstStyle/>
          <a:p>
            <a:pPr marL="0" indent="0">
              <a:buNone/>
            </a:pPr>
            <a:endParaRPr lang="en-US" dirty="0"/>
          </a:p>
        </p:txBody>
      </p:sp>
      <p:sp>
        <p:nvSpPr>
          <p:cNvPr id="7" name="Flowchart: Connector 6"/>
          <p:cNvSpPr/>
          <p:nvPr/>
        </p:nvSpPr>
        <p:spPr>
          <a:xfrm>
            <a:off x="4869311" y="2748276"/>
            <a:ext cx="1942307" cy="1617987"/>
          </a:xfrm>
          <a:prstGeom prst="flowChartConnector">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External Context</a:t>
            </a:r>
          </a:p>
        </p:txBody>
      </p:sp>
      <p:sp>
        <p:nvSpPr>
          <p:cNvPr id="8" name="Flowchart: Connector 7"/>
          <p:cNvSpPr/>
          <p:nvPr/>
        </p:nvSpPr>
        <p:spPr>
          <a:xfrm>
            <a:off x="1524793" y="1161541"/>
            <a:ext cx="1942307" cy="1784860"/>
          </a:xfrm>
          <a:prstGeom prst="flowChartConnector">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sz="1500" dirty="0"/>
              <a:t>Third Party Relationship</a:t>
            </a:r>
          </a:p>
        </p:txBody>
      </p:sp>
      <p:sp>
        <p:nvSpPr>
          <p:cNvPr id="9" name="Flowchart: Connector 8"/>
          <p:cNvSpPr/>
          <p:nvPr/>
        </p:nvSpPr>
        <p:spPr>
          <a:xfrm>
            <a:off x="1524793" y="3163376"/>
            <a:ext cx="1942307" cy="1501019"/>
          </a:xfrm>
          <a:prstGeom prst="flowChartConnector">
            <a:avLst/>
          </a:prstGeom>
        </p:spPr>
        <p:style>
          <a:lnRef idx="0">
            <a:schemeClr val="dk1"/>
          </a:lnRef>
          <a:fillRef idx="3">
            <a:schemeClr val="dk1"/>
          </a:fillRef>
          <a:effectRef idx="3">
            <a:schemeClr val="dk1"/>
          </a:effectRef>
          <a:fontRef idx="minor">
            <a:schemeClr val="lt1"/>
          </a:fontRef>
        </p:style>
        <p:txBody>
          <a:bodyPr rtlCol="0" anchor="ctr"/>
          <a:lstStyle/>
          <a:p>
            <a:r>
              <a:rPr lang="en-US" sz="1300" dirty="0"/>
              <a:t>Environmental</a:t>
            </a:r>
          </a:p>
        </p:txBody>
      </p:sp>
      <p:sp>
        <p:nvSpPr>
          <p:cNvPr id="10" name="Flowchart: Connector 9"/>
          <p:cNvSpPr/>
          <p:nvPr/>
        </p:nvSpPr>
        <p:spPr>
          <a:xfrm>
            <a:off x="1524793" y="4913473"/>
            <a:ext cx="1831593" cy="1684176"/>
          </a:xfrm>
          <a:prstGeom prst="flowChartConnector">
            <a:avLst/>
          </a:prstGeom>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r>
              <a:rPr lang="en-US" sz="1400" dirty="0"/>
              <a:t>Geopolitical Forces</a:t>
            </a:r>
          </a:p>
        </p:txBody>
      </p:sp>
      <p:sp>
        <p:nvSpPr>
          <p:cNvPr id="11" name="Flowchart: Connector 10"/>
          <p:cNvSpPr/>
          <p:nvPr/>
        </p:nvSpPr>
        <p:spPr>
          <a:xfrm>
            <a:off x="8429828" y="5026779"/>
            <a:ext cx="1448389" cy="1570870"/>
          </a:xfrm>
          <a:prstGeom prst="flowChartConnector">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500" dirty="0"/>
              <a:t>Societal Forces</a:t>
            </a:r>
          </a:p>
        </p:txBody>
      </p:sp>
      <p:sp>
        <p:nvSpPr>
          <p:cNvPr id="12" name="Flowchart: Connector 11"/>
          <p:cNvSpPr/>
          <p:nvPr/>
        </p:nvSpPr>
        <p:spPr>
          <a:xfrm>
            <a:off x="8213829" y="3060564"/>
            <a:ext cx="1739900" cy="1501019"/>
          </a:xfrm>
          <a:prstGeom prst="flowChartConnector">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US" sz="1400" dirty="0"/>
              <a:t>Technology forces</a:t>
            </a:r>
          </a:p>
        </p:txBody>
      </p:sp>
      <p:sp>
        <p:nvSpPr>
          <p:cNvPr id="13" name="Flowchart: Connector 12"/>
          <p:cNvSpPr/>
          <p:nvPr/>
        </p:nvSpPr>
        <p:spPr>
          <a:xfrm>
            <a:off x="8407404" y="1094348"/>
            <a:ext cx="1739900" cy="1501020"/>
          </a:xfrm>
          <a:prstGeom prst="flowChartConnector">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t>Market forces</a:t>
            </a:r>
          </a:p>
        </p:txBody>
      </p:sp>
      <p:sp>
        <p:nvSpPr>
          <p:cNvPr id="14" name="Flowchart: Connector 13"/>
          <p:cNvSpPr/>
          <p:nvPr/>
        </p:nvSpPr>
        <p:spPr>
          <a:xfrm>
            <a:off x="6119817" y="1161541"/>
            <a:ext cx="1799427" cy="1433827"/>
          </a:xfrm>
          <a:prstGeom prst="flowChartConnector">
            <a:avLst/>
          </a:prstGeom>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algn="ctr"/>
            <a:r>
              <a:rPr lang="en-US" dirty="0">
                <a:solidFill>
                  <a:schemeClr val="tx1"/>
                </a:solidFill>
              </a:rPr>
              <a:t>Industry forces</a:t>
            </a:r>
          </a:p>
        </p:txBody>
      </p:sp>
      <p:sp>
        <p:nvSpPr>
          <p:cNvPr id="15" name="Flowchart: Connector 14"/>
          <p:cNvSpPr/>
          <p:nvPr/>
        </p:nvSpPr>
        <p:spPr>
          <a:xfrm>
            <a:off x="4014788" y="1161541"/>
            <a:ext cx="1739899" cy="1516886"/>
          </a:xfrm>
          <a:prstGeom prst="flowChartConnector">
            <a:avLst/>
          </a:prstGeom>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r>
              <a:rPr lang="en-US" sz="1300" dirty="0"/>
              <a:t>External Opportunities &amp; threats</a:t>
            </a:r>
          </a:p>
        </p:txBody>
      </p:sp>
      <p:sp>
        <p:nvSpPr>
          <p:cNvPr id="16" name="Flowchart: Connector 15"/>
          <p:cNvSpPr/>
          <p:nvPr/>
        </p:nvSpPr>
        <p:spPr>
          <a:xfrm>
            <a:off x="4970514" y="4904384"/>
            <a:ext cx="1739900" cy="1776323"/>
          </a:xfrm>
          <a:prstGeom prst="flowChartConnector">
            <a:avLst/>
          </a:prstGeom>
        </p:spPr>
        <p:style>
          <a:lnRef idx="1">
            <a:schemeClr val="accent5"/>
          </a:lnRef>
          <a:fillRef idx="3">
            <a:schemeClr val="accent5"/>
          </a:fillRef>
          <a:effectRef idx="2">
            <a:schemeClr val="accent5"/>
          </a:effectRef>
          <a:fontRef idx="minor">
            <a:schemeClr val="lt1"/>
          </a:fontRef>
        </p:style>
        <p:txBody>
          <a:bodyPr rtlCol="0" anchor="ctr"/>
          <a:lstStyle/>
          <a:p>
            <a:r>
              <a:rPr lang="en-US" sz="1300" dirty="0"/>
              <a:t>Regu</a:t>
            </a:r>
            <a:r>
              <a:rPr lang="en-US" sz="1300" i="1" dirty="0"/>
              <a:t>latory </a:t>
            </a:r>
            <a:r>
              <a:rPr lang="en-US" sz="1300" dirty="0"/>
              <a:t>&amp; Legal</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7">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557561" y="501649"/>
            <a:ext cx="4498935" cy="6044117"/>
          </a:xfrm>
        </p:spPr>
        <p:txBody>
          <a:bodyPr anchor="b">
            <a:noAutofit/>
          </a:bodyPr>
          <a:lstStyle/>
          <a:p>
            <a:pPr marL="485775"/>
            <a:r>
              <a:rPr lang="en-US" sz="1800" b="1" dirty="0">
                <a:solidFill>
                  <a:srgbClr val="FFFFFF"/>
                </a:solidFill>
                <a:effectLst/>
                <a:latin typeface="Arial" panose="020B0604020202020204" pitchFamily="34" charset="0"/>
                <a:ea typeface="Calibri" panose="020F0502020204030204" pitchFamily="34" charset="0"/>
                <a:cs typeface="Arial" panose="020B0604020202020204" pitchFamily="34" charset="0"/>
              </a:rPr>
              <a:t>Definition : </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800" u="sng" dirty="0">
                <a:solidFill>
                  <a:srgbClr val="FFFFFF"/>
                </a:solidFill>
                <a:effectLst/>
                <a:latin typeface="Arial" panose="020B0604020202020204" pitchFamily="34" charset="0"/>
                <a:ea typeface="Calibri" panose="020F0502020204030204" pitchFamily="34" charset="0"/>
                <a:cs typeface="Arial" panose="020B0604020202020204" pitchFamily="34" charset="0"/>
              </a:rPr>
              <a:t>•Industry Forces </a:t>
            </a:r>
            <a: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t>- competitors, supply chain, labor markets, customers, etc. </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800" u="sng" dirty="0">
                <a:solidFill>
                  <a:srgbClr val="FFFFFF"/>
                </a:solidFill>
                <a:effectLst/>
                <a:latin typeface="Arial" panose="020B0604020202020204" pitchFamily="34" charset="0"/>
                <a:ea typeface="Calibri" panose="020F0502020204030204" pitchFamily="34" charset="0"/>
                <a:cs typeface="Arial" panose="020B0604020202020204" pitchFamily="34" charset="0"/>
              </a:rPr>
              <a:t>• Market Forces </a:t>
            </a:r>
            <a: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t>- customer demographics, economic conditions, etc. </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800" u="sng" dirty="0">
                <a:solidFill>
                  <a:srgbClr val="FFFFFF"/>
                </a:solidFill>
                <a:effectLst/>
                <a:latin typeface="Arial" panose="020B0604020202020204" pitchFamily="34" charset="0"/>
                <a:ea typeface="Calibri" panose="020F0502020204030204" pitchFamily="34" charset="0"/>
                <a:cs typeface="Arial" panose="020B0604020202020204" pitchFamily="34" charset="0"/>
              </a:rPr>
              <a:t>• Technology Forces </a:t>
            </a:r>
            <a: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t>- technological shifts and breakthroughs, etc.</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800" u="sng" dirty="0">
                <a:solidFill>
                  <a:srgbClr val="FFFFFF"/>
                </a:solidFill>
                <a:effectLst/>
                <a:latin typeface="Arial" panose="020B0604020202020204" pitchFamily="34" charset="0"/>
                <a:ea typeface="Calibri" panose="020F0502020204030204" pitchFamily="34" charset="0"/>
                <a:cs typeface="Arial" panose="020B0604020202020204" pitchFamily="34" charset="0"/>
              </a:rPr>
              <a:t>• Societal Forces </a:t>
            </a:r>
            <a: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t>- community needs, media trends, etc. </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800" u="sng" dirty="0">
                <a:solidFill>
                  <a:srgbClr val="FFFFFF"/>
                </a:solidFill>
                <a:effectLst/>
                <a:latin typeface="Arial" panose="020B0604020202020204" pitchFamily="34" charset="0"/>
                <a:ea typeface="Calibri" panose="020F0502020204030204" pitchFamily="34" charset="0"/>
                <a:cs typeface="Arial" panose="020B0604020202020204" pitchFamily="34" charset="0"/>
              </a:rPr>
              <a:t>• Regulatory </a:t>
            </a:r>
            <a: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t>and Legal - laws, rules, and regulations; enforcement trends</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800" u="sng" dirty="0">
                <a:solidFill>
                  <a:srgbClr val="FFFFFF"/>
                </a:solidFill>
                <a:effectLst/>
                <a:latin typeface="Arial" panose="020B0604020202020204" pitchFamily="34" charset="0"/>
                <a:ea typeface="Calibri" panose="020F0502020204030204" pitchFamily="34" charset="0"/>
                <a:cs typeface="Arial" panose="020B0604020202020204" pitchFamily="34" charset="0"/>
              </a:rPr>
              <a:t>• Geopolitical Forces </a:t>
            </a:r>
            <a: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t>- national politics, political stability, war and peace </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800" u="sng" dirty="0">
                <a:solidFill>
                  <a:srgbClr val="FFFFFF"/>
                </a:solidFill>
                <a:effectLst/>
                <a:latin typeface="Arial" panose="020B0604020202020204" pitchFamily="34" charset="0"/>
                <a:ea typeface="Calibri" panose="020F0502020204030204" pitchFamily="34" charset="0"/>
                <a:cs typeface="Arial" panose="020B0604020202020204" pitchFamily="34" charset="0"/>
              </a:rPr>
              <a:t>• Environmental </a:t>
            </a:r>
            <a: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t>- natural disaster, sustainability </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800" u="sng" dirty="0">
                <a:solidFill>
                  <a:srgbClr val="FFFFFF"/>
                </a:solidFill>
                <a:effectLst/>
                <a:latin typeface="Arial" panose="020B0604020202020204" pitchFamily="34" charset="0"/>
                <a:ea typeface="Calibri" panose="020F0502020204030204" pitchFamily="34" charset="0"/>
                <a:cs typeface="Arial" panose="020B0604020202020204" pitchFamily="34" charset="0"/>
              </a:rPr>
              <a:t>• Third Party Relationships </a:t>
            </a:r>
            <a: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t>- joint ventures, broker/dealer, agents</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r>
              <a:rPr lang="en-US" sz="1800" u="sng" dirty="0">
                <a:solidFill>
                  <a:srgbClr val="FFFFFF"/>
                </a:solidFill>
                <a:effectLst/>
                <a:latin typeface="Arial" panose="020B0604020202020204" pitchFamily="34" charset="0"/>
                <a:ea typeface="Calibri" panose="020F0502020204030204" pitchFamily="34" charset="0"/>
                <a:cs typeface="Arial" panose="020B0604020202020204" pitchFamily="34" charset="0"/>
              </a:rPr>
              <a:t>• External Opportunities and Threats </a:t>
            </a:r>
            <a: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t>- other opportunities and threats in the external context   in which the organization operates</a:t>
            </a:r>
            <a:br>
              <a:rPr lang="en-US" sz="1800" dirty="0">
                <a:solidFill>
                  <a:srgbClr val="FFFFFF"/>
                </a:solidFill>
                <a:effectLst/>
                <a:latin typeface="Arial" panose="020B0604020202020204" pitchFamily="34" charset="0"/>
                <a:ea typeface="Calibri" panose="020F0502020204030204" pitchFamily="34" charset="0"/>
                <a:cs typeface="Arial" panose="020B0604020202020204" pitchFamily="34" charset="0"/>
              </a:rPr>
            </a:br>
            <a:endParaRPr lang="en-US" sz="1800" dirty="0">
              <a:solidFill>
                <a:srgbClr val="FFFFFF"/>
              </a:solidFill>
              <a:latin typeface="Arial" panose="020B0604020202020204" pitchFamily="34" charset="0"/>
              <a:cs typeface="Arial" panose="020B0604020202020204" pitchFamily="34" charset="0"/>
            </a:endParaRPr>
          </a:p>
        </p:txBody>
      </p:sp>
      <p:pic>
        <p:nvPicPr>
          <p:cNvPr id="5" name="Content Placeholder 4" descr="A group of hands forming a circle with a gear&#10;&#10;Description automatically generated">
            <a:extLst>
              <a:ext uri="{FF2B5EF4-FFF2-40B4-BE49-F238E27FC236}">
                <a16:creationId xmlns:a16="http://schemas.microsoft.com/office/drawing/2014/main" id="{095BC2E6-E906-7678-FA94-AE0EAA7A851F}"/>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5966540" y="737536"/>
            <a:ext cx="5797667" cy="5100223"/>
          </a:xfr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 name="Title 1"/>
          <p:cNvSpPr>
            <a:spLocks noGrp="1"/>
          </p:cNvSpPr>
          <p:nvPr>
            <p:ph type="title"/>
          </p:nvPr>
        </p:nvSpPr>
        <p:spPr>
          <a:xfrm>
            <a:off x="640080" y="1458929"/>
            <a:ext cx="3855720" cy="3811713"/>
          </a:xfrm>
        </p:spPr>
        <p:txBody>
          <a:bodyPr>
            <a:normAutofit fontScale="90000"/>
          </a:bodyPr>
          <a:lstStyle/>
          <a:p>
            <a:r>
              <a:rPr lang="en-US" sz="2800" b="1" dirty="0">
                <a:solidFill>
                  <a:srgbClr val="00B0F0"/>
                </a:solidFill>
              </a:rPr>
              <a:t>L1: Key Actions &amp; Controls</a:t>
            </a:r>
            <a:br>
              <a:rPr lang="en-US" sz="2800" dirty="0">
                <a:solidFill>
                  <a:schemeClr val="tx2"/>
                </a:solidFill>
              </a:rPr>
            </a:br>
            <a:r>
              <a:rPr lang="en-US" sz="2800" dirty="0">
                <a:solidFill>
                  <a:schemeClr val="tx2"/>
                </a:solidFill>
              </a:rPr>
              <a:t>• Analyze the external context </a:t>
            </a:r>
            <a:br>
              <a:rPr lang="en-US" sz="2800" dirty="0">
                <a:solidFill>
                  <a:schemeClr val="tx2"/>
                </a:solidFill>
              </a:rPr>
            </a:br>
            <a:r>
              <a:rPr lang="en-US" sz="2800" dirty="0">
                <a:solidFill>
                  <a:schemeClr val="tx2"/>
                </a:solidFill>
              </a:rPr>
              <a:t>• Analyze the external stakeholder and influencer needs</a:t>
            </a:r>
            <a:br>
              <a:rPr lang="en-US" sz="2800" dirty="0">
                <a:solidFill>
                  <a:schemeClr val="tx2"/>
                </a:solidFill>
              </a:rPr>
            </a:br>
            <a:r>
              <a:rPr lang="en-US" sz="2800" dirty="0">
                <a:solidFill>
                  <a:schemeClr val="tx2"/>
                </a:solidFill>
              </a:rPr>
              <a:t>• Watch the external context</a:t>
            </a:r>
            <a:br>
              <a:rPr lang="en-US" sz="2800" dirty="0">
                <a:solidFill>
                  <a:schemeClr val="tx2"/>
                </a:solidFill>
              </a:rPr>
            </a:br>
            <a:br>
              <a:rPr lang="en-US" sz="2800" dirty="0">
                <a:solidFill>
                  <a:schemeClr val="tx2"/>
                </a:solidFill>
              </a:rPr>
            </a:br>
            <a:endParaRPr lang="en-US" sz="2800" dirty="0">
              <a:solidFill>
                <a:schemeClr val="tx2"/>
              </a:solidFill>
            </a:endParaRPr>
          </a:p>
        </p:txBody>
      </p:sp>
      <p:sp>
        <p:nvSpPr>
          <p:cNvPr id="3" name="Content Placeholder 2"/>
          <p:cNvSpPr>
            <a:spLocks noGrp="1"/>
          </p:cNvSpPr>
          <p:nvPr>
            <p:ph idx="1"/>
          </p:nvPr>
        </p:nvSpPr>
        <p:spPr>
          <a:xfrm>
            <a:off x="6172200" y="996594"/>
            <a:ext cx="5221224" cy="5459962"/>
          </a:xfrm>
        </p:spPr>
        <p:txBody>
          <a:bodyPr anchor="ctr">
            <a:normAutofit/>
          </a:bodyPr>
          <a:lstStyle/>
          <a:p>
            <a:pPr marL="0" indent="0">
              <a:buNone/>
            </a:pPr>
            <a:r>
              <a:rPr lang="en-US" sz="1800" dirty="0">
                <a:solidFill>
                  <a:schemeClr val="tx2"/>
                </a:solidFill>
              </a:rPr>
              <a:t>   </a:t>
            </a:r>
            <a:r>
              <a:rPr lang="en-US" sz="1800" b="1" dirty="0">
                <a:solidFill>
                  <a:srgbClr val="00B0F0"/>
                </a:solidFill>
                <a:latin typeface="Arial" panose="020B0604020202020204" pitchFamily="34" charset="0"/>
                <a:cs typeface="Arial" panose="020B0604020202020204" pitchFamily="34" charset="0"/>
              </a:rPr>
              <a:t>L1: Design &amp; Implementation Considerations</a:t>
            </a:r>
          </a:p>
          <a:p>
            <a:pPr marL="0" indent="0">
              <a:buNone/>
            </a:pPr>
            <a:r>
              <a:rPr lang="en-US" sz="1800" dirty="0">
                <a:solidFill>
                  <a:schemeClr val="tx2"/>
                </a:solidFill>
                <a:latin typeface="Arial" panose="020B0604020202020204" pitchFamily="34" charset="0"/>
                <a:cs typeface="Arial" panose="020B0604020202020204" pitchFamily="34" charset="0"/>
              </a:rPr>
              <a:t>      • External context is always changing</a:t>
            </a:r>
          </a:p>
          <a:p>
            <a:pPr marL="0" indent="0">
              <a:buNone/>
            </a:pPr>
            <a:r>
              <a:rPr lang="en-US" sz="1800" dirty="0">
                <a:solidFill>
                  <a:schemeClr val="tx2"/>
                </a:solidFill>
                <a:latin typeface="Arial" panose="020B0604020202020204" pitchFamily="34" charset="0"/>
                <a:cs typeface="Arial" panose="020B0604020202020204" pitchFamily="34" charset="0"/>
              </a:rPr>
              <a:t>      • Must be flexible to respond to significant changes</a:t>
            </a:r>
          </a:p>
          <a:p>
            <a:pPr marL="0" indent="0">
              <a:buNone/>
            </a:pPr>
            <a:r>
              <a:rPr lang="en-US" sz="1800" dirty="0">
                <a:solidFill>
                  <a:schemeClr val="tx2"/>
                </a:solidFill>
                <a:latin typeface="Arial" panose="020B0604020202020204" pitchFamily="34" charset="0"/>
                <a:cs typeface="Arial" panose="020B0604020202020204" pitchFamily="34" charset="0"/>
              </a:rPr>
              <a:t>      • Anticipate changes with sufficient time to plan and implement changes.</a:t>
            </a:r>
          </a:p>
          <a:p>
            <a:pPr marL="0" indent="0">
              <a:buNone/>
            </a:pPr>
            <a:r>
              <a:rPr lang="en-US" sz="1800" dirty="0">
                <a:solidFill>
                  <a:schemeClr val="tx2"/>
                </a:solidFill>
                <a:latin typeface="Arial" panose="020B0604020202020204" pitchFamily="34" charset="0"/>
                <a:cs typeface="Arial" panose="020B0604020202020204" pitchFamily="34" charset="0"/>
              </a:rPr>
              <a:t>      • Organization cannot control changes to the external context </a:t>
            </a:r>
          </a:p>
          <a:p>
            <a:pPr marL="0" indent="0">
              <a:buNone/>
            </a:pPr>
            <a:r>
              <a:rPr lang="en-US" sz="1800" dirty="0">
                <a:solidFill>
                  <a:schemeClr val="tx2"/>
                </a:solidFill>
                <a:latin typeface="Arial" panose="020B0604020202020204" pitchFamily="34" charset="0"/>
                <a:cs typeface="Arial" panose="020B0604020202020204" pitchFamily="34" charset="0"/>
              </a:rPr>
              <a:t>      • Certain aspects can be influenced by the organization</a:t>
            </a:r>
          </a:p>
          <a:p>
            <a:pPr marL="0" indent="0">
              <a:buNone/>
            </a:pPr>
            <a:r>
              <a:rPr lang="en-US" sz="1800" dirty="0">
                <a:solidFill>
                  <a:schemeClr val="tx2"/>
                </a:solidFill>
                <a:latin typeface="Arial" panose="020B0604020202020204" pitchFamily="34" charset="0"/>
                <a:cs typeface="Arial" panose="020B0604020202020204" pitchFamily="34" charset="0"/>
              </a:rPr>
              <a:t>      • Assign accountability for monitoring aspects of the external context</a:t>
            </a:r>
          </a:p>
          <a:p>
            <a:pPr marL="0" indent="0">
              <a:buNone/>
            </a:pPr>
            <a:r>
              <a:rPr lang="en-US" sz="1800" dirty="0">
                <a:solidFill>
                  <a:schemeClr val="tx2"/>
                </a:solidFill>
                <a:latin typeface="Arial" panose="020B0604020202020204" pitchFamily="34" charset="0"/>
                <a:cs typeface="Arial" panose="020B0604020202020204" pitchFamily="34" charset="0"/>
              </a:rPr>
              <a:t>     • Develop multiple channels for identification of context changes</a:t>
            </a:r>
          </a:p>
          <a:p>
            <a:pPr marL="0" indent="0">
              <a:buNone/>
            </a:pPr>
            <a:r>
              <a:rPr lang="en-US" sz="1800" dirty="0">
                <a:solidFill>
                  <a:schemeClr val="tx2"/>
                </a:solidFill>
                <a:latin typeface="Arial" panose="020B0604020202020204" pitchFamily="34" charset="0"/>
                <a:cs typeface="Arial" panose="020B0604020202020204" pitchFamily="34" charset="0"/>
              </a:rPr>
              <a:t>     • Recognize influencers and stakeholder shape the external context</a:t>
            </a:r>
          </a:p>
          <a:p>
            <a:pPr marL="0" indent="0">
              <a:buNone/>
            </a:pPr>
            <a:endParaRPr lang="en-US" sz="1800" b="1" dirty="0">
              <a:solidFill>
                <a:schemeClr val="tx2"/>
              </a:solidFill>
            </a:endParaRPr>
          </a:p>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1000"/>
                                        <p:tgtEl>
                                          <p:spTgt spid="3">
                                            <p:txEl>
                                              <p:pRg st="0" end="0"/>
                                            </p:txEl>
                                          </p:spTgt>
                                        </p:tgtEl>
                                      </p:cBhvr>
                                    </p:animEffect>
                                    <p:anim calcmode="lin" valueType="num">
                                      <p:cBhvr>
                                        <p:cTn id="13"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fade">
                                      <p:cBhvr>
                                        <p:cTn id="19" dur="1000"/>
                                        <p:tgtEl>
                                          <p:spTgt spid="3">
                                            <p:txEl>
                                              <p:pRg st="1" end="1"/>
                                            </p:txEl>
                                          </p:spTgt>
                                        </p:tgtEl>
                                      </p:cBhvr>
                                    </p:animEffect>
                                    <p:anim calcmode="lin" valueType="num">
                                      <p:cBhvr>
                                        <p:cTn id="20"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Effect transition="in" filter="fade">
                                      <p:cBhvr>
                                        <p:cTn id="26" dur="1000"/>
                                        <p:tgtEl>
                                          <p:spTgt spid="3">
                                            <p:txEl>
                                              <p:pRg st="2" end="2"/>
                                            </p:txEl>
                                          </p:spTgt>
                                        </p:tgtEl>
                                      </p:cBhvr>
                                    </p:animEffect>
                                    <p:anim calcmode="lin" valueType="num">
                                      <p:cBhvr>
                                        <p:cTn id="27"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Effect transition="in" filter="fade">
                                      <p:cBhvr>
                                        <p:cTn id="33" dur="1000"/>
                                        <p:tgtEl>
                                          <p:spTgt spid="3">
                                            <p:txEl>
                                              <p:pRg st="3" end="3"/>
                                            </p:txEl>
                                          </p:spTgt>
                                        </p:tgtEl>
                                      </p:cBhvr>
                                    </p:animEffect>
                                    <p:anim calcmode="lin" valueType="num">
                                      <p:cBhvr>
                                        <p:cTn id="34"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
                                            <p:txEl>
                                              <p:pRg st="4" end="4"/>
                                            </p:txEl>
                                          </p:spTgt>
                                        </p:tgtEl>
                                        <p:attrNameLst>
                                          <p:attrName>style.visibility</p:attrName>
                                        </p:attrNameLst>
                                      </p:cBhvr>
                                      <p:to>
                                        <p:strVal val="visible"/>
                                      </p:to>
                                    </p:set>
                                    <p:animEffect transition="in" filter="fade">
                                      <p:cBhvr>
                                        <p:cTn id="40" dur="1000"/>
                                        <p:tgtEl>
                                          <p:spTgt spid="3">
                                            <p:txEl>
                                              <p:pRg st="4" end="4"/>
                                            </p:txEl>
                                          </p:spTgt>
                                        </p:tgtEl>
                                      </p:cBhvr>
                                    </p:animEffect>
                                    <p:anim calcmode="lin" valueType="num">
                                      <p:cBhvr>
                                        <p:cTn id="41"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3">
                                            <p:txEl>
                                              <p:pRg st="5" end="5"/>
                                            </p:txEl>
                                          </p:spTgt>
                                        </p:tgtEl>
                                        <p:attrNameLst>
                                          <p:attrName>style.visibility</p:attrName>
                                        </p:attrNameLst>
                                      </p:cBhvr>
                                      <p:to>
                                        <p:strVal val="visible"/>
                                      </p:to>
                                    </p:set>
                                    <p:animEffect transition="in" filter="fade">
                                      <p:cBhvr>
                                        <p:cTn id="47" dur="1000"/>
                                        <p:tgtEl>
                                          <p:spTgt spid="3">
                                            <p:txEl>
                                              <p:pRg st="5" end="5"/>
                                            </p:txEl>
                                          </p:spTgt>
                                        </p:tgtEl>
                                      </p:cBhvr>
                                    </p:animEffect>
                                    <p:anim calcmode="lin" valueType="num">
                                      <p:cBhvr>
                                        <p:cTn id="48"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9"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3">
                                            <p:txEl>
                                              <p:pRg st="6" end="6"/>
                                            </p:txEl>
                                          </p:spTgt>
                                        </p:tgtEl>
                                        <p:attrNameLst>
                                          <p:attrName>style.visibility</p:attrName>
                                        </p:attrNameLst>
                                      </p:cBhvr>
                                      <p:to>
                                        <p:strVal val="visible"/>
                                      </p:to>
                                    </p:set>
                                    <p:animEffect transition="in" filter="fade">
                                      <p:cBhvr>
                                        <p:cTn id="54" dur="1000"/>
                                        <p:tgtEl>
                                          <p:spTgt spid="3">
                                            <p:txEl>
                                              <p:pRg st="6" end="6"/>
                                            </p:txEl>
                                          </p:spTgt>
                                        </p:tgtEl>
                                      </p:cBhvr>
                                    </p:animEffect>
                                    <p:anim calcmode="lin" valueType="num">
                                      <p:cBhvr>
                                        <p:cTn id="55"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6"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3">
                                            <p:txEl>
                                              <p:pRg st="7" end="7"/>
                                            </p:txEl>
                                          </p:spTgt>
                                        </p:tgtEl>
                                        <p:attrNameLst>
                                          <p:attrName>style.visibility</p:attrName>
                                        </p:attrNameLst>
                                      </p:cBhvr>
                                      <p:to>
                                        <p:strVal val="visible"/>
                                      </p:to>
                                    </p:set>
                                    <p:animEffect transition="in" filter="fade">
                                      <p:cBhvr>
                                        <p:cTn id="61" dur="1000"/>
                                        <p:tgtEl>
                                          <p:spTgt spid="3">
                                            <p:txEl>
                                              <p:pRg st="7" end="7"/>
                                            </p:txEl>
                                          </p:spTgt>
                                        </p:tgtEl>
                                      </p:cBhvr>
                                    </p:animEffect>
                                    <p:anim calcmode="lin" valueType="num">
                                      <p:cBhvr>
                                        <p:cTn id="62"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63"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3">
                                            <p:txEl>
                                              <p:pRg st="8" end="8"/>
                                            </p:txEl>
                                          </p:spTgt>
                                        </p:tgtEl>
                                        <p:attrNameLst>
                                          <p:attrName>style.visibility</p:attrName>
                                        </p:attrNameLst>
                                      </p:cBhvr>
                                      <p:to>
                                        <p:strVal val="visible"/>
                                      </p:to>
                                    </p:set>
                                    <p:animEffect transition="in" filter="fade">
                                      <p:cBhvr>
                                        <p:cTn id="68" dur="1000"/>
                                        <p:tgtEl>
                                          <p:spTgt spid="3">
                                            <p:txEl>
                                              <p:pRg st="8" end="8"/>
                                            </p:txEl>
                                          </p:spTgt>
                                        </p:tgtEl>
                                      </p:cBhvr>
                                    </p:animEffect>
                                    <p:anim calcmode="lin" valueType="num">
                                      <p:cBhvr>
                                        <p:cTn id="69"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70"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9" name="Rectangle 38">
            <a:extLst>
              <a:ext uri="{FF2B5EF4-FFF2-40B4-BE49-F238E27FC236}">
                <a16:creationId xmlns:a16="http://schemas.microsoft.com/office/drawing/2014/main" id="{EDDBB197-D710-4A4F-A9CA-FD2177498B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a:extLst>
              <a:ext uri="{FF2B5EF4-FFF2-40B4-BE49-F238E27FC236}">
                <a16:creationId xmlns:a16="http://schemas.microsoft.com/office/drawing/2014/main" id="{975D1CFA-2CDB-4B64-BD9F-85744E8DA1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04672" y="802955"/>
            <a:ext cx="4977976" cy="2800857"/>
          </a:xfrm>
        </p:spPr>
        <p:txBody>
          <a:bodyPr>
            <a:noAutofit/>
          </a:bodyPr>
          <a:lstStyle/>
          <a:p>
            <a:r>
              <a:rPr lang="en-US" sz="1800" b="1" dirty="0">
                <a:solidFill>
                  <a:srgbClr val="0070C0"/>
                </a:solidFill>
                <a:effectLst/>
                <a:latin typeface="Arial" panose="020B0604020202020204" pitchFamily="34" charset="0"/>
                <a:ea typeface="Calibri" panose="020F0502020204030204" pitchFamily="34" charset="0"/>
                <a:cs typeface="Arial" panose="020B0604020202020204" pitchFamily="34" charset="0"/>
              </a:rPr>
              <a:t>L2. Internal Context: </a:t>
            </a: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t>Understand the internal business context in which the organization operates.</a:t>
            </a: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b="1" dirty="0">
                <a:solidFill>
                  <a:schemeClr val="tx2"/>
                </a:solidFill>
                <a:effectLst/>
                <a:latin typeface="Arial" panose="020B0604020202020204" pitchFamily="34" charset="0"/>
                <a:ea typeface="Calibri" panose="020F0502020204030204" pitchFamily="34" charset="0"/>
                <a:cs typeface="Arial" panose="020B0604020202020204" pitchFamily="34" charset="0"/>
              </a:rPr>
              <a:t>L2: Defining Our Terms: </a:t>
            </a: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t>Influencing factors in the internal context include:</a:t>
            </a: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t> • Internal strengths and weaknesses</a:t>
            </a: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t>• Existing strategic plan</a:t>
            </a: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t>• Existing operating plan</a:t>
            </a: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t>• Existing organizational structures</a:t>
            </a: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t>• Existing incentives (appropriate or perverse) for performance</a:t>
            </a: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t>• Existing key processes and resources (people, financial, process, and technology)</a:t>
            </a:r>
            <a:br>
              <a:rPr lang="en-US" sz="1800" dirty="0">
                <a:solidFill>
                  <a:schemeClr val="tx2"/>
                </a:solidFill>
                <a:latin typeface="Arial" panose="020B0604020202020204" pitchFamily="34" charset="0"/>
                <a:cs typeface="Arial" panose="020B0604020202020204" pitchFamily="34" charset="0"/>
              </a:rPr>
            </a:br>
            <a:endParaRPr lang="en-US" sz="1800" dirty="0">
              <a:solidFill>
                <a:schemeClr val="tx2"/>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804672" y="3894268"/>
            <a:ext cx="4977578" cy="2166703"/>
          </a:xfrm>
        </p:spPr>
        <p:txBody>
          <a:bodyPr anchor="ctr">
            <a:normAutofit/>
          </a:bodyPr>
          <a:lstStyle/>
          <a:p>
            <a:pPr marL="0" indent="0">
              <a:buNone/>
            </a:pPr>
            <a:r>
              <a:rPr lang="en-US" sz="1800" b="1" dirty="0">
                <a:solidFill>
                  <a:schemeClr val="tx2"/>
                </a:solidFill>
                <a:latin typeface="Arial" panose="020B0604020202020204" pitchFamily="34" charset="0"/>
                <a:cs typeface="Arial" panose="020B0604020202020204" pitchFamily="34" charset="0"/>
              </a:rPr>
              <a:t>L2: Key Actions &amp; Controls</a:t>
            </a:r>
          </a:p>
          <a:p>
            <a:pPr marL="0" indent="0">
              <a:buNone/>
            </a:pPr>
            <a:r>
              <a:rPr lang="en-US" sz="1800" dirty="0">
                <a:solidFill>
                  <a:schemeClr val="tx2"/>
                </a:solidFill>
                <a:latin typeface="Arial" panose="020B0604020202020204" pitchFamily="34" charset="0"/>
                <a:cs typeface="Arial" panose="020B0604020202020204" pitchFamily="34" charset="0"/>
              </a:rPr>
              <a:t>• Analyze the internal context</a:t>
            </a:r>
          </a:p>
          <a:p>
            <a:pPr marL="0" indent="0">
              <a:buNone/>
            </a:pPr>
            <a:r>
              <a:rPr lang="en-US" sz="1800" dirty="0">
                <a:solidFill>
                  <a:schemeClr val="tx2"/>
                </a:solidFill>
                <a:latin typeface="Arial" panose="020B0604020202020204" pitchFamily="34" charset="0"/>
                <a:cs typeface="Arial" panose="020B0604020202020204" pitchFamily="34" charset="0"/>
              </a:rPr>
              <a:t>• Monitor the internal context</a:t>
            </a:r>
          </a:p>
        </p:txBody>
      </p:sp>
      <p:grpSp>
        <p:nvGrpSpPr>
          <p:cNvPr id="43" name="Group 42">
            <a:extLst>
              <a:ext uri="{FF2B5EF4-FFF2-40B4-BE49-F238E27FC236}">
                <a16:creationId xmlns:a16="http://schemas.microsoft.com/office/drawing/2014/main" id="{25EE5136-01F1-466C-962D-BA9B4C6757A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369897" y="0"/>
            <a:ext cx="5822103" cy="6685267"/>
            <a:chOff x="6357228" y="0"/>
            <a:chExt cx="5822103" cy="6685267"/>
          </a:xfrm>
        </p:grpSpPr>
        <p:sp>
          <p:nvSpPr>
            <p:cNvPr id="44" name="Freeform: Shape 43">
              <a:extLst>
                <a:ext uri="{FF2B5EF4-FFF2-40B4-BE49-F238E27FC236}">
                  <a16:creationId xmlns:a16="http://schemas.microsoft.com/office/drawing/2014/main" id="{E11D3AD4-AF9B-4EB5-8C7B-C45D173B4B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357228" y="0"/>
              <a:ext cx="5822102" cy="6685267"/>
            </a:xfrm>
            <a:custGeom>
              <a:avLst/>
              <a:gdLst>
                <a:gd name="connsiteX0" fmla="*/ 2605444 w 5822102"/>
                <a:gd name="connsiteY0" fmla="*/ 0 h 6685267"/>
                <a:gd name="connsiteX1" fmla="*/ 4757391 w 5822102"/>
                <a:gd name="connsiteY1" fmla="*/ 0 h 6685267"/>
                <a:gd name="connsiteX2" fmla="*/ 4913680 w 5822102"/>
                <a:gd name="connsiteY2" fmla="*/ 56274 h 6685267"/>
                <a:gd name="connsiteX3" fmla="*/ 5376238 w 5822102"/>
                <a:gd name="connsiteY3" fmla="*/ 282027 h 6685267"/>
                <a:gd name="connsiteX4" fmla="*/ 5658024 w 5822102"/>
                <a:gd name="connsiteY4" fmla="*/ 471014 h 6685267"/>
                <a:gd name="connsiteX5" fmla="*/ 5822102 w 5822102"/>
                <a:gd name="connsiteY5" fmla="*/ 609109 h 6685267"/>
                <a:gd name="connsiteX6" fmla="*/ 5822102 w 5822102"/>
                <a:gd name="connsiteY6" fmla="*/ 760697 h 6685267"/>
                <a:gd name="connsiteX7" fmla="*/ 5707785 w 5822102"/>
                <a:gd name="connsiteY7" fmla="*/ 666601 h 6685267"/>
                <a:gd name="connsiteX8" fmla="*/ 5577306 w 5822102"/>
                <a:gd name="connsiteY8" fmla="*/ 571666 h 6685267"/>
                <a:gd name="connsiteX9" fmla="*/ 5298630 w 5822102"/>
                <a:gd name="connsiteY9" fmla="*/ 407449 h 6685267"/>
                <a:gd name="connsiteX10" fmla="*/ 4690768 w 5822102"/>
                <a:gd name="connsiteY10" fmla="*/ 184979 h 6685267"/>
                <a:gd name="connsiteX11" fmla="*/ 4048577 w 5822102"/>
                <a:gd name="connsiteY11" fmla="*/ 99280 h 6685267"/>
                <a:gd name="connsiteX12" fmla="*/ 3405404 w 5822102"/>
                <a:gd name="connsiteY12" fmla="*/ 131937 h 6685267"/>
                <a:gd name="connsiteX13" fmla="*/ 3089702 w 5822102"/>
                <a:gd name="connsiteY13" fmla="*/ 190190 h 6685267"/>
                <a:gd name="connsiteX14" fmla="*/ 2780132 w 5822102"/>
                <a:gd name="connsiteY14" fmla="*/ 273457 h 6685267"/>
                <a:gd name="connsiteX15" fmla="*/ 2478040 w 5822102"/>
                <a:gd name="connsiteY15" fmla="*/ 379654 h 6685267"/>
                <a:gd name="connsiteX16" fmla="*/ 2184897 w 5822102"/>
                <a:gd name="connsiteY16" fmla="*/ 507972 h 6685267"/>
                <a:gd name="connsiteX17" fmla="*/ 1629141 w 5822102"/>
                <a:gd name="connsiteY17" fmla="*/ 823205 h 6685267"/>
                <a:gd name="connsiteX18" fmla="*/ 1497711 w 5822102"/>
                <a:gd name="connsiteY18" fmla="*/ 914000 h 6685267"/>
                <a:gd name="connsiteX19" fmla="*/ 1433099 w 5822102"/>
                <a:gd name="connsiteY19" fmla="*/ 960903 h 6685267"/>
                <a:gd name="connsiteX20" fmla="*/ 1369346 w 5822102"/>
                <a:gd name="connsiteY20" fmla="*/ 1008963 h 6685267"/>
                <a:gd name="connsiteX21" fmla="*/ 1123406 w 5822102"/>
                <a:gd name="connsiteY21" fmla="*/ 1212905 h 6685267"/>
                <a:gd name="connsiteX22" fmla="*/ 684367 w 5822102"/>
                <a:gd name="connsiteY22" fmla="*/ 1675564 h 6685267"/>
                <a:gd name="connsiteX23" fmla="*/ 497153 w 5822102"/>
                <a:gd name="connsiteY23" fmla="*/ 1933588 h 6685267"/>
                <a:gd name="connsiteX24" fmla="*/ 337770 w 5822102"/>
                <a:gd name="connsiteY24" fmla="*/ 2208983 h 6685267"/>
                <a:gd name="connsiteX25" fmla="*/ 302461 w 5822102"/>
                <a:gd name="connsiteY25" fmla="*/ 2280207 h 6685267"/>
                <a:gd name="connsiteX26" fmla="*/ 285296 w 5822102"/>
                <a:gd name="connsiteY26" fmla="*/ 2316107 h 6685267"/>
                <a:gd name="connsiteX27" fmla="*/ 268991 w 5822102"/>
                <a:gd name="connsiteY27" fmla="*/ 2352355 h 6685267"/>
                <a:gd name="connsiteX28" fmla="*/ 237849 w 5822102"/>
                <a:gd name="connsiteY28" fmla="*/ 2425432 h 6685267"/>
                <a:gd name="connsiteX29" fmla="*/ 208670 w 5822102"/>
                <a:gd name="connsiteY29" fmla="*/ 2499319 h 6685267"/>
                <a:gd name="connsiteX30" fmla="*/ 113775 w 5822102"/>
                <a:gd name="connsiteY30" fmla="*/ 2801929 h 6685267"/>
                <a:gd name="connsiteX31" fmla="*/ 36781 w 5822102"/>
                <a:gd name="connsiteY31" fmla="*/ 3428922 h 6685267"/>
                <a:gd name="connsiteX32" fmla="*/ 69148 w 5822102"/>
                <a:gd name="connsiteY32" fmla="*/ 3741955 h 6685267"/>
                <a:gd name="connsiteX33" fmla="*/ 167966 w 5822102"/>
                <a:gd name="connsiteY33" fmla="*/ 4041323 h 6685267"/>
                <a:gd name="connsiteX34" fmla="*/ 202049 w 5822102"/>
                <a:gd name="connsiteY34" fmla="*/ 4112894 h 6685267"/>
                <a:gd name="connsiteX35" fmla="*/ 239933 w 5822102"/>
                <a:gd name="connsiteY35" fmla="*/ 4182843 h 6685267"/>
                <a:gd name="connsiteX36" fmla="*/ 323916 w 5822102"/>
                <a:gd name="connsiteY36" fmla="*/ 4318456 h 6685267"/>
                <a:gd name="connsiteX37" fmla="*/ 416604 w 5822102"/>
                <a:gd name="connsiteY37" fmla="*/ 4449436 h 6685267"/>
                <a:gd name="connsiteX38" fmla="*/ 515911 w 5822102"/>
                <a:gd name="connsiteY38" fmla="*/ 4576711 h 6685267"/>
                <a:gd name="connsiteX39" fmla="*/ 722619 w 5822102"/>
                <a:gd name="connsiteY39" fmla="*/ 4828482 h 6685267"/>
                <a:gd name="connsiteX40" fmla="*/ 825972 w 5822102"/>
                <a:gd name="connsiteY40" fmla="*/ 4956104 h 6685267"/>
                <a:gd name="connsiteX41" fmla="*/ 926506 w 5822102"/>
                <a:gd name="connsiteY41" fmla="*/ 5085347 h 6685267"/>
                <a:gd name="connsiteX42" fmla="*/ 1027040 w 5822102"/>
                <a:gd name="connsiteY42" fmla="*/ 5210191 h 6685267"/>
                <a:gd name="connsiteX43" fmla="*/ 1132110 w 5822102"/>
                <a:gd name="connsiteY43" fmla="*/ 5330748 h 6685267"/>
                <a:gd name="connsiteX44" fmla="*/ 1354880 w 5822102"/>
                <a:gd name="connsiteY44" fmla="*/ 5558083 h 6685267"/>
                <a:gd name="connsiteX45" fmla="*/ 1855220 w 5822102"/>
                <a:gd name="connsiteY45" fmla="*/ 5937591 h 6685267"/>
                <a:gd name="connsiteX46" fmla="*/ 2131810 w 5822102"/>
                <a:gd name="connsiteY46" fmla="*/ 6080268 h 6685267"/>
                <a:gd name="connsiteX47" fmla="*/ 2423726 w 5822102"/>
                <a:gd name="connsiteY47" fmla="*/ 6188087 h 6685267"/>
                <a:gd name="connsiteX48" fmla="*/ 2727780 w 5822102"/>
                <a:gd name="connsiteY48" fmla="*/ 6262552 h 6685267"/>
                <a:gd name="connsiteX49" fmla="*/ 3041276 w 5822102"/>
                <a:gd name="connsiteY49" fmla="*/ 6304245 h 6685267"/>
                <a:gd name="connsiteX50" fmla="*/ 3360532 w 5822102"/>
                <a:gd name="connsiteY50" fmla="*/ 6317331 h 6685267"/>
                <a:gd name="connsiteX51" fmla="*/ 3439855 w 5822102"/>
                <a:gd name="connsiteY51" fmla="*/ 6316751 h 6685267"/>
                <a:gd name="connsiteX52" fmla="*/ 3478721 w 5822102"/>
                <a:gd name="connsiteY52" fmla="*/ 6315826 h 6685267"/>
                <a:gd name="connsiteX53" fmla="*/ 3517463 w 5822102"/>
                <a:gd name="connsiteY53" fmla="*/ 6313971 h 6685267"/>
                <a:gd name="connsiteX54" fmla="*/ 3671452 w 5822102"/>
                <a:gd name="connsiteY54" fmla="*/ 6301233 h 6685267"/>
                <a:gd name="connsiteX55" fmla="*/ 4265460 w 5822102"/>
                <a:gd name="connsiteY55" fmla="*/ 6149638 h 6685267"/>
                <a:gd name="connsiteX56" fmla="*/ 4546587 w 5822102"/>
                <a:gd name="connsiteY56" fmla="*/ 6018079 h 6685267"/>
                <a:gd name="connsiteX57" fmla="*/ 4818030 w 5822102"/>
                <a:gd name="connsiteY57" fmla="*/ 5858029 h 6685267"/>
                <a:gd name="connsiteX58" fmla="*/ 5081870 w 5822102"/>
                <a:gd name="connsiteY58" fmla="*/ 5676903 h 6685267"/>
                <a:gd name="connsiteX59" fmla="*/ 5212073 w 5822102"/>
                <a:gd name="connsiteY59" fmla="*/ 5581013 h 6685267"/>
                <a:gd name="connsiteX60" fmla="*/ 5343625 w 5822102"/>
                <a:gd name="connsiteY60" fmla="*/ 5481533 h 6685267"/>
                <a:gd name="connsiteX61" fmla="*/ 5610378 w 5822102"/>
                <a:gd name="connsiteY61" fmla="*/ 5284425 h 6685267"/>
                <a:gd name="connsiteX62" fmla="*/ 5822102 w 5822102"/>
                <a:gd name="connsiteY62" fmla="*/ 5126414 h 6685267"/>
                <a:gd name="connsiteX63" fmla="*/ 5822102 w 5822102"/>
                <a:gd name="connsiteY63" fmla="*/ 5556641 h 6685267"/>
                <a:gd name="connsiteX64" fmla="*/ 5576325 w 5822102"/>
                <a:gd name="connsiteY64" fmla="*/ 5749979 h 6685267"/>
                <a:gd name="connsiteX65" fmla="*/ 5447715 w 5822102"/>
                <a:gd name="connsiteY65" fmla="*/ 5852818 h 6685267"/>
                <a:gd name="connsiteX66" fmla="*/ 5315059 w 5822102"/>
                <a:gd name="connsiteY66" fmla="*/ 5956236 h 6685267"/>
                <a:gd name="connsiteX67" fmla="*/ 5038468 w 5822102"/>
                <a:gd name="connsiteY67" fmla="*/ 6155776 h 6685267"/>
                <a:gd name="connsiteX68" fmla="*/ 4741892 w 5822102"/>
                <a:gd name="connsiteY68" fmla="*/ 6338292 h 6685267"/>
                <a:gd name="connsiteX69" fmla="*/ 4420920 w 5822102"/>
                <a:gd name="connsiteY69" fmla="*/ 6492203 h 6685267"/>
                <a:gd name="connsiteX70" fmla="*/ 3717672 w 5822102"/>
                <a:gd name="connsiteY70" fmla="*/ 6670434 h 6685267"/>
                <a:gd name="connsiteX71" fmla="*/ 3535853 w 5822102"/>
                <a:gd name="connsiteY71" fmla="*/ 6683289 h 6685267"/>
                <a:gd name="connsiteX72" fmla="*/ 3490367 w 5822102"/>
                <a:gd name="connsiteY72" fmla="*/ 6684910 h 6685267"/>
                <a:gd name="connsiteX73" fmla="*/ 3445005 w 5822102"/>
                <a:gd name="connsiteY73" fmla="*/ 6685142 h 6685267"/>
                <a:gd name="connsiteX74" fmla="*/ 3355872 w 5822102"/>
                <a:gd name="connsiteY74" fmla="*/ 6684100 h 6685267"/>
                <a:gd name="connsiteX75" fmla="*/ 3179203 w 5822102"/>
                <a:gd name="connsiteY75" fmla="*/ 6677150 h 6685267"/>
                <a:gd name="connsiteX76" fmla="*/ 3002410 w 5822102"/>
                <a:gd name="connsiteY76" fmla="*/ 6661169 h 6685267"/>
                <a:gd name="connsiteX77" fmla="*/ 2650296 w 5822102"/>
                <a:gd name="connsiteY77" fmla="*/ 6604191 h 6685267"/>
                <a:gd name="connsiteX78" fmla="*/ 2306028 w 5822102"/>
                <a:gd name="connsiteY78" fmla="*/ 6505869 h 6685267"/>
                <a:gd name="connsiteX79" fmla="*/ 1978803 w 5822102"/>
                <a:gd name="connsiteY79" fmla="*/ 6363307 h 6685267"/>
                <a:gd name="connsiteX80" fmla="*/ 1678428 w 5822102"/>
                <a:gd name="connsiteY80" fmla="*/ 6177779 h 6685267"/>
                <a:gd name="connsiteX81" fmla="*/ 1175880 w 5822102"/>
                <a:gd name="connsiteY81" fmla="*/ 5710373 h 6685267"/>
                <a:gd name="connsiteX82" fmla="*/ 971502 w 5822102"/>
                <a:gd name="connsiteY82" fmla="*/ 5445399 h 6685267"/>
                <a:gd name="connsiteX83" fmla="*/ 790909 w 5822102"/>
                <a:gd name="connsiteY83" fmla="*/ 5169078 h 6685267"/>
                <a:gd name="connsiteX84" fmla="*/ 706680 w 5822102"/>
                <a:gd name="connsiteY84" fmla="*/ 5031959 h 6685267"/>
                <a:gd name="connsiteX85" fmla="*/ 619143 w 5822102"/>
                <a:gd name="connsiteY85" fmla="*/ 4897157 h 6685267"/>
                <a:gd name="connsiteX86" fmla="*/ 436465 w 5822102"/>
                <a:gd name="connsiteY86" fmla="*/ 4628710 h 6685267"/>
                <a:gd name="connsiteX87" fmla="*/ 347088 w 5822102"/>
                <a:gd name="connsiteY87" fmla="*/ 4492171 h 6685267"/>
                <a:gd name="connsiteX88" fmla="*/ 262001 w 5822102"/>
                <a:gd name="connsiteY88" fmla="*/ 4352619 h 6685267"/>
                <a:gd name="connsiteX89" fmla="*/ 118679 w 5822102"/>
                <a:gd name="connsiteY89" fmla="*/ 4059853 h 6685267"/>
                <a:gd name="connsiteX90" fmla="*/ 28322 w 5822102"/>
                <a:gd name="connsiteY90" fmla="*/ 3749136 h 6685267"/>
                <a:gd name="connsiteX91" fmla="*/ 0 w 5822102"/>
                <a:gd name="connsiteY91" fmla="*/ 3428922 h 6685267"/>
                <a:gd name="connsiteX92" fmla="*/ 253052 w 5822102"/>
                <a:gd name="connsiteY92" fmla="*/ 2174356 h 6685267"/>
                <a:gd name="connsiteX93" fmla="*/ 389141 w 5822102"/>
                <a:gd name="connsiteY93" fmla="*/ 1877652 h 6685267"/>
                <a:gd name="connsiteX94" fmla="*/ 552079 w 5822102"/>
                <a:gd name="connsiteY94" fmla="*/ 1591834 h 6685267"/>
                <a:gd name="connsiteX95" fmla="*/ 954950 w 5822102"/>
                <a:gd name="connsiteY95" fmla="*/ 1061773 h 6685267"/>
                <a:gd name="connsiteX96" fmla="*/ 1192922 w 5822102"/>
                <a:gd name="connsiteY96" fmla="*/ 822626 h 6685267"/>
                <a:gd name="connsiteX97" fmla="*/ 1255939 w 5822102"/>
                <a:gd name="connsiteY97" fmla="*/ 765880 h 6685267"/>
                <a:gd name="connsiteX98" fmla="*/ 1320183 w 5822102"/>
                <a:gd name="connsiteY98" fmla="*/ 710291 h 6685267"/>
                <a:gd name="connsiteX99" fmla="*/ 1452961 w 5822102"/>
                <a:gd name="connsiteY99" fmla="*/ 603514 h 6685267"/>
                <a:gd name="connsiteX100" fmla="*/ 2033360 w 5822102"/>
                <a:gd name="connsiteY100" fmla="*/ 235818 h 6685267"/>
                <a:gd name="connsiteX101" fmla="*/ 2512513 w 5822102"/>
                <a:gd name="connsiteY101" fmla="*/ 30012 h 668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822102" h="6685267">
                  <a:moveTo>
                    <a:pt x="2605444" y="0"/>
                  </a:moveTo>
                  <a:lnTo>
                    <a:pt x="4757391" y="0"/>
                  </a:lnTo>
                  <a:lnTo>
                    <a:pt x="4913680" y="56274"/>
                  </a:lnTo>
                  <a:cubicBezTo>
                    <a:pt x="5074659" y="119278"/>
                    <a:pt x="5229483" y="195083"/>
                    <a:pt x="5376238" y="282027"/>
                  </a:cubicBezTo>
                  <a:cubicBezTo>
                    <a:pt x="5474014" y="340105"/>
                    <a:pt x="5568080" y="403280"/>
                    <a:pt x="5658024" y="471014"/>
                  </a:cubicBezTo>
                  <a:lnTo>
                    <a:pt x="5822102" y="609109"/>
                  </a:lnTo>
                  <a:lnTo>
                    <a:pt x="5822102" y="760697"/>
                  </a:lnTo>
                  <a:lnTo>
                    <a:pt x="5707785" y="666601"/>
                  </a:lnTo>
                  <a:cubicBezTo>
                    <a:pt x="5665273" y="633682"/>
                    <a:pt x="5621749" y="602008"/>
                    <a:pt x="5577306" y="571666"/>
                  </a:cubicBezTo>
                  <a:cubicBezTo>
                    <a:pt x="5487929" y="511562"/>
                    <a:pt x="5395118" y="456089"/>
                    <a:pt x="5298630" y="407449"/>
                  </a:cubicBezTo>
                  <a:cubicBezTo>
                    <a:pt x="5106266" y="309010"/>
                    <a:pt x="4901153" y="235355"/>
                    <a:pt x="4690768" y="184979"/>
                  </a:cubicBezTo>
                  <a:cubicBezTo>
                    <a:pt x="4480382" y="134486"/>
                    <a:pt x="4264724" y="106807"/>
                    <a:pt x="4048577" y="99280"/>
                  </a:cubicBezTo>
                  <a:cubicBezTo>
                    <a:pt x="3832182" y="90709"/>
                    <a:pt x="3617997" y="102290"/>
                    <a:pt x="3405404" y="131937"/>
                  </a:cubicBezTo>
                  <a:cubicBezTo>
                    <a:pt x="3299353" y="147340"/>
                    <a:pt x="3193915" y="166449"/>
                    <a:pt x="3089702" y="190190"/>
                  </a:cubicBezTo>
                  <a:cubicBezTo>
                    <a:pt x="2985491" y="214278"/>
                    <a:pt x="2882137" y="241725"/>
                    <a:pt x="2780132" y="273457"/>
                  </a:cubicBezTo>
                  <a:cubicBezTo>
                    <a:pt x="2678126" y="305073"/>
                    <a:pt x="2577348" y="340510"/>
                    <a:pt x="2478040" y="379654"/>
                  </a:cubicBezTo>
                  <a:cubicBezTo>
                    <a:pt x="2378854" y="418914"/>
                    <a:pt x="2281017" y="461763"/>
                    <a:pt x="2184897" y="507972"/>
                  </a:cubicBezTo>
                  <a:cubicBezTo>
                    <a:pt x="1992657" y="600271"/>
                    <a:pt x="1806791" y="705542"/>
                    <a:pt x="1629141" y="823205"/>
                  </a:cubicBezTo>
                  <a:cubicBezTo>
                    <a:pt x="1584882" y="852736"/>
                    <a:pt x="1540745" y="882731"/>
                    <a:pt x="1497711" y="914000"/>
                  </a:cubicBezTo>
                  <a:cubicBezTo>
                    <a:pt x="1475888" y="929286"/>
                    <a:pt x="1454555" y="945153"/>
                    <a:pt x="1433099" y="960903"/>
                  </a:cubicBezTo>
                  <a:cubicBezTo>
                    <a:pt x="1411521" y="976537"/>
                    <a:pt x="1390311" y="992634"/>
                    <a:pt x="1369346" y="1008963"/>
                  </a:cubicBezTo>
                  <a:cubicBezTo>
                    <a:pt x="1285119" y="1074165"/>
                    <a:pt x="1202730" y="1141797"/>
                    <a:pt x="1123406" y="1212905"/>
                  </a:cubicBezTo>
                  <a:cubicBezTo>
                    <a:pt x="964391" y="1354656"/>
                    <a:pt x="816900" y="1509261"/>
                    <a:pt x="684367" y="1675564"/>
                  </a:cubicBezTo>
                  <a:cubicBezTo>
                    <a:pt x="618161" y="1758716"/>
                    <a:pt x="555512" y="1844763"/>
                    <a:pt x="497153" y="1933588"/>
                  </a:cubicBezTo>
                  <a:cubicBezTo>
                    <a:pt x="439775" y="2022877"/>
                    <a:pt x="385584" y="2114367"/>
                    <a:pt x="337770" y="2208983"/>
                  </a:cubicBezTo>
                  <a:cubicBezTo>
                    <a:pt x="325388" y="2232493"/>
                    <a:pt x="313862" y="2256349"/>
                    <a:pt x="302461" y="2280207"/>
                  </a:cubicBezTo>
                  <a:lnTo>
                    <a:pt x="285296" y="2316107"/>
                  </a:lnTo>
                  <a:lnTo>
                    <a:pt x="268991" y="2352355"/>
                  </a:lnTo>
                  <a:cubicBezTo>
                    <a:pt x="258324" y="2376560"/>
                    <a:pt x="247535" y="2400764"/>
                    <a:pt x="237849" y="2425432"/>
                  </a:cubicBezTo>
                  <a:cubicBezTo>
                    <a:pt x="228163" y="2450099"/>
                    <a:pt x="217498" y="2474419"/>
                    <a:pt x="208670" y="2499319"/>
                  </a:cubicBezTo>
                  <a:cubicBezTo>
                    <a:pt x="170909" y="2598219"/>
                    <a:pt x="138908" y="2699206"/>
                    <a:pt x="113775" y="2801929"/>
                  </a:cubicBezTo>
                  <a:cubicBezTo>
                    <a:pt x="62773" y="3006911"/>
                    <a:pt x="36659" y="3217917"/>
                    <a:pt x="36781" y="3428922"/>
                  </a:cubicBezTo>
                  <a:cubicBezTo>
                    <a:pt x="37394" y="3534078"/>
                    <a:pt x="47816" y="3639001"/>
                    <a:pt x="69148" y="3741955"/>
                  </a:cubicBezTo>
                  <a:cubicBezTo>
                    <a:pt x="91585" y="3844679"/>
                    <a:pt x="124074" y="3945202"/>
                    <a:pt x="167966" y="4041323"/>
                  </a:cubicBezTo>
                  <a:cubicBezTo>
                    <a:pt x="178387" y="4065528"/>
                    <a:pt x="190525" y="4089153"/>
                    <a:pt x="202049" y="4112894"/>
                  </a:cubicBezTo>
                  <a:cubicBezTo>
                    <a:pt x="214555" y="4136288"/>
                    <a:pt x="226447" y="4159912"/>
                    <a:pt x="239933" y="4182843"/>
                  </a:cubicBezTo>
                  <a:cubicBezTo>
                    <a:pt x="265680" y="4229167"/>
                    <a:pt x="294368" y="4274101"/>
                    <a:pt x="323916" y="4318456"/>
                  </a:cubicBezTo>
                  <a:cubicBezTo>
                    <a:pt x="353341" y="4362927"/>
                    <a:pt x="384849" y="4406240"/>
                    <a:pt x="416604" y="4449436"/>
                  </a:cubicBezTo>
                  <a:cubicBezTo>
                    <a:pt x="448847" y="4492286"/>
                    <a:pt x="482319" y="4534557"/>
                    <a:pt x="515911" y="4576711"/>
                  </a:cubicBezTo>
                  <a:cubicBezTo>
                    <a:pt x="583219" y="4661137"/>
                    <a:pt x="653594" y="4743825"/>
                    <a:pt x="722619" y="4828482"/>
                  </a:cubicBezTo>
                  <a:cubicBezTo>
                    <a:pt x="757315" y="4870637"/>
                    <a:pt x="791889" y="4913138"/>
                    <a:pt x="825972" y="4956104"/>
                  </a:cubicBezTo>
                  <a:cubicBezTo>
                    <a:pt x="859934" y="4998722"/>
                    <a:pt x="893649" y="5044004"/>
                    <a:pt x="926506" y="5085347"/>
                  </a:cubicBezTo>
                  <a:cubicBezTo>
                    <a:pt x="959119" y="5127734"/>
                    <a:pt x="993324" y="5168847"/>
                    <a:pt x="1027040" y="5210191"/>
                  </a:cubicBezTo>
                  <a:cubicBezTo>
                    <a:pt x="1061737" y="5250840"/>
                    <a:pt x="1096188" y="5291488"/>
                    <a:pt x="1132110" y="5330748"/>
                  </a:cubicBezTo>
                  <a:cubicBezTo>
                    <a:pt x="1203465" y="5409731"/>
                    <a:pt x="1277639" y="5485818"/>
                    <a:pt x="1354880" y="5558083"/>
                  </a:cubicBezTo>
                  <a:cubicBezTo>
                    <a:pt x="1509603" y="5702266"/>
                    <a:pt x="1676588" y="5830930"/>
                    <a:pt x="1855220" y="5937591"/>
                  </a:cubicBezTo>
                  <a:cubicBezTo>
                    <a:pt x="1944720" y="5990632"/>
                    <a:pt x="2036549" y="6039272"/>
                    <a:pt x="2131810" y="6080268"/>
                  </a:cubicBezTo>
                  <a:cubicBezTo>
                    <a:pt x="2226460" y="6122423"/>
                    <a:pt x="2324173" y="6157977"/>
                    <a:pt x="2423726" y="6188087"/>
                  </a:cubicBezTo>
                  <a:cubicBezTo>
                    <a:pt x="2523280" y="6218313"/>
                    <a:pt x="2624794" y="6242749"/>
                    <a:pt x="2727780" y="6262552"/>
                  </a:cubicBezTo>
                  <a:cubicBezTo>
                    <a:pt x="2830890" y="6282008"/>
                    <a:pt x="2935714" y="6295326"/>
                    <a:pt x="3041276" y="6304245"/>
                  </a:cubicBezTo>
                  <a:cubicBezTo>
                    <a:pt x="3146836" y="6313277"/>
                    <a:pt x="3253499" y="6317215"/>
                    <a:pt x="3360532" y="6317331"/>
                  </a:cubicBezTo>
                  <a:cubicBezTo>
                    <a:pt x="3387259" y="6317331"/>
                    <a:pt x="3414354" y="6317794"/>
                    <a:pt x="3439855" y="6316751"/>
                  </a:cubicBezTo>
                  <a:lnTo>
                    <a:pt x="3478721" y="6315826"/>
                  </a:lnTo>
                  <a:lnTo>
                    <a:pt x="3517463" y="6313971"/>
                  </a:lnTo>
                  <a:cubicBezTo>
                    <a:pt x="3569078" y="6311772"/>
                    <a:pt x="3620449" y="6306907"/>
                    <a:pt x="3671452" y="6301233"/>
                  </a:cubicBezTo>
                  <a:cubicBezTo>
                    <a:pt x="3875707" y="6277608"/>
                    <a:pt x="4074445" y="6225841"/>
                    <a:pt x="4265460" y="6149638"/>
                  </a:cubicBezTo>
                  <a:cubicBezTo>
                    <a:pt x="4361212" y="6111884"/>
                    <a:pt x="4454636" y="6067065"/>
                    <a:pt x="4546587" y="6018079"/>
                  </a:cubicBezTo>
                  <a:cubicBezTo>
                    <a:pt x="4638662" y="5969322"/>
                    <a:pt x="4729020" y="5915240"/>
                    <a:pt x="4818030" y="5858029"/>
                  </a:cubicBezTo>
                  <a:cubicBezTo>
                    <a:pt x="4907038" y="5800703"/>
                    <a:pt x="4994577" y="5739672"/>
                    <a:pt x="5081870" y="5676903"/>
                  </a:cubicBezTo>
                  <a:cubicBezTo>
                    <a:pt x="5125392" y="5645519"/>
                    <a:pt x="5168794" y="5613324"/>
                    <a:pt x="5212073" y="5581013"/>
                  </a:cubicBezTo>
                  <a:lnTo>
                    <a:pt x="5343625" y="5481533"/>
                  </a:lnTo>
                  <a:cubicBezTo>
                    <a:pt x="5432696" y="5414768"/>
                    <a:pt x="5521951" y="5349452"/>
                    <a:pt x="5610378" y="5284425"/>
                  </a:cubicBezTo>
                  <a:lnTo>
                    <a:pt x="5822102" y="5126414"/>
                  </a:lnTo>
                  <a:lnTo>
                    <a:pt x="5822102" y="5556641"/>
                  </a:lnTo>
                  <a:lnTo>
                    <a:pt x="5576325" y="5749979"/>
                  </a:lnTo>
                  <a:lnTo>
                    <a:pt x="5447715" y="5852818"/>
                  </a:lnTo>
                  <a:cubicBezTo>
                    <a:pt x="5403945" y="5887445"/>
                    <a:pt x="5359932" y="5922073"/>
                    <a:pt x="5315059" y="5956236"/>
                  </a:cubicBezTo>
                  <a:cubicBezTo>
                    <a:pt x="5225682" y="6024680"/>
                    <a:pt x="5133976" y="6091734"/>
                    <a:pt x="5038468" y="6155776"/>
                  </a:cubicBezTo>
                  <a:cubicBezTo>
                    <a:pt x="4943084" y="6219703"/>
                    <a:pt x="4845002" y="6281777"/>
                    <a:pt x="4741892" y="6338292"/>
                  </a:cubicBezTo>
                  <a:cubicBezTo>
                    <a:pt x="4638784" y="6394692"/>
                    <a:pt x="4532120" y="6447038"/>
                    <a:pt x="4420920" y="6492203"/>
                  </a:cubicBezTo>
                  <a:cubicBezTo>
                    <a:pt x="4199255" y="6583693"/>
                    <a:pt x="3959813" y="6644840"/>
                    <a:pt x="3717672" y="6670434"/>
                  </a:cubicBezTo>
                  <a:cubicBezTo>
                    <a:pt x="3657106" y="6676456"/>
                    <a:pt x="3596419" y="6681321"/>
                    <a:pt x="3535853" y="6683289"/>
                  </a:cubicBezTo>
                  <a:lnTo>
                    <a:pt x="3490367" y="6684910"/>
                  </a:lnTo>
                  <a:lnTo>
                    <a:pt x="3445005" y="6685142"/>
                  </a:lnTo>
                  <a:cubicBezTo>
                    <a:pt x="3414354" y="6685605"/>
                    <a:pt x="3385297" y="6684679"/>
                    <a:pt x="3355872" y="6684100"/>
                  </a:cubicBezTo>
                  <a:cubicBezTo>
                    <a:pt x="3297146" y="6683405"/>
                    <a:pt x="3238052" y="6680047"/>
                    <a:pt x="3179203" y="6677150"/>
                  </a:cubicBezTo>
                  <a:cubicBezTo>
                    <a:pt x="3120232" y="6672519"/>
                    <a:pt x="3061259" y="6668233"/>
                    <a:pt x="3002410" y="6661169"/>
                  </a:cubicBezTo>
                  <a:cubicBezTo>
                    <a:pt x="2884589" y="6647851"/>
                    <a:pt x="2766891" y="6629669"/>
                    <a:pt x="2650296" y="6604191"/>
                  </a:cubicBezTo>
                  <a:cubicBezTo>
                    <a:pt x="2533702" y="6578713"/>
                    <a:pt x="2418456" y="6545938"/>
                    <a:pt x="2306028" y="6505869"/>
                  </a:cubicBezTo>
                  <a:cubicBezTo>
                    <a:pt x="2193602" y="6465683"/>
                    <a:pt x="2084118" y="6417738"/>
                    <a:pt x="1978803" y="6363307"/>
                  </a:cubicBezTo>
                  <a:cubicBezTo>
                    <a:pt x="1873855" y="6308066"/>
                    <a:pt x="1773077" y="6246340"/>
                    <a:pt x="1678428" y="6177779"/>
                  </a:cubicBezTo>
                  <a:cubicBezTo>
                    <a:pt x="1488393" y="6041356"/>
                    <a:pt x="1321900" y="5881423"/>
                    <a:pt x="1175880" y="5710373"/>
                  </a:cubicBezTo>
                  <a:cubicBezTo>
                    <a:pt x="1103177" y="5624441"/>
                    <a:pt x="1035501" y="5535732"/>
                    <a:pt x="971502" y="5445399"/>
                  </a:cubicBezTo>
                  <a:cubicBezTo>
                    <a:pt x="907380" y="5355069"/>
                    <a:pt x="847550" y="5262768"/>
                    <a:pt x="790909" y="5169078"/>
                  </a:cubicBezTo>
                  <a:cubicBezTo>
                    <a:pt x="761974" y="5121712"/>
                    <a:pt x="735492" y="5077357"/>
                    <a:pt x="706680" y="5031959"/>
                  </a:cubicBezTo>
                  <a:cubicBezTo>
                    <a:pt x="678114" y="4986910"/>
                    <a:pt x="649058" y="4941860"/>
                    <a:pt x="619143" y="4897157"/>
                  </a:cubicBezTo>
                  <a:lnTo>
                    <a:pt x="436465" y="4628710"/>
                  </a:lnTo>
                  <a:cubicBezTo>
                    <a:pt x="406182" y="4583544"/>
                    <a:pt x="376267" y="4538147"/>
                    <a:pt x="347088" y="4492171"/>
                  </a:cubicBezTo>
                  <a:cubicBezTo>
                    <a:pt x="317908" y="4446194"/>
                    <a:pt x="288974" y="4400102"/>
                    <a:pt x="262001" y="4352619"/>
                  </a:cubicBezTo>
                  <a:cubicBezTo>
                    <a:pt x="207934" y="4258119"/>
                    <a:pt x="158280" y="4160840"/>
                    <a:pt x="118679" y="4059853"/>
                  </a:cubicBezTo>
                  <a:cubicBezTo>
                    <a:pt x="78343" y="3959214"/>
                    <a:pt x="48429" y="3854870"/>
                    <a:pt x="28322" y="3749136"/>
                  </a:cubicBezTo>
                  <a:cubicBezTo>
                    <a:pt x="9073" y="3643402"/>
                    <a:pt x="0" y="3536046"/>
                    <a:pt x="0" y="3428922"/>
                  </a:cubicBezTo>
                  <a:cubicBezTo>
                    <a:pt x="1594" y="3001816"/>
                    <a:pt x="89010" y="2575868"/>
                    <a:pt x="253052" y="2174356"/>
                  </a:cubicBezTo>
                  <a:cubicBezTo>
                    <a:pt x="294246" y="2074066"/>
                    <a:pt x="338873" y="1974700"/>
                    <a:pt x="389141" y="1877652"/>
                  </a:cubicBezTo>
                  <a:cubicBezTo>
                    <a:pt x="438672" y="1780256"/>
                    <a:pt x="493230" y="1684945"/>
                    <a:pt x="552079" y="1591834"/>
                  </a:cubicBezTo>
                  <a:cubicBezTo>
                    <a:pt x="669900" y="1405728"/>
                    <a:pt x="804394" y="1227729"/>
                    <a:pt x="954950" y="1061773"/>
                  </a:cubicBezTo>
                  <a:cubicBezTo>
                    <a:pt x="1030597" y="979085"/>
                    <a:pt x="1109552" y="898829"/>
                    <a:pt x="1192922" y="822626"/>
                  </a:cubicBezTo>
                  <a:cubicBezTo>
                    <a:pt x="1213642" y="803402"/>
                    <a:pt x="1234483" y="784409"/>
                    <a:pt x="1255939" y="765880"/>
                  </a:cubicBezTo>
                  <a:cubicBezTo>
                    <a:pt x="1277273" y="747234"/>
                    <a:pt x="1298237" y="728241"/>
                    <a:pt x="1320183" y="710291"/>
                  </a:cubicBezTo>
                  <a:cubicBezTo>
                    <a:pt x="1363585" y="673811"/>
                    <a:pt x="1408088" y="638489"/>
                    <a:pt x="1452961" y="603514"/>
                  </a:cubicBezTo>
                  <a:cubicBezTo>
                    <a:pt x="1633310" y="464543"/>
                    <a:pt x="1828125" y="341437"/>
                    <a:pt x="2033360" y="235818"/>
                  </a:cubicBezTo>
                  <a:cubicBezTo>
                    <a:pt x="2187242" y="156561"/>
                    <a:pt x="2347554" y="87597"/>
                    <a:pt x="2512513" y="3001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Freeform: Shape 44">
              <a:extLst>
                <a:ext uri="{FF2B5EF4-FFF2-40B4-BE49-F238E27FC236}">
                  <a16:creationId xmlns:a16="http://schemas.microsoft.com/office/drawing/2014/main" id="{15102EBE-A80F-4CFF-B1DD-941EF9728B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04998" y="98659"/>
              <a:ext cx="5774333" cy="6315453"/>
            </a:xfrm>
            <a:custGeom>
              <a:avLst/>
              <a:gdLst>
                <a:gd name="connsiteX0" fmla="*/ 3707237 w 5774333"/>
                <a:gd name="connsiteY0" fmla="*/ 1489 h 6315453"/>
                <a:gd name="connsiteX1" fmla="*/ 4037665 w 5774333"/>
                <a:gd name="connsiteY1" fmla="*/ 6121 h 6315453"/>
                <a:gd name="connsiteX2" fmla="*/ 4692239 w 5774333"/>
                <a:gd name="connsiteY2" fmla="*/ 102128 h 6315453"/>
                <a:gd name="connsiteX3" fmla="*/ 5315059 w 5774333"/>
                <a:gd name="connsiteY3" fmla="*/ 324945 h 6315453"/>
                <a:gd name="connsiteX4" fmla="*/ 5738325 w 5774333"/>
                <a:gd name="connsiteY4" fmla="*/ 578286 h 6315453"/>
                <a:gd name="connsiteX5" fmla="*/ 5774333 w 5774333"/>
                <a:gd name="connsiteY5" fmla="*/ 606551 h 6315453"/>
                <a:gd name="connsiteX6" fmla="*/ 5774333 w 5774333"/>
                <a:gd name="connsiteY6" fmla="*/ 975490 h 6315453"/>
                <a:gd name="connsiteX7" fmla="*/ 5676001 w 5774333"/>
                <a:gd name="connsiteY7" fmla="*/ 889749 h 6315453"/>
                <a:gd name="connsiteX8" fmla="*/ 5177132 w 5774333"/>
                <a:gd name="connsiteY8" fmla="*/ 581926 h 6315453"/>
                <a:gd name="connsiteX9" fmla="*/ 4615735 w 5774333"/>
                <a:gd name="connsiteY9" fmla="*/ 388640 h 6315453"/>
                <a:gd name="connsiteX10" fmla="*/ 4020010 w 5774333"/>
                <a:gd name="connsiteY10" fmla="*/ 308500 h 6315453"/>
                <a:gd name="connsiteX11" fmla="*/ 3416315 w 5774333"/>
                <a:gd name="connsiteY11" fmla="*/ 328882 h 6315453"/>
                <a:gd name="connsiteX12" fmla="*/ 2823779 w 5774333"/>
                <a:gd name="connsiteY12" fmla="*/ 446545 h 6315453"/>
                <a:gd name="connsiteX13" fmla="*/ 2256987 w 5774333"/>
                <a:gd name="connsiteY13" fmla="*/ 651296 h 6315453"/>
                <a:gd name="connsiteX14" fmla="*/ 1244169 w 5774333"/>
                <a:gd name="connsiteY14" fmla="*/ 1280374 h 6315453"/>
                <a:gd name="connsiteX15" fmla="*/ 830141 w 5774333"/>
                <a:gd name="connsiteY15" fmla="*/ 1700184 h 6315453"/>
                <a:gd name="connsiteX16" fmla="*/ 502792 w 5774333"/>
                <a:gd name="connsiteY16" fmla="*/ 2182300 h 6315453"/>
                <a:gd name="connsiteX17" fmla="*/ 280637 w 5774333"/>
                <a:gd name="connsiteY17" fmla="*/ 2715256 h 6315453"/>
                <a:gd name="connsiteX18" fmla="*/ 199843 w 5774333"/>
                <a:gd name="connsiteY18" fmla="*/ 3283418 h 6315453"/>
                <a:gd name="connsiteX19" fmla="*/ 233926 w 5774333"/>
                <a:gd name="connsiteY19" fmla="*/ 3561593 h 6315453"/>
                <a:gd name="connsiteX20" fmla="*/ 334582 w 5774333"/>
                <a:gd name="connsiteY20" fmla="*/ 3821816 h 6315453"/>
                <a:gd name="connsiteX21" fmla="*/ 404834 w 5774333"/>
                <a:gd name="connsiteY21" fmla="*/ 3944343 h 6315453"/>
                <a:gd name="connsiteX22" fmla="*/ 485506 w 5774333"/>
                <a:gd name="connsiteY22" fmla="*/ 4062932 h 6315453"/>
                <a:gd name="connsiteX23" fmla="*/ 671861 w 5774333"/>
                <a:gd name="connsiteY23" fmla="*/ 4292120 h 6315453"/>
                <a:gd name="connsiteX24" fmla="*/ 873542 w 5774333"/>
                <a:gd name="connsiteY24" fmla="*/ 4523044 h 6315453"/>
                <a:gd name="connsiteX25" fmla="*/ 973831 w 5774333"/>
                <a:gd name="connsiteY25" fmla="*/ 4643601 h 6315453"/>
                <a:gd name="connsiteX26" fmla="*/ 1022014 w 5774333"/>
                <a:gd name="connsiteY26" fmla="*/ 4702780 h 6315453"/>
                <a:gd name="connsiteX27" fmla="*/ 1069215 w 5774333"/>
                <a:gd name="connsiteY27" fmla="*/ 4759411 h 6315453"/>
                <a:gd name="connsiteX28" fmla="*/ 1474784 w 5774333"/>
                <a:gd name="connsiteY28" fmla="*/ 5177948 h 6315453"/>
                <a:gd name="connsiteX29" fmla="*/ 1690442 w 5774333"/>
                <a:gd name="connsiteY29" fmla="*/ 5366255 h 6315453"/>
                <a:gd name="connsiteX30" fmla="*/ 1916276 w 5774333"/>
                <a:gd name="connsiteY30" fmla="*/ 5539852 h 6315453"/>
                <a:gd name="connsiteX31" fmla="*/ 2420784 w 5774333"/>
                <a:gd name="connsiteY31" fmla="*/ 5814437 h 6315453"/>
                <a:gd name="connsiteX32" fmla="*/ 2703015 w 5774333"/>
                <a:gd name="connsiteY32" fmla="*/ 5892029 h 6315453"/>
                <a:gd name="connsiteX33" fmla="*/ 2775350 w 5774333"/>
                <a:gd name="connsiteY33" fmla="*/ 5905695 h 6315453"/>
                <a:gd name="connsiteX34" fmla="*/ 2848299 w 5774333"/>
                <a:gd name="connsiteY34" fmla="*/ 5917161 h 6315453"/>
                <a:gd name="connsiteX35" fmla="*/ 2995544 w 5774333"/>
                <a:gd name="connsiteY35" fmla="*/ 5933605 h 6315453"/>
                <a:gd name="connsiteX36" fmla="*/ 3069596 w 5774333"/>
                <a:gd name="connsiteY36" fmla="*/ 5938933 h 6315453"/>
                <a:gd name="connsiteX37" fmla="*/ 3143894 w 5774333"/>
                <a:gd name="connsiteY37" fmla="*/ 5942639 h 6315453"/>
                <a:gd name="connsiteX38" fmla="*/ 3218436 w 5774333"/>
                <a:gd name="connsiteY38" fmla="*/ 5944260 h 6315453"/>
                <a:gd name="connsiteX39" fmla="*/ 3293101 w 5774333"/>
                <a:gd name="connsiteY39" fmla="*/ 5943913 h 6315453"/>
                <a:gd name="connsiteX40" fmla="*/ 3330494 w 5774333"/>
                <a:gd name="connsiteY40" fmla="*/ 5943565 h 6315453"/>
                <a:gd name="connsiteX41" fmla="*/ 3366540 w 5774333"/>
                <a:gd name="connsiteY41" fmla="*/ 5942059 h 6315453"/>
                <a:gd name="connsiteX42" fmla="*/ 3402462 w 5774333"/>
                <a:gd name="connsiteY42" fmla="*/ 5940323 h 6315453"/>
                <a:gd name="connsiteX43" fmla="*/ 3438262 w 5774333"/>
                <a:gd name="connsiteY43" fmla="*/ 5937543 h 6315453"/>
                <a:gd name="connsiteX44" fmla="*/ 3580236 w 5774333"/>
                <a:gd name="connsiteY44" fmla="*/ 5920982 h 6315453"/>
                <a:gd name="connsiteX45" fmla="*/ 4121034 w 5774333"/>
                <a:gd name="connsiteY45" fmla="*/ 5753290 h 6315453"/>
                <a:gd name="connsiteX46" fmla="*/ 4620639 w 5774333"/>
                <a:gd name="connsiteY46" fmla="*/ 5459364 h 6315453"/>
                <a:gd name="connsiteX47" fmla="*/ 4741771 w 5774333"/>
                <a:gd name="connsiteY47" fmla="*/ 5372971 h 6315453"/>
                <a:gd name="connsiteX48" fmla="*/ 4862901 w 5774333"/>
                <a:gd name="connsiteY48" fmla="*/ 5283682 h 6315453"/>
                <a:gd name="connsiteX49" fmla="*/ 5108229 w 5774333"/>
                <a:gd name="connsiteY49" fmla="*/ 5098386 h 6315453"/>
                <a:gd name="connsiteX50" fmla="*/ 5612493 w 5774333"/>
                <a:gd name="connsiteY50" fmla="*/ 4739724 h 6315453"/>
                <a:gd name="connsiteX51" fmla="*/ 5774333 w 5774333"/>
                <a:gd name="connsiteY51" fmla="*/ 4623488 h 6315453"/>
                <a:gd name="connsiteX52" fmla="*/ 5774333 w 5774333"/>
                <a:gd name="connsiteY52" fmla="*/ 5232926 h 6315453"/>
                <a:gd name="connsiteX53" fmla="*/ 5676492 w 5774333"/>
                <a:gd name="connsiteY53" fmla="*/ 5306859 h 6315453"/>
                <a:gd name="connsiteX54" fmla="*/ 5426260 w 5774333"/>
                <a:gd name="connsiteY54" fmla="*/ 5486233 h 6315453"/>
                <a:gd name="connsiteX55" fmla="*/ 5300225 w 5774333"/>
                <a:gd name="connsiteY55" fmla="*/ 5576217 h 6315453"/>
                <a:gd name="connsiteX56" fmla="*/ 5170757 w 5774333"/>
                <a:gd name="connsiteY56" fmla="*/ 5666780 h 6315453"/>
                <a:gd name="connsiteX57" fmla="*/ 5038100 w 5774333"/>
                <a:gd name="connsiteY57" fmla="*/ 5756185 h 6315453"/>
                <a:gd name="connsiteX58" fmla="*/ 4901276 w 5774333"/>
                <a:gd name="connsiteY58" fmla="*/ 5843043 h 6315453"/>
                <a:gd name="connsiteX59" fmla="*/ 4614019 w 5774333"/>
                <a:gd name="connsiteY59" fmla="*/ 6006103 h 6315453"/>
                <a:gd name="connsiteX60" fmla="*/ 4305061 w 5774333"/>
                <a:gd name="connsiteY60" fmla="*/ 6144726 h 6315453"/>
                <a:gd name="connsiteX61" fmla="*/ 3632710 w 5774333"/>
                <a:gd name="connsiteY61" fmla="*/ 6304196 h 6315453"/>
                <a:gd name="connsiteX62" fmla="*/ 3459594 w 5774333"/>
                <a:gd name="connsiteY62" fmla="*/ 6314504 h 6315453"/>
                <a:gd name="connsiteX63" fmla="*/ 3416315 w 5774333"/>
                <a:gd name="connsiteY63" fmla="*/ 6315429 h 6315453"/>
                <a:gd name="connsiteX64" fmla="*/ 3373159 w 5774333"/>
                <a:gd name="connsiteY64" fmla="*/ 6315198 h 6315453"/>
                <a:gd name="connsiteX65" fmla="*/ 3330127 w 5774333"/>
                <a:gd name="connsiteY65" fmla="*/ 6314735 h 6315453"/>
                <a:gd name="connsiteX66" fmla="*/ 3288320 w 5774333"/>
                <a:gd name="connsiteY66" fmla="*/ 6313230 h 6315453"/>
                <a:gd name="connsiteX67" fmla="*/ 2954350 w 5774333"/>
                <a:gd name="connsiteY67" fmla="*/ 6288098 h 6315453"/>
                <a:gd name="connsiteX68" fmla="*/ 2622466 w 5774333"/>
                <a:gd name="connsiteY68" fmla="*/ 6232742 h 6315453"/>
                <a:gd name="connsiteX69" fmla="*/ 2296466 w 5774333"/>
                <a:gd name="connsiteY69" fmla="*/ 6146001 h 6315453"/>
                <a:gd name="connsiteX70" fmla="*/ 1672419 w 5774333"/>
                <a:gd name="connsiteY70" fmla="*/ 5885197 h 6315453"/>
                <a:gd name="connsiteX71" fmla="*/ 1146578 w 5774333"/>
                <a:gd name="connsiteY71" fmla="*/ 5479168 h 6315453"/>
                <a:gd name="connsiteX72" fmla="*/ 933372 w 5774333"/>
                <a:gd name="connsiteY72" fmla="*/ 5234810 h 6315453"/>
                <a:gd name="connsiteX73" fmla="*/ 747140 w 5774333"/>
                <a:gd name="connsiteY73" fmla="*/ 4976091 h 6315453"/>
                <a:gd name="connsiteX74" fmla="*/ 703616 w 5774333"/>
                <a:gd name="connsiteY74" fmla="*/ 4910196 h 6315453"/>
                <a:gd name="connsiteX75" fmla="*/ 662053 w 5774333"/>
                <a:gd name="connsiteY75" fmla="*/ 4846269 h 6315453"/>
                <a:gd name="connsiteX76" fmla="*/ 580033 w 5774333"/>
                <a:gd name="connsiteY76" fmla="*/ 4722352 h 6315453"/>
                <a:gd name="connsiteX77" fmla="*/ 410105 w 5774333"/>
                <a:gd name="connsiteY77" fmla="*/ 4469193 h 6315453"/>
                <a:gd name="connsiteX78" fmla="*/ 244224 w 5774333"/>
                <a:gd name="connsiteY78" fmla="*/ 4201556 h 6315453"/>
                <a:gd name="connsiteX79" fmla="*/ 169437 w 5774333"/>
                <a:gd name="connsiteY79" fmla="*/ 4059690 h 6315453"/>
                <a:gd name="connsiteX80" fmla="*/ 105929 w 5774333"/>
                <a:gd name="connsiteY80" fmla="*/ 3911221 h 6315453"/>
                <a:gd name="connsiteX81" fmla="*/ 57256 w 5774333"/>
                <a:gd name="connsiteY81" fmla="*/ 3757195 h 6315453"/>
                <a:gd name="connsiteX82" fmla="*/ 39111 w 5774333"/>
                <a:gd name="connsiteY82" fmla="*/ 3678677 h 6315453"/>
                <a:gd name="connsiteX83" fmla="*/ 31142 w 5774333"/>
                <a:gd name="connsiteY83" fmla="*/ 3639300 h 6315453"/>
                <a:gd name="connsiteX84" fmla="*/ 24521 w 5774333"/>
                <a:gd name="connsiteY84" fmla="*/ 3599809 h 6315453"/>
                <a:gd name="connsiteX85" fmla="*/ 0 w 5774333"/>
                <a:gd name="connsiteY85" fmla="*/ 3283418 h 6315453"/>
                <a:gd name="connsiteX86" fmla="*/ 68045 w 5774333"/>
                <a:gd name="connsiteY86" fmla="*/ 2666963 h 6315453"/>
                <a:gd name="connsiteX87" fmla="*/ 272546 w 5774333"/>
                <a:gd name="connsiteY87" fmla="*/ 2076334 h 6315453"/>
                <a:gd name="connsiteX88" fmla="*/ 1039300 w 5774333"/>
                <a:gd name="connsiteY88" fmla="*/ 1073307 h 6315453"/>
                <a:gd name="connsiteX89" fmla="*/ 1547733 w 5774333"/>
                <a:gd name="connsiteY89" fmla="*/ 680365 h 6315453"/>
                <a:gd name="connsiteX90" fmla="*/ 2115995 w 5774333"/>
                <a:gd name="connsiteY90" fmla="*/ 368373 h 6315453"/>
                <a:gd name="connsiteX91" fmla="*/ 3377451 w 5774333"/>
                <a:gd name="connsiteY91" fmla="*/ 24304 h 6315453"/>
                <a:gd name="connsiteX92" fmla="*/ 3707237 w 5774333"/>
                <a:gd name="connsiteY92" fmla="*/ 1489 h 631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774333" h="6315453">
                  <a:moveTo>
                    <a:pt x="3707237" y="1489"/>
                  </a:moveTo>
                  <a:cubicBezTo>
                    <a:pt x="3817502" y="-1522"/>
                    <a:pt x="3927875" y="41"/>
                    <a:pt x="4037665" y="6121"/>
                  </a:cubicBezTo>
                  <a:cubicBezTo>
                    <a:pt x="4257614" y="18745"/>
                    <a:pt x="4477439" y="49665"/>
                    <a:pt x="4692239" y="102128"/>
                  </a:cubicBezTo>
                  <a:cubicBezTo>
                    <a:pt x="4907039" y="154474"/>
                    <a:pt x="5116811" y="228592"/>
                    <a:pt x="5315059" y="324945"/>
                  </a:cubicBezTo>
                  <a:cubicBezTo>
                    <a:pt x="5463562" y="397211"/>
                    <a:pt x="5606133" y="481527"/>
                    <a:pt x="5738325" y="578286"/>
                  </a:cubicBezTo>
                  <a:lnTo>
                    <a:pt x="5774333" y="606551"/>
                  </a:lnTo>
                  <a:lnTo>
                    <a:pt x="5774333" y="975490"/>
                  </a:lnTo>
                  <a:lnTo>
                    <a:pt x="5676001" y="889749"/>
                  </a:lnTo>
                  <a:cubicBezTo>
                    <a:pt x="5522381" y="769886"/>
                    <a:pt x="5355519" y="665657"/>
                    <a:pt x="5177132" y="581926"/>
                  </a:cubicBezTo>
                  <a:cubicBezTo>
                    <a:pt x="4998867" y="497965"/>
                    <a:pt x="4810183" y="433574"/>
                    <a:pt x="4615735" y="388640"/>
                  </a:cubicBezTo>
                  <a:cubicBezTo>
                    <a:pt x="4421289" y="343591"/>
                    <a:pt x="4221446" y="317649"/>
                    <a:pt x="4020010" y="308500"/>
                  </a:cubicBezTo>
                  <a:cubicBezTo>
                    <a:pt x="3818207" y="298887"/>
                    <a:pt x="3616649" y="305257"/>
                    <a:pt x="3416315" y="328882"/>
                  </a:cubicBezTo>
                  <a:cubicBezTo>
                    <a:pt x="3216106" y="352623"/>
                    <a:pt x="3017736" y="392346"/>
                    <a:pt x="2823779" y="446545"/>
                  </a:cubicBezTo>
                  <a:cubicBezTo>
                    <a:pt x="2629699" y="500513"/>
                    <a:pt x="2440401" y="570345"/>
                    <a:pt x="2256987" y="651296"/>
                  </a:cubicBezTo>
                  <a:cubicBezTo>
                    <a:pt x="1889058" y="811461"/>
                    <a:pt x="1545527" y="1023856"/>
                    <a:pt x="1244169" y="1280374"/>
                  </a:cubicBezTo>
                  <a:cubicBezTo>
                    <a:pt x="1093982" y="1409039"/>
                    <a:pt x="954828" y="1549400"/>
                    <a:pt x="830141" y="1700184"/>
                  </a:cubicBezTo>
                  <a:cubicBezTo>
                    <a:pt x="705209" y="1850736"/>
                    <a:pt x="594989" y="2012176"/>
                    <a:pt x="502792" y="2182300"/>
                  </a:cubicBezTo>
                  <a:cubicBezTo>
                    <a:pt x="410595" y="2352308"/>
                    <a:pt x="333847" y="2530307"/>
                    <a:pt x="280637" y="2715256"/>
                  </a:cubicBezTo>
                  <a:cubicBezTo>
                    <a:pt x="227306" y="2899741"/>
                    <a:pt x="199719" y="3091521"/>
                    <a:pt x="199843" y="3283418"/>
                  </a:cubicBezTo>
                  <a:cubicBezTo>
                    <a:pt x="200946" y="3377687"/>
                    <a:pt x="210754" y="3471261"/>
                    <a:pt x="233926" y="3561593"/>
                  </a:cubicBezTo>
                  <a:cubicBezTo>
                    <a:pt x="256730" y="3652040"/>
                    <a:pt x="292162" y="3738550"/>
                    <a:pt x="334582" y="3821816"/>
                  </a:cubicBezTo>
                  <a:cubicBezTo>
                    <a:pt x="356038" y="3863392"/>
                    <a:pt x="379823" y="3904157"/>
                    <a:pt x="404834" y="3944343"/>
                  </a:cubicBezTo>
                  <a:cubicBezTo>
                    <a:pt x="430212" y="3984413"/>
                    <a:pt x="457308" y="4023905"/>
                    <a:pt x="485506" y="4062932"/>
                  </a:cubicBezTo>
                  <a:cubicBezTo>
                    <a:pt x="542639" y="4140757"/>
                    <a:pt x="606146" y="4216265"/>
                    <a:pt x="671861" y="4292120"/>
                  </a:cubicBezTo>
                  <a:cubicBezTo>
                    <a:pt x="737576" y="4368091"/>
                    <a:pt x="806234" y="4444062"/>
                    <a:pt x="873542" y="4523044"/>
                  </a:cubicBezTo>
                  <a:cubicBezTo>
                    <a:pt x="907258" y="4562419"/>
                    <a:pt x="940606" y="4602721"/>
                    <a:pt x="973831" y="4643601"/>
                  </a:cubicBezTo>
                  <a:lnTo>
                    <a:pt x="1022014" y="4702780"/>
                  </a:lnTo>
                  <a:cubicBezTo>
                    <a:pt x="1037829" y="4721658"/>
                    <a:pt x="1052910" y="4740998"/>
                    <a:pt x="1069215" y="4759411"/>
                  </a:cubicBezTo>
                  <a:cubicBezTo>
                    <a:pt x="1196477" y="4909269"/>
                    <a:pt x="1334527" y="5047199"/>
                    <a:pt x="1474784" y="5177948"/>
                  </a:cubicBezTo>
                  <a:cubicBezTo>
                    <a:pt x="1545281" y="5243033"/>
                    <a:pt x="1617003" y="5305917"/>
                    <a:pt x="1690442" y="5366255"/>
                  </a:cubicBezTo>
                  <a:cubicBezTo>
                    <a:pt x="1763881" y="5426591"/>
                    <a:pt x="1838668" y="5484959"/>
                    <a:pt x="1916276" y="5539852"/>
                  </a:cubicBezTo>
                  <a:cubicBezTo>
                    <a:pt x="2070877" y="5649872"/>
                    <a:pt x="2237617" y="5748194"/>
                    <a:pt x="2420784" y="5814437"/>
                  </a:cubicBezTo>
                  <a:cubicBezTo>
                    <a:pt x="2512124" y="5847559"/>
                    <a:pt x="2606773" y="5872921"/>
                    <a:pt x="2703015" y="5892029"/>
                  </a:cubicBezTo>
                  <a:cubicBezTo>
                    <a:pt x="2727168" y="5896546"/>
                    <a:pt x="2751075" y="5901758"/>
                    <a:pt x="2775350" y="5905695"/>
                  </a:cubicBezTo>
                  <a:lnTo>
                    <a:pt x="2848299" y="5917161"/>
                  </a:lnTo>
                  <a:cubicBezTo>
                    <a:pt x="2897218" y="5923298"/>
                    <a:pt x="2946136" y="5929784"/>
                    <a:pt x="2995544" y="5933605"/>
                  </a:cubicBezTo>
                  <a:cubicBezTo>
                    <a:pt x="3020188" y="5935806"/>
                    <a:pt x="3044831" y="5937891"/>
                    <a:pt x="3069596" y="5938933"/>
                  </a:cubicBezTo>
                  <a:cubicBezTo>
                    <a:pt x="3094362" y="5940090"/>
                    <a:pt x="3119005" y="5941943"/>
                    <a:pt x="3143894" y="5942639"/>
                  </a:cubicBezTo>
                  <a:lnTo>
                    <a:pt x="3218436" y="5944260"/>
                  </a:lnTo>
                  <a:cubicBezTo>
                    <a:pt x="3243201" y="5944838"/>
                    <a:pt x="3268212" y="5944029"/>
                    <a:pt x="3293101" y="5943913"/>
                  </a:cubicBezTo>
                  <a:lnTo>
                    <a:pt x="3330494" y="5943565"/>
                  </a:lnTo>
                  <a:cubicBezTo>
                    <a:pt x="3342632" y="5943218"/>
                    <a:pt x="3354524" y="5942523"/>
                    <a:pt x="3366540" y="5942059"/>
                  </a:cubicBezTo>
                  <a:cubicBezTo>
                    <a:pt x="3378554" y="5941480"/>
                    <a:pt x="3390570" y="5941134"/>
                    <a:pt x="3402462" y="5940323"/>
                  </a:cubicBezTo>
                  <a:lnTo>
                    <a:pt x="3438262" y="5937543"/>
                  </a:lnTo>
                  <a:cubicBezTo>
                    <a:pt x="3485954" y="5933953"/>
                    <a:pt x="3533279" y="5927931"/>
                    <a:pt x="3580236" y="5920982"/>
                  </a:cubicBezTo>
                  <a:cubicBezTo>
                    <a:pt x="3768185" y="5891567"/>
                    <a:pt x="3948901" y="5834010"/>
                    <a:pt x="4121034" y="5753290"/>
                  </a:cubicBezTo>
                  <a:cubicBezTo>
                    <a:pt x="4293782" y="5673497"/>
                    <a:pt x="4458191" y="5571353"/>
                    <a:pt x="4620639" y="5459364"/>
                  </a:cubicBezTo>
                  <a:cubicBezTo>
                    <a:pt x="4661221" y="5431455"/>
                    <a:pt x="4701557" y="5402271"/>
                    <a:pt x="4741771" y="5372971"/>
                  </a:cubicBezTo>
                  <a:cubicBezTo>
                    <a:pt x="4782230" y="5343672"/>
                    <a:pt x="4822566" y="5313908"/>
                    <a:pt x="4862901" y="5283682"/>
                  </a:cubicBezTo>
                  <a:lnTo>
                    <a:pt x="5108229" y="5098386"/>
                  </a:lnTo>
                  <a:cubicBezTo>
                    <a:pt x="5276563" y="4972270"/>
                    <a:pt x="5446489" y="4854838"/>
                    <a:pt x="5612493" y="4739724"/>
                  </a:cubicBezTo>
                  <a:lnTo>
                    <a:pt x="5774333" y="4623488"/>
                  </a:lnTo>
                  <a:lnTo>
                    <a:pt x="5774333" y="5232926"/>
                  </a:lnTo>
                  <a:lnTo>
                    <a:pt x="5676492" y="5306859"/>
                  </a:lnTo>
                  <a:cubicBezTo>
                    <a:pt x="5592693" y="5367905"/>
                    <a:pt x="5508955" y="5427286"/>
                    <a:pt x="5426260" y="5486233"/>
                  </a:cubicBezTo>
                  <a:lnTo>
                    <a:pt x="5300225" y="5576217"/>
                  </a:lnTo>
                  <a:cubicBezTo>
                    <a:pt x="5257559" y="5606443"/>
                    <a:pt x="5214525" y="5636901"/>
                    <a:pt x="5170757" y="5666780"/>
                  </a:cubicBezTo>
                  <a:cubicBezTo>
                    <a:pt x="5127110" y="5696775"/>
                    <a:pt x="5082973" y="5726654"/>
                    <a:pt x="5038100" y="5756185"/>
                  </a:cubicBezTo>
                  <a:cubicBezTo>
                    <a:pt x="4993106" y="5785486"/>
                    <a:pt x="4947743" y="5814553"/>
                    <a:pt x="4901276" y="5843043"/>
                  </a:cubicBezTo>
                  <a:cubicBezTo>
                    <a:pt x="4808835" y="5900136"/>
                    <a:pt x="4713449" y="5955494"/>
                    <a:pt x="4614019" y="6006103"/>
                  </a:cubicBezTo>
                  <a:cubicBezTo>
                    <a:pt x="4514711" y="6056943"/>
                    <a:pt x="4411971" y="6104192"/>
                    <a:pt x="4305061" y="6144726"/>
                  </a:cubicBezTo>
                  <a:cubicBezTo>
                    <a:pt x="4092223" y="6226952"/>
                    <a:pt x="3863569" y="6282424"/>
                    <a:pt x="3632710" y="6304196"/>
                  </a:cubicBezTo>
                  <a:cubicBezTo>
                    <a:pt x="3574964" y="6309408"/>
                    <a:pt x="3517218" y="6313345"/>
                    <a:pt x="3459594" y="6314504"/>
                  </a:cubicBezTo>
                  <a:lnTo>
                    <a:pt x="3416315" y="6315429"/>
                  </a:lnTo>
                  <a:cubicBezTo>
                    <a:pt x="3401971" y="6315546"/>
                    <a:pt x="3387505" y="6315198"/>
                    <a:pt x="3373159" y="6315198"/>
                  </a:cubicBezTo>
                  <a:lnTo>
                    <a:pt x="3330127" y="6314735"/>
                  </a:lnTo>
                  <a:lnTo>
                    <a:pt x="3288320" y="6313230"/>
                  </a:lnTo>
                  <a:cubicBezTo>
                    <a:pt x="3176996" y="6309870"/>
                    <a:pt x="3065428" y="6301533"/>
                    <a:pt x="2954350" y="6288098"/>
                  </a:cubicBezTo>
                  <a:cubicBezTo>
                    <a:pt x="2843150" y="6275360"/>
                    <a:pt x="2732194" y="6257061"/>
                    <a:pt x="2622466" y="6232742"/>
                  </a:cubicBezTo>
                  <a:cubicBezTo>
                    <a:pt x="2512859" y="6208190"/>
                    <a:pt x="2404110" y="6179122"/>
                    <a:pt x="2296466" y="6146001"/>
                  </a:cubicBezTo>
                  <a:cubicBezTo>
                    <a:pt x="2081544" y="6079179"/>
                    <a:pt x="1869073" y="5996027"/>
                    <a:pt x="1672419" y="5885197"/>
                  </a:cubicBezTo>
                  <a:cubicBezTo>
                    <a:pt x="1475643" y="5774599"/>
                    <a:pt x="1299954" y="5634353"/>
                    <a:pt x="1146578" y="5479168"/>
                  </a:cubicBezTo>
                  <a:cubicBezTo>
                    <a:pt x="1069461" y="5401692"/>
                    <a:pt x="999333" y="5319235"/>
                    <a:pt x="933372" y="5234810"/>
                  </a:cubicBezTo>
                  <a:cubicBezTo>
                    <a:pt x="867781" y="5150038"/>
                    <a:pt x="805375" y="5063991"/>
                    <a:pt x="747140" y="4976091"/>
                  </a:cubicBezTo>
                  <a:cubicBezTo>
                    <a:pt x="732182" y="4954319"/>
                    <a:pt x="718082" y="4932199"/>
                    <a:pt x="703616" y="4910196"/>
                  </a:cubicBezTo>
                  <a:lnTo>
                    <a:pt x="662053" y="4846269"/>
                  </a:lnTo>
                  <a:cubicBezTo>
                    <a:pt x="635449" y="4804925"/>
                    <a:pt x="607864" y="4763928"/>
                    <a:pt x="580033" y="4722352"/>
                  </a:cubicBezTo>
                  <a:lnTo>
                    <a:pt x="410105" y="4469193"/>
                  </a:lnTo>
                  <a:cubicBezTo>
                    <a:pt x="353095" y="4382915"/>
                    <a:pt x="296820" y="4294089"/>
                    <a:pt x="244224" y="4201556"/>
                  </a:cubicBezTo>
                  <a:cubicBezTo>
                    <a:pt x="217987" y="4155232"/>
                    <a:pt x="192609" y="4108098"/>
                    <a:pt x="169437" y="4059690"/>
                  </a:cubicBezTo>
                  <a:cubicBezTo>
                    <a:pt x="146388" y="4011165"/>
                    <a:pt x="124932" y="3961715"/>
                    <a:pt x="105929" y="3911221"/>
                  </a:cubicBezTo>
                  <a:cubicBezTo>
                    <a:pt x="87293" y="3860613"/>
                    <a:pt x="70742" y="3809309"/>
                    <a:pt x="57256" y="3757195"/>
                  </a:cubicBezTo>
                  <a:cubicBezTo>
                    <a:pt x="50881" y="3731138"/>
                    <a:pt x="44383" y="3704965"/>
                    <a:pt x="39111" y="3678677"/>
                  </a:cubicBezTo>
                  <a:lnTo>
                    <a:pt x="31142" y="3639300"/>
                  </a:lnTo>
                  <a:lnTo>
                    <a:pt x="24521" y="3599809"/>
                  </a:lnTo>
                  <a:cubicBezTo>
                    <a:pt x="7234" y="3494423"/>
                    <a:pt x="0" y="3388457"/>
                    <a:pt x="0" y="3283418"/>
                  </a:cubicBezTo>
                  <a:cubicBezTo>
                    <a:pt x="491" y="3076698"/>
                    <a:pt x="23418" y="2869978"/>
                    <a:pt x="68045" y="2666963"/>
                  </a:cubicBezTo>
                  <a:cubicBezTo>
                    <a:pt x="112550" y="2464064"/>
                    <a:pt x="180717" y="2265104"/>
                    <a:pt x="272546" y="2076334"/>
                  </a:cubicBezTo>
                  <a:cubicBezTo>
                    <a:pt x="457062" y="1698794"/>
                    <a:pt x="724457" y="1360978"/>
                    <a:pt x="1039300" y="1073307"/>
                  </a:cubicBezTo>
                  <a:cubicBezTo>
                    <a:pt x="1197090" y="929472"/>
                    <a:pt x="1367630" y="798259"/>
                    <a:pt x="1547733" y="680365"/>
                  </a:cubicBezTo>
                  <a:cubicBezTo>
                    <a:pt x="1728081" y="562587"/>
                    <a:pt x="1917870" y="457663"/>
                    <a:pt x="2115995" y="368373"/>
                  </a:cubicBezTo>
                  <a:cubicBezTo>
                    <a:pt x="2512737" y="191070"/>
                    <a:pt x="2939883" y="73870"/>
                    <a:pt x="3377451" y="24304"/>
                  </a:cubicBezTo>
                  <a:cubicBezTo>
                    <a:pt x="3486812" y="12086"/>
                    <a:pt x="3596971" y="4500"/>
                    <a:pt x="3707237" y="148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EC18CE1F-9DF1-47AF-9E66-6CE348AC23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10220" y="131729"/>
              <a:ext cx="5769111" cy="6229400"/>
            </a:xfrm>
            <a:custGeom>
              <a:avLst/>
              <a:gdLst>
                <a:gd name="connsiteX0" fmla="*/ 3882695 w 5769111"/>
                <a:gd name="connsiteY0" fmla="*/ 0 h 6229400"/>
                <a:gd name="connsiteX1" fmla="*/ 5691883 w 5769111"/>
                <a:gd name="connsiteY1" fmla="*/ 557381 h 6229400"/>
                <a:gd name="connsiteX2" fmla="*/ 5769111 w 5769111"/>
                <a:gd name="connsiteY2" fmla="*/ 620523 h 6229400"/>
                <a:gd name="connsiteX3" fmla="*/ 5769111 w 5769111"/>
                <a:gd name="connsiteY3" fmla="*/ 1464911 h 6229400"/>
                <a:gd name="connsiteX4" fmla="*/ 5660063 w 5769111"/>
                <a:gd name="connsiteY4" fmla="*/ 1328105 h 6229400"/>
                <a:gd name="connsiteX5" fmla="*/ 4910471 w 5769111"/>
                <a:gd name="connsiteY5" fmla="*/ 781599 h 6229400"/>
                <a:gd name="connsiteX6" fmla="*/ 3882695 w 5769111"/>
                <a:gd name="connsiteY6" fmla="*/ 579048 h 6229400"/>
                <a:gd name="connsiteX7" fmla="*/ 2683153 w 5769111"/>
                <a:gd name="connsiteY7" fmla="*/ 797003 h 6229400"/>
                <a:gd name="connsiteX8" fmla="*/ 1617493 w 5769111"/>
                <a:gd name="connsiteY8" fmla="*/ 1395738 h 6229400"/>
                <a:gd name="connsiteX9" fmla="*/ 880408 w 5769111"/>
                <a:gd name="connsiteY9" fmla="*/ 2259099 h 6229400"/>
                <a:gd name="connsiteX10" fmla="*/ 613135 w 5769111"/>
                <a:gd name="connsiteY10" fmla="*/ 3263863 h 6229400"/>
                <a:gd name="connsiteX11" fmla="*/ 1055484 w 5769111"/>
                <a:gd name="connsiteY11" fmla="*/ 4196825 h 6229400"/>
                <a:gd name="connsiteX12" fmla="*/ 1278376 w 5769111"/>
                <a:gd name="connsiteY12" fmla="*/ 4492950 h 6229400"/>
                <a:gd name="connsiteX13" fmla="*/ 3369851 w 5769111"/>
                <a:gd name="connsiteY13" fmla="*/ 5650468 h 6229400"/>
                <a:gd name="connsiteX14" fmla="*/ 4957551 w 5769111"/>
                <a:gd name="connsiteY14" fmla="*/ 4938355 h 6229400"/>
                <a:gd name="connsiteX15" fmla="*/ 5150773 w 5769111"/>
                <a:gd name="connsiteY15" fmla="*/ 4796950 h 6229400"/>
                <a:gd name="connsiteX16" fmla="*/ 5747247 w 5769111"/>
                <a:gd name="connsiteY16" fmla="*/ 4338176 h 6229400"/>
                <a:gd name="connsiteX17" fmla="*/ 5769111 w 5769111"/>
                <a:gd name="connsiteY17" fmla="*/ 4318497 h 6229400"/>
                <a:gd name="connsiteX18" fmla="*/ 5769111 w 5769111"/>
                <a:gd name="connsiteY18" fmla="*/ 5074612 h 6229400"/>
                <a:gd name="connsiteX19" fmla="*/ 5636252 w 5769111"/>
                <a:gd name="connsiteY19" fmla="*/ 5174208 h 6229400"/>
                <a:gd name="connsiteX20" fmla="*/ 5334922 w 5769111"/>
                <a:gd name="connsiteY20" fmla="*/ 5394528 h 6229400"/>
                <a:gd name="connsiteX21" fmla="*/ 3369727 w 5769111"/>
                <a:gd name="connsiteY21" fmla="*/ 6229400 h 6229400"/>
                <a:gd name="connsiteX22" fmla="*/ 771046 w 5769111"/>
                <a:gd name="connsiteY22" fmla="*/ 4817913 h 6229400"/>
                <a:gd name="connsiteX23" fmla="*/ 0 w 5769111"/>
                <a:gd name="connsiteY23" fmla="*/ 3263748 h 6229400"/>
                <a:gd name="connsiteX24" fmla="*/ 3882695 w 5769111"/>
                <a:gd name="connsiteY24" fmla="*/ 0 h 62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9111" h="6229400">
                  <a:moveTo>
                    <a:pt x="3882695" y="0"/>
                  </a:moveTo>
                  <a:cubicBezTo>
                    <a:pt x="4601253" y="0"/>
                    <a:pt x="5210727" y="205477"/>
                    <a:pt x="5691883" y="557381"/>
                  </a:cubicBezTo>
                  <a:lnTo>
                    <a:pt x="5769111" y="620523"/>
                  </a:lnTo>
                  <a:lnTo>
                    <a:pt x="5769111" y="1464911"/>
                  </a:lnTo>
                  <a:lnTo>
                    <a:pt x="5660063" y="1328105"/>
                  </a:lnTo>
                  <a:cubicBezTo>
                    <a:pt x="5449800" y="1091506"/>
                    <a:pt x="5197607" y="907600"/>
                    <a:pt x="4910471" y="781599"/>
                  </a:cubicBezTo>
                  <a:cubicBezTo>
                    <a:pt x="4604088" y="647260"/>
                    <a:pt x="4258349" y="579048"/>
                    <a:pt x="3882695" y="579048"/>
                  </a:cubicBezTo>
                  <a:cubicBezTo>
                    <a:pt x="3484238" y="579048"/>
                    <a:pt x="3080631" y="652240"/>
                    <a:pt x="2683153" y="797003"/>
                  </a:cubicBezTo>
                  <a:cubicBezTo>
                    <a:pt x="2296098" y="937595"/>
                    <a:pt x="1927678" y="1144662"/>
                    <a:pt x="1617493" y="1395738"/>
                  </a:cubicBezTo>
                  <a:cubicBezTo>
                    <a:pt x="1301915" y="1651098"/>
                    <a:pt x="1053890" y="1941665"/>
                    <a:pt x="880408" y="2259099"/>
                  </a:cubicBezTo>
                  <a:cubicBezTo>
                    <a:pt x="703125" y="2583597"/>
                    <a:pt x="613135" y="2921645"/>
                    <a:pt x="613135" y="3263863"/>
                  </a:cubicBezTo>
                  <a:cubicBezTo>
                    <a:pt x="613135" y="3608512"/>
                    <a:pt x="756702" y="3809789"/>
                    <a:pt x="1055484" y="4196825"/>
                  </a:cubicBezTo>
                  <a:cubicBezTo>
                    <a:pt x="1127574" y="4290167"/>
                    <a:pt x="1202116" y="4386753"/>
                    <a:pt x="1278376" y="4492950"/>
                  </a:cubicBezTo>
                  <a:cubicBezTo>
                    <a:pt x="1861105" y="5304313"/>
                    <a:pt x="2486623" y="5650468"/>
                    <a:pt x="3369851" y="5650468"/>
                  </a:cubicBezTo>
                  <a:cubicBezTo>
                    <a:pt x="3949515" y="5650468"/>
                    <a:pt x="4374822" y="5368471"/>
                    <a:pt x="4957551" y="4938355"/>
                  </a:cubicBezTo>
                  <a:cubicBezTo>
                    <a:pt x="5022653" y="4890293"/>
                    <a:pt x="5087755" y="4842811"/>
                    <a:pt x="5150773" y="4796950"/>
                  </a:cubicBezTo>
                  <a:cubicBezTo>
                    <a:pt x="5364254" y="4641404"/>
                    <a:pt x="5570313" y="4491241"/>
                    <a:pt x="5747247" y="4338176"/>
                  </a:cubicBezTo>
                  <a:lnTo>
                    <a:pt x="5769111" y="4318497"/>
                  </a:lnTo>
                  <a:lnTo>
                    <a:pt x="5769111" y="5074612"/>
                  </a:lnTo>
                  <a:lnTo>
                    <a:pt x="5636252" y="5174208"/>
                  </a:lnTo>
                  <a:cubicBezTo>
                    <a:pt x="5537051" y="5246835"/>
                    <a:pt x="5436100" y="5319845"/>
                    <a:pt x="5334922" y="5394528"/>
                  </a:cubicBezTo>
                  <a:cubicBezTo>
                    <a:pt x="4745327" y="5829741"/>
                    <a:pt x="4177309" y="6229400"/>
                    <a:pt x="3369727" y="6229400"/>
                  </a:cubicBezTo>
                  <a:cubicBezTo>
                    <a:pt x="2172147" y="6229400"/>
                    <a:pt x="1394603" y="5686137"/>
                    <a:pt x="771046" y="4817913"/>
                  </a:cubicBezTo>
                  <a:cubicBezTo>
                    <a:pt x="396864" y="4297000"/>
                    <a:pt x="0" y="3939728"/>
                    <a:pt x="0" y="3263748"/>
                  </a:cubicBezTo>
                  <a:cubicBezTo>
                    <a:pt x="0" y="1461170"/>
                    <a:pt x="1955141" y="0"/>
                    <a:pt x="38826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BD26A8C-8D1D-41E6-A71E-FE9AC75F3F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10220" y="131729"/>
              <a:ext cx="5769111" cy="6229400"/>
            </a:xfrm>
            <a:custGeom>
              <a:avLst/>
              <a:gdLst>
                <a:gd name="connsiteX0" fmla="*/ 3882695 w 5769111"/>
                <a:gd name="connsiteY0" fmla="*/ 0 h 6229400"/>
                <a:gd name="connsiteX1" fmla="*/ 5691883 w 5769111"/>
                <a:gd name="connsiteY1" fmla="*/ 557381 h 6229400"/>
                <a:gd name="connsiteX2" fmla="*/ 5769111 w 5769111"/>
                <a:gd name="connsiteY2" fmla="*/ 620523 h 6229400"/>
                <a:gd name="connsiteX3" fmla="*/ 5769111 w 5769111"/>
                <a:gd name="connsiteY3" fmla="*/ 1675390 h 6229400"/>
                <a:gd name="connsiteX4" fmla="*/ 5711488 w 5769111"/>
                <a:gd name="connsiteY4" fmla="*/ 1585205 h 6229400"/>
                <a:gd name="connsiteX5" fmla="*/ 5566027 w 5769111"/>
                <a:gd name="connsiteY5" fmla="*/ 1402571 h 6229400"/>
                <a:gd name="connsiteX6" fmla="*/ 4858734 w 5769111"/>
                <a:gd name="connsiteY6" fmla="*/ 886639 h 6229400"/>
                <a:gd name="connsiteX7" fmla="*/ 3882695 w 5769111"/>
                <a:gd name="connsiteY7" fmla="*/ 694858 h 6229400"/>
                <a:gd name="connsiteX8" fmla="*/ 2727046 w 5769111"/>
                <a:gd name="connsiteY8" fmla="*/ 905053 h 6229400"/>
                <a:gd name="connsiteX9" fmla="*/ 1697186 w 5769111"/>
                <a:gd name="connsiteY9" fmla="*/ 1483638 h 6229400"/>
                <a:gd name="connsiteX10" fmla="*/ 989279 w 5769111"/>
                <a:gd name="connsiteY10" fmla="*/ 2312139 h 6229400"/>
                <a:gd name="connsiteX11" fmla="*/ 735615 w 5769111"/>
                <a:gd name="connsiteY11" fmla="*/ 3263863 h 6229400"/>
                <a:gd name="connsiteX12" fmla="*/ 1154424 w 5769111"/>
                <a:gd name="connsiteY12" fmla="*/ 4128614 h 6229400"/>
                <a:gd name="connsiteX13" fmla="*/ 1379768 w 5769111"/>
                <a:gd name="connsiteY13" fmla="*/ 4427981 h 6229400"/>
                <a:gd name="connsiteX14" fmla="*/ 2239456 w 5769111"/>
                <a:gd name="connsiteY14" fmla="*/ 5256947 h 6229400"/>
                <a:gd name="connsiteX15" fmla="*/ 3369727 w 5769111"/>
                <a:gd name="connsiteY15" fmla="*/ 5534658 h 6229400"/>
                <a:gd name="connsiteX16" fmla="*/ 4096760 w 5769111"/>
                <a:gd name="connsiteY16" fmla="*/ 5357817 h 6229400"/>
                <a:gd name="connsiteX17" fmla="*/ 4881905 w 5769111"/>
                <a:gd name="connsiteY17" fmla="*/ 4847212 h 6229400"/>
                <a:gd name="connsiteX18" fmla="*/ 5075739 w 5769111"/>
                <a:gd name="connsiteY18" fmla="*/ 4705346 h 6229400"/>
                <a:gd name="connsiteX19" fmla="*/ 5759930 w 5769111"/>
                <a:gd name="connsiteY19" fmla="*/ 4166809 h 6229400"/>
                <a:gd name="connsiteX20" fmla="*/ 5769111 w 5769111"/>
                <a:gd name="connsiteY20" fmla="*/ 4157764 h 6229400"/>
                <a:gd name="connsiteX21" fmla="*/ 5769111 w 5769111"/>
                <a:gd name="connsiteY21" fmla="*/ 5074612 h 6229400"/>
                <a:gd name="connsiteX22" fmla="*/ 5636252 w 5769111"/>
                <a:gd name="connsiteY22" fmla="*/ 5174208 h 6229400"/>
                <a:gd name="connsiteX23" fmla="*/ 5334922 w 5769111"/>
                <a:gd name="connsiteY23" fmla="*/ 5394528 h 6229400"/>
                <a:gd name="connsiteX24" fmla="*/ 3369727 w 5769111"/>
                <a:gd name="connsiteY24" fmla="*/ 6229400 h 6229400"/>
                <a:gd name="connsiteX25" fmla="*/ 771046 w 5769111"/>
                <a:gd name="connsiteY25" fmla="*/ 4817913 h 6229400"/>
                <a:gd name="connsiteX26" fmla="*/ 0 w 5769111"/>
                <a:gd name="connsiteY26" fmla="*/ 3263748 h 6229400"/>
                <a:gd name="connsiteX27" fmla="*/ 3882695 w 5769111"/>
                <a:gd name="connsiteY27" fmla="*/ 0 h 62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69111" h="6229400">
                  <a:moveTo>
                    <a:pt x="3882695" y="0"/>
                  </a:moveTo>
                  <a:cubicBezTo>
                    <a:pt x="4601253" y="0"/>
                    <a:pt x="5210727" y="205477"/>
                    <a:pt x="5691883" y="557381"/>
                  </a:cubicBezTo>
                  <a:lnTo>
                    <a:pt x="5769111" y="620523"/>
                  </a:lnTo>
                  <a:lnTo>
                    <a:pt x="5769111" y="1675390"/>
                  </a:lnTo>
                  <a:lnTo>
                    <a:pt x="5711488" y="1585205"/>
                  </a:lnTo>
                  <a:cubicBezTo>
                    <a:pt x="5665942" y="1521390"/>
                    <a:pt x="5617428" y="1460432"/>
                    <a:pt x="5566027" y="1402571"/>
                  </a:cubicBezTo>
                  <a:cubicBezTo>
                    <a:pt x="5367411" y="1179058"/>
                    <a:pt x="5129563" y="1005460"/>
                    <a:pt x="4858734" y="886639"/>
                  </a:cubicBezTo>
                  <a:cubicBezTo>
                    <a:pt x="4568779" y="759363"/>
                    <a:pt x="4240327" y="694858"/>
                    <a:pt x="3882695" y="694858"/>
                  </a:cubicBezTo>
                  <a:cubicBezTo>
                    <a:pt x="3504835" y="694858"/>
                    <a:pt x="3105151" y="767471"/>
                    <a:pt x="2727046" y="905053"/>
                  </a:cubicBezTo>
                  <a:cubicBezTo>
                    <a:pt x="2352985" y="1041013"/>
                    <a:pt x="1996826" y="1241132"/>
                    <a:pt x="1697186" y="1483638"/>
                  </a:cubicBezTo>
                  <a:cubicBezTo>
                    <a:pt x="1397913" y="1725796"/>
                    <a:pt x="1153199" y="2012308"/>
                    <a:pt x="989279" y="2312139"/>
                  </a:cubicBezTo>
                  <a:cubicBezTo>
                    <a:pt x="820946" y="2620077"/>
                    <a:pt x="735615" y="2940290"/>
                    <a:pt x="735615" y="3263863"/>
                  </a:cubicBezTo>
                  <a:cubicBezTo>
                    <a:pt x="735615" y="3573074"/>
                    <a:pt x="863980" y="3752464"/>
                    <a:pt x="1154424" y="4128614"/>
                  </a:cubicBezTo>
                  <a:cubicBezTo>
                    <a:pt x="1227127" y="4222767"/>
                    <a:pt x="1302282" y="4320162"/>
                    <a:pt x="1379768" y="4427981"/>
                  </a:cubicBezTo>
                  <a:cubicBezTo>
                    <a:pt x="1653784" y="4809458"/>
                    <a:pt x="1934912" y="5080685"/>
                    <a:pt x="2239456" y="5256947"/>
                  </a:cubicBezTo>
                  <a:cubicBezTo>
                    <a:pt x="2562268" y="5443863"/>
                    <a:pt x="2932037" y="5534658"/>
                    <a:pt x="3369727" y="5534658"/>
                  </a:cubicBezTo>
                  <a:cubicBezTo>
                    <a:pt x="3618120" y="5534658"/>
                    <a:pt x="3849103" y="5478491"/>
                    <a:pt x="4096760" y="5357817"/>
                  </a:cubicBezTo>
                  <a:cubicBezTo>
                    <a:pt x="4351037" y="5233901"/>
                    <a:pt x="4602740" y="5053238"/>
                    <a:pt x="4881905" y="4847212"/>
                  </a:cubicBezTo>
                  <a:cubicBezTo>
                    <a:pt x="4947375" y="4798920"/>
                    <a:pt x="5012599" y="4751322"/>
                    <a:pt x="5075739" y="4705346"/>
                  </a:cubicBezTo>
                  <a:cubicBezTo>
                    <a:pt x="5327320" y="4521990"/>
                    <a:pt x="5568418" y="4346256"/>
                    <a:pt x="5759930" y="4166809"/>
                  </a:cubicBezTo>
                  <a:lnTo>
                    <a:pt x="5769111" y="4157764"/>
                  </a:lnTo>
                  <a:lnTo>
                    <a:pt x="5769111" y="5074612"/>
                  </a:lnTo>
                  <a:lnTo>
                    <a:pt x="5636252" y="5174208"/>
                  </a:lnTo>
                  <a:cubicBezTo>
                    <a:pt x="5537051" y="5246835"/>
                    <a:pt x="5436100" y="5319845"/>
                    <a:pt x="5334922" y="5394528"/>
                  </a:cubicBezTo>
                  <a:cubicBezTo>
                    <a:pt x="4745327" y="5829741"/>
                    <a:pt x="4177309" y="6229400"/>
                    <a:pt x="3369727" y="6229400"/>
                  </a:cubicBezTo>
                  <a:cubicBezTo>
                    <a:pt x="2172147" y="6229400"/>
                    <a:pt x="1394603" y="5686137"/>
                    <a:pt x="771046" y="4817913"/>
                  </a:cubicBezTo>
                  <a:cubicBezTo>
                    <a:pt x="396864" y="4297000"/>
                    <a:pt x="0" y="3939728"/>
                    <a:pt x="0" y="3263748"/>
                  </a:cubicBezTo>
                  <a:cubicBezTo>
                    <a:pt x="0" y="1461170"/>
                    <a:pt x="1955141" y="0"/>
                    <a:pt x="38826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Content Placeholder 4" descr="A person touching a screen with gears">
            <a:extLst>
              <a:ext uri="{FF2B5EF4-FFF2-40B4-BE49-F238E27FC236}">
                <a16:creationId xmlns:a16="http://schemas.microsoft.com/office/drawing/2014/main" id="{147076AD-89CF-50CD-1E84-0BC118842BC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69498" y="443889"/>
            <a:ext cx="5822197" cy="528314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3" name="Rectangle 52">
            <a:extLst>
              <a:ext uri="{FF2B5EF4-FFF2-40B4-BE49-F238E27FC236}">
                <a16:creationId xmlns:a16="http://schemas.microsoft.com/office/drawing/2014/main" id="{43C823D3-D619-407C-89E0-C6F6B1E7A4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047F8E3E-2FFA-4A0F-B3C7-E57ADDCFB4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 name="Title 1"/>
          <p:cNvSpPr>
            <a:spLocks noGrp="1"/>
          </p:cNvSpPr>
          <p:nvPr>
            <p:ph type="title"/>
          </p:nvPr>
        </p:nvSpPr>
        <p:spPr>
          <a:xfrm>
            <a:off x="1179226" y="1355559"/>
            <a:ext cx="9833548" cy="1892968"/>
          </a:xfrm>
        </p:spPr>
        <p:txBody>
          <a:bodyPr anchor="b">
            <a:noAutofit/>
          </a:bodyPr>
          <a:lstStyle/>
          <a:p>
            <a:r>
              <a:rPr lang="en-US" sz="1800" b="1" dirty="0">
                <a:solidFill>
                  <a:srgbClr val="FF0000"/>
                </a:solidFill>
                <a:latin typeface="Arial" panose="020B0604020202020204" pitchFamily="34" charset="0"/>
                <a:cs typeface="Arial" panose="020B0604020202020204" pitchFamily="34" charset="0"/>
              </a:rPr>
              <a:t>What is GRC </a:t>
            </a:r>
            <a:r>
              <a:rPr lang="en-US" sz="1800" b="1" dirty="0">
                <a:solidFill>
                  <a:srgbClr val="FF0000"/>
                </a:solidFill>
                <a:effectLst/>
                <a:latin typeface="Arial" panose="020B0604020202020204" pitchFamily="34" charset="0"/>
                <a:ea typeface="Calibri" panose="020F0502020204030204" pitchFamily="34" charset="0"/>
                <a:cs typeface="Arial" panose="020B0604020202020204" pitchFamily="34" charset="0"/>
              </a:rPr>
              <a:t>?</a:t>
            </a:r>
            <a:br>
              <a:rPr lang="en-US" sz="1800" b="1"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600" b="1" dirty="0">
                <a:solidFill>
                  <a:srgbClr val="00B0F0"/>
                </a:solidFill>
                <a:effectLst/>
                <a:latin typeface="Arial" panose="020B0604020202020204" pitchFamily="34" charset="0"/>
                <a:ea typeface="Calibri" panose="020F0502020204030204" pitchFamily="34" charset="0"/>
                <a:cs typeface="Arial" panose="020B0604020202020204" pitchFamily="34" charset="0"/>
              </a:rPr>
              <a:t>Governance , Risk &amp; Compliance</a:t>
            </a:r>
            <a:br>
              <a:rPr lang="en-US" sz="1800" b="1" dirty="0">
                <a:solidFill>
                  <a:schemeClr val="tx2"/>
                </a:solidFill>
                <a:latin typeface="Arial" panose="020B0604020202020204" pitchFamily="34" charset="0"/>
                <a:cs typeface="Arial" panose="020B0604020202020204" pitchFamily="34" charset="0"/>
              </a:rPr>
            </a:br>
            <a:br>
              <a:rPr lang="en-US" sz="1800" dirty="0">
                <a:solidFill>
                  <a:schemeClr val="tx2"/>
                </a:solidFill>
                <a:effectLst/>
                <a:latin typeface="Arial" panose="020B0604020202020204" pitchFamily="34" charset="0"/>
                <a:ea typeface="Calibri" panose="020F0502020204030204" pitchFamily="34" charset="0"/>
                <a:cs typeface="Arial" panose="020B0604020202020204" pitchFamily="34" charset="0"/>
              </a:rPr>
            </a:br>
            <a:r>
              <a:rPr lang="en-US" sz="1800" b="1" u="sng" dirty="0">
                <a:solidFill>
                  <a:schemeClr val="tx2"/>
                </a:solidFill>
                <a:effectLst/>
                <a:latin typeface="Arial" panose="020B0604020202020204" pitchFamily="34" charset="0"/>
                <a:ea typeface="Calibri" panose="020F0502020204030204" pitchFamily="34" charset="0"/>
                <a:cs typeface="Arial" panose="020B0604020202020204" pitchFamily="34" charset="0"/>
              </a:rPr>
              <a:t>1. </a:t>
            </a:r>
            <a:r>
              <a:rPr lang="en-US" sz="1800" b="1" u="sng" dirty="0">
                <a:solidFill>
                  <a:schemeClr val="tx2"/>
                </a:solidFill>
                <a:latin typeface="Arial" panose="020B0604020202020204" pitchFamily="34" charset="0"/>
                <a:cs typeface="Arial" panose="020B0604020202020204" pitchFamily="34" charset="0"/>
              </a:rPr>
              <a:t>Governance </a:t>
            </a:r>
            <a:r>
              <a:rPr lang="en-US" sz="1800" dirty="0">
                <a:solidFill>
                  <a:schemeClr val="tx2"/>
                </a:solidFill>
                <a:latin typeface="Arial" panose="020B0604020202020204" pitchFamily="34" charset="0"/>
                <a:cs typeface="Arial" panose="020B0604020202020204" pitchFamily="34" charset="0"/>
              </a:rPr>
              <a:t>is the combination of processes and structures implemented by the board to inform, direct, manage, and monitor the activities of the organization toward the achievement of its objectives. </a:t>
            </a:r>
            <a:br>
              <a:rPr lang="en-US" sz="1800" dirty="0">
                <a:solidFill>
                  <a:schemeClr val="tx2"/>
                </a:solidFill>
                <a:latin typeface="Arial" panose="020B0604020202020204" pitchFamily="34" charset="0"/>
                <a:cs typeface="Arial" panose="020B0604020202020204" pitchFamily="34" charset="0"/>
              </a:rPr>
            </a:br>
            <a:r>
              <a:rPr lang="en-US" sz="1800" u="sng" dirty="0">
                <a:solidFill>
                  <a:schemeClr val="tx2"/>
                </a:solidFill>
                <a:latin typeface="Arial" panose="020B0604020202020204" pitchFamily="34" charset="0"/>
                <a:cs typeface="Arial" panose="020B0604020202020204" pitchFamily="34" charset="0"/>
              </a:rPr>
              <a:t> Corporate governance can be influenced by:</a:t>
            </a:r>
            <a:br>
              <a:rPr lang="en-US" sz="1800" b="1" dirty="0">
                <a:solidFill>
                  <a:schemeClr val="tx2"/>
                </a:solidFill>
                <a:latin typeface="Arial" panose="020B0604020202020204" pitchFamily="34" charset="0"/>
                <a:cs typeface="Arial" panose="020B0604020202020204" pitchFamily="34" charset="0"/>
              </a:rPr>
            </a:br>
            <a:r>
              <a:rPr lang="en-US" sz="1800" b="1" dirty="0">
                <a:solidFill>
                  <a:schemeClr val="tx2"/>
                </a:solidFill>
                <a:latin typeface="Arial" panose="020B0604020202020204" pitchFamily="34" charset="0"/>
                <a:cs typeface="Arial" panose="020B0604020202020204" pitchFamily="34" charset="0"/>
              </a:rPr>
              <a:t> </a:t>
            </a:r>
            <a:r>
              <a:rPr lang="en-US" sz="1800" dirty="0">
                <a:solidFill>
                  <a:schemeClr val="tx2"/>
                </a:solidFill>
                <a:latin typeface="Arial" panose="020B0604020202020204" pitchFamily="34" charset="0"/>
                <a:cs typeface="Arial" panose="020B0604020202020204" pitchFamily="34" charset="0"/>
              </a:rPr>
              <a:t>1- Internal mechanism: corporate charter, bylaws, board and internal audit. </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2- External mechanism: laws and regulations</a:t>
            </a:r>
            <a:br>
              <a:rPr lang="en-US" sz="1800" dirty="0">
                <a:solidFill>
                  <a:schemeClr val="tx2"/>
                </a:solidFill>
              </a:rPr>
            </a:br>
            <a:endParaRPr lang="en-US" sz="1800" dirty="0">
              <a:solidFill>
                <a:schemeClr val="tx2"/>
              </a:solidFill>
            </a:endParaRPr>
          </a:p>
        </p:txBody>
      </p:sp>
      <p:grpSp>
        <p:nvGrpSpPr>
          <p:cNvPr id="69" name="Group 68">
            <a:extLst>
              <a:ext uri="{FF2B5EF4-FFF2-40B4-BE49-F238E27FC236}">
                <a16:creationId xmlns:a16="http://schemas.microsoft.com/office/drawing/2014/main" id="{33D939F1-7ABE-4D0E-946A-43F37F556AF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3346102" cy="2510865"/>
            <a:chOff x="-305" y="-1"/>
            <a:chExt cx="3832880" cy="2876136"/>
          </a:xfrm>
        </p:grpSpPr>
        <p:sp>
          <p:nvSpPr>
            <p:cNvPr id="58" name="Freeform: Shape 57">
              <a:extLst>
                <a:ext uri="{FF2B5EF4-FFF2-40B4-BE49-F238E27FC236}">
                  <a16:creationId xmlns:a16="http://schemas.microsoft.com/office/drawing/2014/main" id="{63FE0426-0FE4-451E-A8BB-08DA6A6AC2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4A32F7E8-35B4-451F-AA07-AECF7CA1D5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1097796-C3C8-4772-9EBD-9F5CA368F5A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EC4BC137-BB50-4235-A83F-4B4EEE159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Content Placeholder 2"/>
          <p:cNvSpPr>
            <a:spLocks noGrp="1"/>
          </p:cNvSpPr>
          <p:nvPr>
            <p:ph idx="1"/>
          </p:nvPr>
        </p:nvSpPr>
        <p:spPr>
          <a:xfrm>
            <a:off x="1179226" y="3329677"/>
            <a:ext cx="9833548" cy="2457269"/>
          </a:xfrm>
        </p:spPr>
        <p:txBody>
          <a:bodyPr>
            <a:normAutofit/>
          </a:bodyPr>
          <a:lstStyle/>
          <a:p>
            <a:r>
              <a:rPr lang="en-US" sz="1800" b="1" u="sng" dirty="0">
                <a:solidFill>
                  <a:schemeClr val="tx2"/>
                </a:solidFill>
                <a:latin typeface="Arial" panose="020B0604020202020204" pitchFamily="34" charset="0"/>
                <a:cs typeface="Arial" panose="020B0604020202020204" pitchFamily="34" charset="0"/>
              </a:rPr>
              <a:t>2</a:t>
            </a:r>
            <a:r>
              <a:rPr lang="en-US" sz="1800" b="1" dirty="0">
                <a:solidFill>
                  <a:schemeClr val="tx2"/>
                </a:solidFill>
                <a:latin typeface="Arial" panose="020B0604020202020204" pitchFamily="34" charset="0"/>
                <a:ea typeface="+mj-ea"/>
                <a:cs typeface="Arial" panose="020B0604020202020204" pitchFamily="34" charset="0"/>
              </a:rPr>
              <a:t>. Risk: </a:t>
            </a:r>
            <a:r>
              <a:rPr lang="en-US" sz="1800" dirty="0">
                <a:solidFill>
                  <a:schemeClr val="tx2"/>
                </a:solidFill>
                <a:latin typeface="Arial" panose="020B0604020202020204" pitchFamily="34" charset="0"/>
                <a:ea typeface="+mj-ea"/>
                <a:cs typeface="Arial" panose="020B0604020202020204" pitchFamily="34" charset="0"/>
              </a:rPr>
              <a:t>is a process to identify, assess, manage, and control potential risks or situations to provide reasonable assurance regarding the achievement of the organization’s objectives. </a:t>
            </a:r>
          </a:p>
          <a:p>
            <a:r>
              <a:rPr lang="en-US" sz="1800" b="1" dirty="0">
                <a:solidFill>
                  <a:schemeClr val="tx2"/>
                </a:solidFill>
                <a:latin typeface="Arial" panose="020B0604020202020204" pitchFamily="34" charset="0"/>
                <a:ea typeface="+mj-ea"/>
                <a:cs typeface="Arial" panose="020B0604020202020204" pitchFamily="34" charset="0"/>
              </a:rPr>
              <a:t>3.Compliance: </a:t>
            </a:r>
            <a:r>
              <a:rPr lang="en-US" sz="1800" dirty="0">
                <a:solidFill>
                  <a:schemeClr val="tx2"/>
                </a:solidFill>
                <a:latin typeface="Arial" panose="020B0604020202020204" pitchFamily="34" charset="0"/>
                <a:ea typeface="+mj-ea"/>
                <a:cs typeface="Arial" panose="020B0604020202020204" pitchFamily="34" charset="0"/>
              </a:rPr>
              <a:t>is the act of obeying a low or a rule one that controls a particular industry, country or type of work.</a:t>
            </a:r>
          </a:p>
          <a:p>
            <a:endParaRPr lang="en-US" sz="1800" b="0" i="0" u="none" strike="noStrike" baseline="0" dirty="0">
              <a:solidFill>
                <a:schemeClr val="tx2"/>
              </a:solidFill>
            </a:endParaRPr>
          </a:p>
          <a:p>
            <a:pPr marL="0" indent="0">
              <a:buNone/>
            </a:pPr>
            <a:endParaRPr lang="en-US" sz="1800" dirty="0">
              <a:solidFill>
                <a:schemeClr val="tx2"/>
              </a:solidFill>
            </a:endParaRPr>
          </a:p>
        </p:txBody>
      </p:sp>
      <p:grpSp>
        <p:nvGrpSpPr>
          <p:cNvPr id="63" name="Group 62">
            <a:extLst>
              <a:ext uri="{FF2B5EF4-FFF2-40B4-BE49-F238E27FC236}">
                <a16:creationId xmlns:a16="http://schemas.microsoft.com/office/drawing/2014/main" id="{9DB3963A-4187-4A72-9DA4-CA6BADE2293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5400000">
            <a:off x="9072780" y="3734338"/>
            <a:ext cx="3878664" cy="2368659"/>
            <a:chOff x="6867015" y="-1"/>
            <a:chExt cx="5324985" cy="3251912"/>
          </a:xfrm>
          <a:solidFill>
            <a:schemeClr val="accent5">
              <a:alpha val="10000"/>
            </a:schemeClr>
          </a:solidFill>
        </p:grpSpPr>
        <p:sp>
          <p:nvSpPr>
            <p:cNvPr id="64" name="Freeform: Shape 63">
              <a:extLst>
                <a:ext uri="{FF2B5EF4-FFF2-40B4-BE49-F238E27FC236}">
                  <a16:creationId xmlns:a16="http://schemas.microsoft.com/office/drawing/2014/main" id="{2428E75E-001A-4568-B035-574F1303EF5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AC8CFC-1164-4525-82A0-25F75ADCF4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F35C856-5B70-4CA2-BB8F-A37197D8F9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550FD8B0-DE97-47B1-84ED-67A3BD00FE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additive="base">
                                        <p:cTn id="19"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2" name="Rectangle 31">
            <a:extLst>
              <a:ext uri="{FF2B5EF4-FFF2-40B4-BE49-F238E27FC236}">
                <a16:creationId xmlns:a16="http://schemas.microsoft.com/office/drawing/2014/main" id="{CF75AD06-DFC4-4B3A-8490-330823D081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37">
            <a:extLst>
              <a:ext uri="{FF2B5EF4-FFF2-40B4-BE49-F238E27FC236}">
                <a16:creationId xmlns:a16="http://schemas.microsoft.com/office/drawing/2014/main" id="{FC587C93-0840-40DF-96D5-D1F2137E64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 name="Title 1"/>
          <p:cNvSpPr>
            <a:spLocks noGrp="1"/>
          </p:cNvSpPr>
          <p:nvPr>
            <p:ph type="title"/>
          </p:nvPr>
        </p:nvSpPr>
        <p:spPr>
          <a:xfrm>
            <a:off x="804672" y="215152"/>
            <a:ext cx="9393577" cy="5992009"/>
          </a:xfrm>
        </p:spPr>
        <p:txBody>
          <a:bodyPr>
            <a:normAutofit/>
          </a:bodyPr>
          <a:lstStyle/>
          <a:p>
            <a:r>
              <a:rPr lang="en-US" sz="1800" b="1" dirty="0">
                <a:solidFill>
                  <a:schemeClr val="tx2"/>
                </a:solidFill>
                <a:latin typeface="Arial" panose="020B0604020202020204" pitchFamily="34" charset="0"/>
                <a:cs typeface="Arial" panose="020B0604020202020204" pitchFamily="34" charset="0"/>
              </a:rPr>
              <a:t>L2: Design &amp; Implementation Considerations</a:t>
            </a:r>
            <a:br>
              <a:rPr lang="en-US" sz="1800" b="1" dirty="0">
                <a:solidFill>
                  <a:schemeClr val="tx2"/>
                </a:solidFill>
                <a:latin typeface="Arial" panose="020B0604020202020204" pitchFamily="34" charset="0"/>
                <a:cs typeface="Arial" panose="020B0604020202020204" pitchFamily="34" charset="0"/>
              </a:rPr>
            </a:br>
            <a:br>
              <a:rPr lang="en-US" sz="1800" b="1"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Internal context continually evolves and changes.</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Internal context analysis should focus on key aspects that drive</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organizational value.</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Design a capability that aligns with the internal context.</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The organization should adapt its internal context to support</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organizational objectives.</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Some aspects of the internal context will change despite the</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organization's best efforts to maintain the status quo.</a:t>
            </a:r>
          </a:p>
        </p:txBody>
      </p:sp>
      <p:grpSp>
        <p:nvGrpSpPr>
          <p:cNvPr id="39" name="Group 38">
            <a:extLst>
              <a:ext uri="{FF2B5EF4-FFF2-40B4-BE49-F238E27FC236}">
                <a16:creationId xmlns:a16="http://schemas.microsoft.com/office/drawing/2014/main" id="{5E02D55A-F529-4B19-BAF9-F63240A7B4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3839" y="0"/>
            <a:ext cx="4324865" cy="2641149"/>
            <a:chOff x="6867015" y="-1"/>
            <a:chExt cx="5324985" cy="3251912"/>
          </a:xfrm>
          <a:solidFill>
            <a:schemeClr val="accent5">
              <a:alpha val="10000"/>
            </a:schemeClr>
          </a:solidFill>
        </p:grpSpPr>
        <p:sp>
          <p:nvSpPr>
            <p:cNvPr id="28" name="Freeform: Shape 27">
              <a:extLst>
                <a:ext uri="{FF2B5EF4-FFF2-40B4-BE49-F238E27FC236}">
                  <a16:creationId xmlns:a16="http://schemas.microsoft.com/office/drawing/2014/main" id="{60367E3C-3947-493D-9458-5955DB20AE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1E8D9785-21DB-4CE6-B138-2999AD6161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43AA5AD5-8F29-4165-8112-305DDDDDD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2A4EC0CF-F38F-4D7F-B48D-9A26E814DF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2" name="Content Placeholder 2"/>
          <p:cNvSpPr>
            <a:spLocks noGrp="1"/>
          </p:cNvSpPr>
          <p:nvPr>
            <p:ph idx="1"/>
          </p:nvPr>
        </p:nvSpPr>
        <p:spPr>
          <a:xfrm flipH="1">
            <a:off x="12042006" y="1553134"/>
            <a:ext cx="45719" cy="3751732"/>
          </a:xfrm>
        </p:spPr>
        <p:txBody>
          <a:bodyPr anchor="ctr">
            <a:normAutofit/>
          </a:bodyPr>
          <a:lstStyle/>
          <a:p>
            <a:pPr marL="0" indent="0">
              <a:buNone/>
            </a:pPr>
            <a:endParaRPr lang="en-US" sz="1800" b="1" dirty="0">
              <a:solidFill>
                <a:schemeClr val="tx2"/>
              </a:solidFill>
            </a:endParaRPr>
          </a:p>
        </p:txBody>
      </p:sp>
      <p:grpSp>
        <p:nvGrpSpPr>
          <p:cNvPr id="33" name="Group 32">
            <a:extLst>
              <a:ext uri="{FF2B5EF4-FFF2-40B4-BE49-F238E27FC236}">
                <a16:creationId xmlns:a16="http://schemas.microsoft.com/office/drawing/2014/main" id="{47A3A52F-BCB3-444D-9372-EE018B135C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8535970" y="4114799"/>
            <a:ext cx="3655725" cy="2743201"/>
            <a:chOff x="-305" y="-1"/>
            <a:chExt cx="3832880" cy="2876136"/>
          </a:xfrm>
        </p:grpSpPr>
        <p:sp>
          <p:nvSpPr>
            <p:cNvPr id="34" name="Freeform: Shape 33">
              <a:extLst>
                <a:ext uri="{FF2B5EF4-FFF2-40B4-BE49-F238E27FC236}">
                  <a16:creationId xmlns:a16="http://schemas.microsoft.com/office/drawing/2014/main" id="{91E32C13-DED6-4967-85B8-68DD77103F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38DDA515-BC6A-47FB-951E-E1E792875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Shape 35">
              <a:extLst>
                <a:ext uri="{FF2B5EF4-FFF2-40B4-BE49-F238E27FC236}">
                  <a16:creationId xmlns:a16="http://schemas.microsoft.com/office/drawing/2014/main" id="{B97EEFA7-6787-4EC0-8284-6D3D2730614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Shape 36">
              <a:extLst>
                <a:ext uri="{FF2B5EF4-FFF2-40B4-BE49-F238E27FC236}">
                  <a16:creationId xmlns:a16="http://schemas.microsoft.com/office/drawing/2014/main" id="{1A9621AC-50AB-4B43-896D-78FE571A38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CF75AD06-DFC4-4B3A-8490-330823D081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FC587C93-0840-40DF-96D5-D1F2137E64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 name="Title 1"/>
          <p:cNvSpPr>
            <a:spLocks noGrp="1"/>
          </p:cNvSpPr>
          <p:nvPr>
            <p:ph type="title"/>
          </p:nvPr>
        </p:nvSpPr>
        <p:spPr>
          <a:xfrm>
            <a:off x="804672" y="1401859"/>
            <a:ext cx="4130185" cy="4054282"/>
          </a:xfrm>
        </p:spPr>
        <p:txBody>
          <a:bodyPr>
            <a:normAutofit/>
          </a:bodyPr>
          <a:lstStyle/>
          <a:p>
            <a:r>
              <a:rPr lang="en-US" sz="1800" b="1" spc="-25" dirty="0">
                <a:solidFill>
                  <a:srgbClr val="0070C0"/>
                </a:solidFill>
                <a:latin typeface="Arial" panose="020B0604020202020204" pitchFamily="34" charset="0"/>
                <a:ea typeface="Arial" panose="020B0604020202020204" pitchFamily="34" charset="0"/>
                <a:cs typeface="+mn-cs"/>
              </a:rPr>
              <a:t>L3 Culture</a:t>
            </a:r>
            <a:br>
              <a:rPr lang="en-US" sz="2300" b="1" dirty="0">
                <a:solidFill>
                  <a:schemeClr val="tx2"/>
                </a:solidFill>
              </a:rPr>
            </a:br>
            <a:r>
              <a:rPr lang="en-US" sz="2300" dirty="0">
                <a:solidFill>
                  <a:schemeClr val="tx2"/>
                </a:solidFill>
                <a:effectLst/>
                <a:latin typeface="Arial" panose="020B0604020202020204" pitchFamily="34" charset="0"/>
                <a:ea typeface="Arial" panose="020B0604020202020204" pitchFamily="34" charset="0"/>
              </a:rPr>
              <a:t>Understand the existing culture, including how leadership models culture, the organizational climate, and</a:t>
            </a:r>
            <a:r>
              <a:rPr lang="en-US" sz="2300" spc="-60" dirty="0">
                <a:solidFill>
                  <a:schemeClr val="tx2"/>
                </a:solidFill>
                <a:effectLst/>
                <a:latin typeface="Arial" panose="020B0604020202020204" pitchFamily="34" charset="0"/>
                <a:ea typeface="Arial" panose="020B0604020202020204" pitchFamily="34" charset="0"/>
              </a:rPr>
              <a:t> </a:t>
            </a:r>
            <a:r>
              <a:rPr lang="en-US" sz="2300" dirty="0">
                <a:solidFill>
                  <a:schemeClr val="tx2"/>
                </a:solidFill>
                <a:effectLst/>
                <a:latin typeface="Arial" panose="020B0604020202020204" pitchFamily="34" charset="0"/>
                <a:ea typeface="Arial" panose="020B0604020202020204" pitchFamily="34" charset="0"/>
              </a:rPr>
              <a:t>individual</a:t>
            </a:r>
            <a:r>
              <a:rPr lang="en-US" sz="2300" spc="-65" dirty="0">
                <a:solidFill>
                  <a:schemeClr val="tx2"/>
                </a:solidFill>
                <a:effectLst/>
                <a:latin typeface="Arial" panose="020B0604020202020204" pitchFamily="34" charset="0"/>
                <a:ea typeface="Arial" panose="020B0604020202020204" pitchFamily="34" charset="0"/>
              </a:rPr>
              <a:t> </a:t>
            </a:r>
            <a:r>
              <a:rPr lang="en-US" sz="2300" dirty="0">
                <a:solidFill>
                  <a:schemeClr val="tx2"/>
                </a:solidFill>
                <a:effectLst/>
                <a:latin typeface="Arial" panose="020B0604020202020204" pitchFamily="34" charset="0"/>
                <a:ea typeface="Arial" panose="020B0604020202020204" pitchFamily="34" charset="0"/>
              </a:rPr>
              <a:t>mindsets</a:t>
            </a:r>
            <a:r>
              <a:rPr lang="en-US" sz="2300" spc="-80" dirty="0">
                <a:solidFill>
                  <a:schemeClr val="tx2"/>
                </a:solidFill>
                <a:effectLst/>
                <a:latin typeface="Arial" panose="020B0604020202020204" pitchFamily="34" charset="0"/>
                <a:ea typeface="Arial" panose="020B0604020202020204" pitchFamily="34" charset="0"/>
              </a:rPr>
              <a:t> </a:t>
            </a:r>
            <a:r>
              <a:rPr lang="en-US" sz="2300" dirty="0">
                <a:solidFill>
                  <a:schemeClr val="tx2"/>
                </a:solidFill>
                <a:effectLst/>
                <a:latin typeface="Arial" panose="020B0604020202020204" pitchFamily="34" charset="0"/>
                <a:ea typeface="Arial" panose="020B0604020202020204" pitchFamily="34" charset="0"/>
              </a:rPr>
              <a:t>about governance, assurance and management</a:t>
            </a:r>
            <a:r>
              <a:rPr lang="en-US" sz="2300" spc="-80" dirty="0">
                <a:solidFill>
                  <a:schemeClr val="tx2"/>
                </a:solidFill>
                <a:effectLst/>
                <a:latin typeface="Arial" panose="020B0604020202020204" pitchFamily="34" charset="0"/>
                <a:ea typeface="Arial" panose="020B0604020202020204" pitchFamily="34" charset="0"/>
              </a:rPr>
              <a:t> </a:t>
            </a:r>
            <a:r>
              <a:rPr lang="en-US" sz="2300" dirty="0">
                <a:solidFill>
                  <a:schemeClr val="tx2"/>
                </a:solidFill>
                <a:effectLst/>
                <a:latin typeface="Arial" panose="020B0604020202020204" pitchFamily="34" charset="0"/>
                <a:ea typeface="Arial" panose="020B0604020202020204" pitchFamily="34" charset="0"/>
              </a:rPr>
              <a:t>of</a:t>
            </a:r>
            <a:r>
              <a:rPr lang="en-US" sz="2300" spc="-40" dirty="0">
                <a:solidFill>
                  <a:schemeClr val="tx2"/>
                </a:solidFill>
                <a:effectLst/>
                <a:latin typeface="Arial" panose="020B0604020202020204" pitchFamily="34" charset="0"/>
                <a:ea typeface="Arial" panose="020B0604020202020204" pitchFamily="34" charset="0"/>
              </a:rPr>
              <a:t> </a:t>
            </a:r>
            <a:r>
              <a:rPr lang="en-US" sz="2300" dirty="0">
                <a:solidFill>
                  <a:schemeClr val="tx2"/>
                </a:solidFill>
                <a:effectLst/>
                <a:latin typeface="Arial" panose="020B0604020202020204" pitchFamily="34" charset="0"/>
                <a:ea typeface="Arial" panose="020B0604020202020204" pitchFamily="34" charset="0"/>
              </a:rPr>
              <a:t>performance, risk, and compliance.</a:t>
            </a:r>
            <a:br>
              <a:rPr lang="en-US" sz="2300" dirty="0">
                <a:solidFill>
                  <a:schemeClr val="tx2"/>
                </a:solidFill>
                <a:effectLst/>
                <a:latin typeface="Arial" panose="020B0604020202020204" pitchFamily="34" charset="0"/>
                <a:ea typeface="Arial" panose="020B0604020202020204" pitchFamily="34" charset="0"/>
              </a:rPr>
            </a:br>
            <a:endParaRPr lang="en-US" sz="2300" dirty="0">
              <a:solidFill>
                <a:schemeClr val="tx2"/>
              </a:solidFill>
            </a:endParaRPr>
          </a:p>
        </p:txBody>
      </p:sp>
      <p:grpSp>
        <p:nvGrpSpPr>
          <p:cNvPr id="13" name="Group 12">
            <a:extLst>
              <a:ext uri="{FF2B5EF4-FFF2-40B4-BE49-F238E27FC236}">
                <a16:creationId xmlns:a16="http://schemas.microsoft.com/office/drawing/2014/main" id="{5E02D55A-F529-4B19-BAF9-F63240A7B4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3839" y="0"/>
            <a:ext cx="4324865" cy="2641149"/>
            <a:chOff x="6867015" y="-1"/>
            <a:chExt cx="5324985" cy="3251912"/>
          </a:xfrm>
          <a:solidFill>
            <a:schemeClr val="accent5">
              <a:alpha val="10000"/>
            </a:schemeClr>
          </a:solidFill>
        </p:grpSpPr>
        <p:sp>
          <p:nvSpPr>
            <p:cNvPr id="14" name="Freeform: Shape 13">
              <a:extLst>
                <a:ext uri="{FF2B5EF4-FFF2-40B4-BE49-F238E27FC236}">
                  <a16:creationId xmlns:a16="http://schemas.microsoft.com/office/drawing/2014/main" id="{60367E3C-3947-493D-9458-5955DB20AE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1E8D9785-21DB-4CE6-B138-2999AD6161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43AA5AD5-8F29-4165-8112-305DDDDDD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2A4EC0CF-F38F-4D7F-B48D-9A26E814DF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Textbox 791"/>
          <p:cNvSpPr txBox="1">
            <a:spLocks noGrp="1"/>
          </p:cNvSpPr>
          <p:nvPr>
            <p:ph idx="1"/>
          </p:nvPr>
        </p:nvSpPr>
        <p:spPr>
          <a:xfrm>
            <a:off x="5257800" y="1553134"/>
            <a:ext cx="6128539" cy="3751732"/>
          </a:xfrm>
          <a:prstGeom prst="rect">
            <a:avLst/>
          </a:prstGeom>
        </p:spPr>
        <p:txBody>
          <a:bodyPr lIns="0" tIns="0" rIns="0" bIns="0" rtlCol="0" anchor="ctr">
            <a:normAutofit/>
          </a:bodyPr>
          <a:lstStyle/>
          <a:p>
            <a:pPr marL="0" indent="0">
              <a:buNone/>
            </a:pPr>
            <a:r>
              <a:rPr lang="en-US" sz="1800" b="1" dirty="0">
                <a:solidFill>
                  <a:srgbClr val="0070C0"/>
                </a:solidFill>
                <a:effectLst/>
                <a:latin typeface="Arial" panose="020B0604020202020204" pitchFamily="34" charset="0"/>
                <a:ea typeface="Arial" panose="020B0604020202020204" pitchFamily="34" charset="0"/>
              </a:rPr>
              <a:t>L3:</a:t>
            </a:r>
            <a:r>
              <a:rPr lang="en-US" sz="1800" b="1" spc="-25" dirty="0">
                <a:solidFill>
                  <a:srgbClr val="0070C0"/>
                </a:solidFill>
                <a:effectLst/>
                <a:latin typeface="Arial" panose="020B0604020202020204" pitchFamily="34" charset="0"/>
                <a:ea typeface="Arial" panose="020B0604020202020204" pitchFamily="34" charset="0"/>
              </a:rPr>
              <a:t> </a:t>
            </a:r>
            <a:r>
              <a:rPr lang="en-US" sz="1800" b="1" dirty="0">
                <a:solidFill>
                  <a:srgbClr val="0070C0"/>
                </a:solidFill>
                <a:effectLst/>
                <a:latin typeface="Arial" panose="020B0604020202020204" pitchFamily="34" charset="0"/>
                <a:ea typeface="Arial" panose="020B0604020202020204" pitchFamily="34" charset="0"/>
              </a:rPr>
              <a:t>Organizational</a:t>
            </a:r>
            <a:r>
              <a:rPr lang="en-US" sz="1800" b="1" spc="-25" dirty="0">
                <a:solidFill>
                  <a:srgbClr val="0070C0"/>
                </a:solidFill>
                <a:effectLst/>
                <a:latin typeface="Arial" panose="020B0604020202020204" pitchFamily="34" charset="0"/>
                <a:ea typeface="Arial" panose="020B0604020202020204" pitchFamily="34" charset="0"/>
              </a:rPr>
              <a:t> </a:t>
            </a:r>
            <a:r>
              <a:rPr lang="en-US" sz="1800" b="1" spc="-10" dirty="0">
                <a:solidFill>
                  <a:srgbClr val="0070C0"/>
                </a:solidFill>
                <a:effectLst/>
                <a:latin typeface="Arial" panose="020B0604020202020204" pitchFamily="34" charset="0"/>
                <a:ea typeface="Arial" panose="020B0604020202020204" pitchFamily="34" charset="0"/>
              </a:rPr>
              <a:t>Culture</a:t>
            </a:r>
          </a:p>
          <a:p>
            <a:pPr marL="0" indent="0">
              <a:buNone/>
            </a:pPr>
            <a:endParaRPr lang="en-US" sz="1800" b="1" spc="-10" dirty="0">
              <a:solidFill>
                <a:schemeClr val="tx2"/>
              </a:solidFill>
              <a:effectLst/>
              <a:latin typeface="Arial" panose="020B0604020202020204" pitchFamily="34" charset="0"/>
              <a:ea typeface="Arial" panose="020B0604020202020204" pitchFamily="34" charset="0"/>
            </a:endParaRPr>
          </a:p>
          <a:p>
            <a:pPr marL="0" indent="0">
              <a:buNone/>
            </a:pPr>
            <a:r>
              <a:rPr lang="en-US" sz="1800" dirty="0">
                <a:solidFill>
                  <a:schemeClr val="tx2"/>
                </a:solidFill>
              </a:rPr>
              <a:t>    </a:t>
            </a:r>
            <a:r>
              <a:rPr lang="en-US" sz="2300" dirty="0">
                <a:solidFill>
                  <a:schemeClr val="tx2"/>
                </a:solidFill>
                <a:latin typeface="Arial" panose="020B0604020202020204" pitchFamily="34" charset="0"/>
                <a:ea typeface="Arial" panose="020B0604020202020204" pitchFamily="34" charset="0"/>
                <a:cs typeface="+mj-cs"/>
              </a:rPr>
              <a:t>• Culture includes the </a:t>
            </a:r>
          </a:p>
          <a:p>
            <a:pPr marL="0" indent="0">
              <a:buNone/>
            </a:pPr>
            <a:r>
              <a:rPr lang="en-US" sz="2300" dirty="0">
                <a:solidFill>
                  <a:schemeClr val="tx2"/>
                </a:solidFill>
                <a:latin typeface="Arial" panose="020B0604020202020204" pitchFamily="34" charset="0"/>
                <a:ea typeface="Arial" panose="020B0604020202020204" pitchFamily="34" charset="0"/>
                <a:cs typeface="+mj-cs"/>
              </a:rPr>
              <a:t>   • Values</a:t>
            </a:r>
          </a:p>
          <a:p>
            <a:pPr marL="0" indent="0">
              <a:buNone/>
            </a:pPr>
            <a:r>
              <a:rPr lang="en-US" sz="2300" dirty="0">
                <a:solidFill>
                  <a:schemeClr val="tx2"/>
                </a:solidFill>
                <a:latin typeface="Arial" panose="020B0604020202020204" pitchFamily="34" charset="0"/>
                <a:ea typeface="Arial" panose="020B0604020202020204" pitchFamily="34" charset="0"/>
                <a:cs typeface="+mj-cs"/>
              </a:rPr>
              <a:t>   • Beliefs </a:t>
            </a:r>
          </a:p>
          <a:p>
            <a:pPr marL="0" indent="0">
              <a:buNone/>
            </a:pPr>
            <a:r>
              <a:rPr lang="en-US" sz="2300" dirty="0">
                <a:solidFill>
                  <a:schemeClr val="tx2"/>
                </a:solidFill>
                <a:latin typeface="Arial" panose="020B0604020202020204" pitchFamily="34" charset="0"/>
                <a:ea typeface="Arial" panose="020B0604020202020204" pitchFamily="34" charset="0"/>
                <a:cs typeface="+mj-cs"/>
              </a:rPr>
              <a:t>   • Behaviors</a:t>
            </a:r>
          </a:p>
          <a:p>
            <a:pPr marL="0" indent="0">
              <a:buNone/>
            </a:pPr>
            <a:endParaRPr lang="en-US" sz="1800" dirty="0">
              <a:solidFill>
                <a:schemeClr val="tx2"/>
              </a:solidFill>
              <a:effectLst/>
              <a:latin typeface="Arial" panose="020B0604020202020204" pitchFamily="34" charset="0"/>
              <a:ea typeface="Arial" panose="020B0604020202020204" pitchFamily="34" charset="0"/>
            </a:endParaRPr>
          </a:p>
          <a:p>
            <a:pPr marL="0" indent="0">
              <a:buNone/>
            </a:pPr>
            <a:endParaRPr lang="en-US" sz="1800" dirty="0">
              <a:solidFill>
                <a:schemeClr val="tx2"/>
              </a:solidFill>
              <a:effectLst/>
              <a:latin typeface="Arial" panose="020B0604020202020204" pitchFamily="34" charset="0"/>
              <a:ea typeface="Arial" panose="020B0604020202020204" pitchFamily="34" charset="0"/>
            </a:endParaRPr>
          </a:p>
        </p:txBody>
      </p:sp>
      <p:grpSp>
        <p:nvGrpSpPr>
          <p:cNvPr id="19" name="Group 18">
            <a:extLst>
              <a:ext uri="{FF2B5EF4-FFF2-40B4-BE49-F238E27FC236}">
                <a16:creationId xmlns:a16="http://schemas.microsoft.com/office/drawing/2014/main" id="{47A3A52F-BCB3-444D-9372-EE018B135C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8535970" y="4114799"/>
            <a:ext cx="3655725" cy="2743201"/>
            <a:chOff x="-305" y="-1"/>
            <a:chExt cx="3832880" cy="2876136"/>
          </a:xfrm>
        </p:grpSpPr>
        <p:sp>
          <p:nvSpPr>
            <p:cNvPr id="20" name="Freeform: Shape 19">
              <a:extLst>
                <a:ext uri="{FF2B5EF4-FFF2-40B4-BE49-F238E27FC236}">
                  <a16:creationId xmlns:a16="http://schemas.microsoft.com/office/drawing/2014/main" id="{91E32C13-DED6-4967-85B8-68DD77103F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38DDA515-BC6A-47FB-951E-E1E792875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97EEFA7-6787-4EC0-8284-6D3D2730614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1A9621AC-50AB-4B43-896D-78FE571A38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arn(inVertic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arn(inVertic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arn(inVertical)">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Effect transition="in" filter="barn(inVertical)">
                                      <p:cBhvr>
                                        <p:cTn id="27" dur="500"/>
                                        <p:tgtEl>
                                          <p:spTgt spid="4">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4">
                                            <p:txEl>
                                              <p:pRg st="5" end="5"/>
                                            </p:txEl>
                                          </p:spTgt>
                                        </p:tgtEl>
                                        <p:attrNameLst>
                                          <p:attrName>style.visibility</p:attrName>
                                        </p:attrNameLst>
                                      </p:cBhvr>
                                      <p:to>
                                        <p:strVal val="visible"/>
                                      </p:to>
                                    </p:set>
                                    <p:animEffect transition="in" filter="barn(inVertical)">
                                      <p:cBhvr>
                                        <p:cTn id="32"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F75AD06-DFC4-4B3A-8490-330823D081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FC587C93-0840-40DF-96D5-D1F2137E64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 name="Title 1"/>
          <p:cNvSpPr>
            <a:spLocks noGrp="1"/>
          </p:cNvSpPr>
          <p:nvPr>
            <p:ph type="title"/>
          </p:nvPr>
        </p:nvSpPr>
        <p:spPr>
          <a:xfrm>
            <a:off x="804672" y="247426"/>
            <a:ext cx="10930128" cy="6293223"/>
          </a:xfrm>
        </p:spPr>
        <p:txBody>
          <a:bodyPr>
            <a:normAutofit/>
          </a:bodyPr>
          <a:lstStyle/>
          <a:p>
            <a:pPr marL="485775"/>
            <a:r>
              <a:rPr lang="en-US" sz="1800" b="1" dirty="0">
                <a:solidFill>
                  <a:srgbClr val="0070C0"/>
                </a:solidFill>
                <a:effectLst/>
                <a:latin typeface="Arial" panose="020B0604020202020204" pitchFamily="34" charset="0"/>
                <a:ea typeface="Arial" panose="020B0604020202020204" pitchFamily="34" charset="0"/>
                <a:cs typeface="Arial" panose="020B0604020202020204" pitchFamily="34" charset="0"/>
              </a:rPr>
              <a:t>L3:</a:t>
            </a:r>
            <a:r>
              <a:rPr lang="en-US" sz="1800" b="1" spc="-25" dirty="0">
                <a:solidFill>
                  <a:srgbClr val="0070C0"/>
                </a:solidFill>
                <a:effectLst/>
                <a:latin typeface="Arial" panose="020B0604020202020204" pitchFamily="34" charset="0"/>
                <a:ea typeface="Arial" panose="020B0604020202020204" pitchFamily="34" charset="0"/>
                <a:cs typeface="Arial" panose="020B0604020202020204" pitchFamily="34" charset="0"/>
              </a:rPr>
              <a:t> </a:t>
            </a:r>
            <a:r>
              <a:rPr lang="en-US" sz="1800" b="1" dirty="0">
                <a:solidFill>
                  <a:srgbClr val="0070C0"/>
                </a:solidFill>
                <a:effectLst/>
                <a:latin typeface="Arial" panose="020B0604020202020204" pitchFamily="34" charset="0"/>
                <a:ea typeface="Arial" panose="020B0604020202020204" pitchFamily="34" charset="0"/>
                <a:cs typeface="Arial" panose="020B0604020202020204" pitchFamily="34" charset="0"/>
              </a:rPr>
              <a:t>Types of</a:t>
            </a:r>
            <a:r>
              <a:rPr lang="en-US" sz="1800" b="1" spc="-20" dirty="0">
                <a:solidFill>
                  <a:srgbClr val="0070C0"/>
                </a:solidFill>
                <a:effectLst/>
                <a:latin typeface="Arial" panose="020B0604020202020204" pitchFamily="34" charset="0"/>
                <a:ea typeface="Arial" panose="020B0604020202020204" pitchFamily="34" charset="0"/>
                <a:cs typeface="Arial" panose="020B0604020202020204" pitchFamily="34" charset="0"/>
              </a:rPr>
              <a:t> </a:t>
            </a:r>
            <a:r>
              <a:rPr lang="en-US" sz="1800" b="1" spc="-10" dirty="0">
                <a:solidFill>
                  <a:srgbClr val="0070C0"/>
                </a:solidFill>
                <a:effectLst/>
                <a:latin typeface="Arial" panose="020B0604020202020204" pitchFamily="34" charset="0"/>
                <a:ea typeface="Arial" panose="020B0604020202020204" pitchFamily="34" charset="0"/>
                <a:cs typeface="Arial" panose="020B0604020202020204" pitchFamily="34" charset="0"/>
              </a:rPr>
              <a:t>Culture</a:t>
            </a:r>
            <a:br>
              <a:rPr lang="en-US" sz="1800" b="1" spc="-10" dirty="0">
                <a:solidFill>
                  <a:schemeClr val="tx2"/>
                </a:solidFill>
                <a:effectLst/>
                <a:latin typeface="Arial" panose="020B0604020202020204" pitchFamily="34" charset="0"/>
                <a:ea typeface="Arial" panose="020B0604020202020204" pitchFamily="34" charset="0"/>
              </a:rPr>
            </a:br>
            <a:br>
              <a:rPr lang="en-US" sz="1800" b="1" spc="-10" dirty="0">
                <a:solidFill>
                  <a:schemeClr val="tx2"/>
                </a:solidFill>
                <a:effectLst/>
                <a:latin typeface="Arial" panose="020B0604020202020204" pitchFamily="34" charset="0"/>
                <a:ea typeface="Arial" panose="020B0604020202020204" pitchFamily="34" charset="0"/>
              </a:rPr>
            </a:br>
            <a:r>
              <a:rPr lang="en-US" sz="1800" dirty="0">
                <a:solidFill>
                  <a:schemeClr val="tx2"/>
                </a:solidFill>
                <a:effectLst/>
                <a:latin typeface="Arial" panose="020B0604020202020204" pitchFamily="34" charset="0"/>
                <a:ea typeface="Arial" panose="020B0604020202020204" pitchFamily="34" charset="0"/>
              </a:rPr>
              <a:t>Culture</a:t>
            </a:r>
            <a:r>
              <a:rPr lang="en-US" sz="1800" spc="-15" dirty="0">
                <a:solidFill>
                  <a:schemeClr val="tx2"/>
                </a:solidFill>
                <a:effectLst/>
                <a:latin typeface="Arial" panose="020B0604020202020204" pitchFamily="34" charset="0"/>
                <a:ea typeface="Arial" panose="020B0604020202020204" pitchFamily="34" charset="0"/>
              </a:rPr>
              <a:t> </a:t>
            </a:r>
            <a:r>
              <a:rPr lang="en-US" sz="1800" dirty="0">
                <a:solidFill>
                  <a:schemeClr val="tx2"/>
                </a:solidFill>
                <a:effectLst/>
                <a:latin typeface="Arial" panose="020B0604020202020204" pitchFamily="34" charset="0"/>
                <a:ea typeface="Arial" panose="020B0604020202020204" pitchFamily="34" charset="0"/>
              </a:rPr>
              <a:t>includes</a:t>
            </a:r>
            <a:r>
              <a:rPr lang="en-US" sz="1800" spc="-20" dirty="0">
                <a:solidFill>
                  <a:schemeClr val="tx2"/>
                </a:solidFill>
                <a:effectLst/>
                <a:latin typeface="Arial" panose="020B0604020202020204" pitchFamily="34" charset="0"/>
                <a:ea typeface="Arial" panose="020B0604020202020204" pitchFamily="34" charset="0"/>
              </a:rPr>
              <a:t> </a:t>
            </a:r>
            <a:r>
              <a:rPr lang="en-US" sz="1800" dirty="0">
                <a:solidFill>
                  <a:schemeClr val="tx2"/>
                </a:solidFill>
                <a:effectLst/>
                <a:latin typeface="Arial" panose="020B0604020202020204" pitchFamily="34" charset="0"/>
                <a:ea typeface="Arial" panose="020B0604020202020204" pitchFamily="34" charset="0"/>
              </a:rPr>
              <a:t>the</a:t>
            </a:r>
            <a:r>
              <a:rPr lang="en-US" sz="1800" spc="-15" dirty="0">
                <a:solidFill>
                  <a:schemeClr val="tx2"/>
                </a:solidFill>
                <a:effectLst/>
                <a:latin typeface="Arial" panose="020B0604020202020204" pitchFamily="34" charset="0"/>
                <a:ea typeface="Arial" panose="020B0604020202020204" pitchFamily="34" charset="0"/>
              </a:rPr>
              <a:t> </a:t>
            </a:r>
            <a:r>
              <a:rPr lang="en-US" sz="1800" dirty="0">
                <a:solidFill>
                  <a:schemeClr val="tx2"/>
                </a:solidFill>
                <a:effectLst/>
                <a:latin typeface="Arial" panose="020B0604020202020204" pitchFamily="34" charset="0"/>
                <a:ea typeface="Arial" panose="020B0604020202020204" pitchFamily="34" charset="0"/>
              </a:rPr>
              <a:t>values,</a:t>
            </a:r>
            <a:r>
              <a:rPr lang="en-US" sz="1800" spc="-20" dirty="0">
                <a:solidFill>
                  <a:schemeClr val="tx2"/>
                </a:solidFill>
                <a:effectLst/>
                <a:latin typeface="Arial" panose="020B0604020202020204" pitchFamily="34" charset="0"/>
                <a:ea typeface="Arial" panose="020B0604020202020204" pitchFamily="34" charset="0"/>
              </a:rPr>
              <a:t> </a:t>
            </a:r>
            <a:r>
              <a:rPr lang="en-US" sz="1800" dirty="0">
                <a:solidFill>
                  <a:schemeClr val="tx2"/>
                </a:solidFill>
                <a:effectLst/>
                <a:latin typeface="Arial" panose="020B0604020202020204" pitchFamily="34" charset="0"/>
                <a:ea typeface="Arial" panose="020B0604020202020204" pitchFamily="34" charset="0"/>
              </a:rPr>
              <a:t>beliefs,</a:t>
            </a:r>
            <a:r>
              <a:rPr lang="en-US" sz="1800" spc="-30" dirty="0">
                <a:solidFill>
                  <a:schemeClr val="tx2"/>
                </a:solidFill>
                <a:effectLst/>
                <a:latin typeface="Arial" panose="020B0604020202020204" pitchFamily="34" charset="0"/>
                <a:ea typeface="Arial" panose="020B0604020202020204" pitchFamily="34" charset="0"/>
              </a:rPr>
              <a:t> </a:t>
            </a:r>
            <a:r>
              <a:rPr lang="en-US" sz="1800" dirty="0">
                <a:solidFill>
                  <a:schemeClr val="tx2"/>
                </a:solidFill>
                <a:effectLst/>
                <a:latin typeface="Arial" panose="020B0604020202020204" pitchFamily="34" charset="0"/>
                <a:ea typeface="Arial" panose="020B0604020202020204" pitchFamily="34" charset="0"/>
              </a:rPr>
              <a:t>and</a:t>
            </a:r>
            <a:r>
              <a:rPr lang="en-US" sz="1800" spc="-15" dirty="0">
                <a:solidFill>
                  <a:schemeClr val="tx2"/>
                </a:solidFill>
                <a:effectLst/>
                <a:latin typeface="Arial" panose="020B0604020202020204" pitchFamily="34" charset="0"/>
                <a:ea typeface="Arial" panose="020B0604020202020204" pitchFamily="34" charset="0"/>
              </a:rPr>
              <a:t> </a:t>
            </a:r>
            <a:r>
              <a:rPr lang="en-US" sz="1800" dirty="0">
                <a:solidFill>
                  <a:schemeClr val="tx2"/>
                </a:solidFill>
                <a:effectLst/>
                <a:latin typeface="Arial" panose="020B0604020202020204" pitchFamily="34" charset="0"/>
                <a:ea typeface="Arial" panose="020B0604020202020204" pitchFamily="34" charset="0"/>
              </a:rPr>
              <a:t>behaviors</a:t>
            </a:r>
            <a:r>
              <a:rPr lang="en-US" sz="1800" spc="-10" dirty="0">
                <a:solidFill>
                  <a:schemeClr val="tx2"/>
                </a:solidFill>
                <a:effectLst/>
                <a:latin typeface="Arial" panose="020B0604020202020204" pitchFamily="34" charset="0"/>
                <a:ea typeface="Arial" panose="020B0604020202020204" pitchFamily="34" charset="0"/>
              </a:rPr>
              <a:t> </a:t>
            </a:r>
            <a:r>
              <a:rPr lang="en-US" sz="1800" dirty="0">
                <a:solidFill>
                  <a:schemeClr val="tx2"/>
                </a:solidFill>
                <a:effectLst/>
                <a:latin typeface="Arial" panose="020B0604020202020204" pitchFamily="34" charset="0"/>
                <a:ea typeface="Arial" panose="020B0604020202020204" pitchFamily="34" charset="0"/>
              </a:rPr>
              <a:t>characteristic</a:t>
            </a:r>
            <a:r>
              <a:rPr lang="en-US" sz="1800" spc="-20" dirty="0">
                <a:solidFill>
                  <a:schemeClr val="tx2"/>
                </a:solidFill>
                <a:effectLst/>
                <a:latin typeface="Arial" panose="020B0604020202020204" pitchFamily="34" charset="0"/>
                <a:ea typeface="Arial" panose="020B0604020202020204" pitchFamily="34" charset="0"/>
              </a:rPr>
              <a:t> </a:t>
            </a:r>
            <a:r>
              <a:rPr lang="en-US" sz="1800" dirty="0">
                <a:solidFill>
                  <a:schemeClr val="tx2"/>
                </a:solidFill>
                <a:effectLst/>
                <a:latin typeface="Arial" panose="020B0604020202020204" pitchFamily="34" charset="0"/>
                <a:ea typeface="Arial" panose="020B0604020202020204" pitchFamily="34" charset="0"/>
              </a:rPr>
              <a:t>of</a:t>
            </a:r>
            <a:r>
              <a:rPr lang="en-US" sz="1800" spc="-20" dirty="0">
                <a:solidFill>
                  <a:schemeClr val="tx2"/>
                </a:solidFill>
                <a:effectLst/>
                <a:latin typeface="Arial" panose="020B0604020202020204" pitchFamily="34" charset="0"/>
                <a:ea typeface="Arial" panose="020B0604020202020204" pitchFamily="34" charset="0"/>
              </a:rPr>
              <a:t> </a:t>
            </a:r>
            <a:r>
              <a:rPr lang="en-US" sz="1800" dirty="0">
                <a:solidFill>
                  <a:schemeClr val="tx2"/>
                </a:solidFill>
                <a:effectLst/>
                <a:latin typeface="Arial" panose="020B0604020202020204" pitchFamily="34" charset="0"/>
                <a:ea typeface="Arial" panose="020B0604020202020204" pitchFamily="34" charset="0"/>
              </a:rPr>
              <a:t>an</a:t>
            </a:r>
            <a:r>
              <a:rPr lang="en-US" sz="1800" spc="-10" dirty="0">
                <a:solidFill>
                  <a:schemeClr val="tx2"/>
                </a:solidFill>
                <a:effectLst/>
                <a:latin typeface="Arial" panose="020B0604020202020204" pitchFamily="34" charset="0"/>
                <a:ea typeface="Arial" panose="020B0604020202020204" pitchFamily="34" charset="0"/>
              </a:rPr>
              <a:t> entity:</a:t>
            </a:r>
            <a:br>
              <a:rPr lang="en-US" sz="1800" spc="-10" dirty="0">
                <a:solidFill>
                  <a:schemeClr val="tx2"/>
                </a:solidFill>
                <a:effectLst/>
                <a:latin typeface="Arial" panose="020B0604020202020204" pitchFamily="34" charset="0"/>
                <a:ea typeface="Arial" panose="020B0604020202020204" pitchFamily="34" charset="0"/>
              </a:rPr>
            </a:br>
            <a:br>
              <a:rPr lang="en-US" sz="1800" spc="-10" dirty="0">
                <a:solidFill>
                  <a:schemeClr val="tx2"/>
                </a:solidFill>
                <a:effectLst/>
                <a:latin typeface="Arial" panose="020B0604020202020204" pitchFamily="34" charset="0"/>
                <a:ea typeface="Arial" panose="020B0604020202020204" pitchFamily="34" charset="0"/>
              </a:rPr>
            </a:br>
            <a: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Governance Culture existing approach to governing the organization, leadership “tone at the top”, way policies are used to create management boundaries</a:t>
            </a:r>
            <a:b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b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Management Culture existing approach to managing and enabling the workforce, including compensation structures and other incentives</a:t>
            </a:r>
            <a:b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b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Risk Culture existing climate and individual mindsets about how the workforce perceives risk, how effectively risk management is integrated</a:t>
            </a:r>
            <a:b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b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Ethical Culture includes the values, beliefs, and behaviors about responsible behavior and integrity</a:t>
            </a:r>
            <a:b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b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Workforce Engagement includes the degree of employee satisfaction, loyalty, turnover rates, skills development, and engagement</a:t>
            </a:r>
            <a:br>
              <a:rPr lang="en-US" sz="1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br>
              <a:rPr lang="en-US" sz="900" spc="-10" dirty="0">
                <a:solidFill>
                  <a:schemeClr val="tx2"/>
                </a:solidFill>
                <a:effectLst/>
                <a:latin typeface="Arial" panose="020B0604020202020204" pitchFamily="34" charset="0"/>
                <a:ea typeface="Arial" panose="020B0604020202020204" pitchFamily="34" charset="0"/>
              </a:rPr>
            </a:br>
            <a:br>
              <a:rPr lang="en-US" sz="900" spc="-10" dirty="0">
                <a:solidFill>
                  <a:schemeClr val="tx2"/>
                </a:solidFill>
                <a:effectLst/>
                <a:latin typeface="Arial" panose="020B0604020202020204" pitchFamily="34" charset="0"/>
                <a:ea typeface="Arial" panose="020B0604020202020204" pitchFamily="34" charset="0"/>
              </a:rPr>
            </a:br>
            <a:br>
              <a:rPr lang="en-US" sz="900" spc="-10" dirty="0">
                <a:solidFill>
                  <a:schemeClr val="tx2"/>
                </a:solidFill>
                <a:effectLst/>
                <a:latin typeface="Arial" panose="020B0604020202020204" pitchFamily="34" charset="0"/>
                <a:ea typeface="Arial" panose="020B0604020202020204" pitchFamily="34" charset="0"/>
              </a:rPr>
            </a:br>
            <a:br>
              <a:rPr lang="en-US" sz="900" dirty="0">
                <a:solidFill>
                  <a:schemeClr val="tx2"/>
                </a:solidFill>
                <a:effectLst/>
                <a:latin typeface="Arial" panose="020B0604020202020204" pitchFamily="34" charset="0"/>
                <a:ea typeface="Arial" panose="020B0604020202020204" pitchFamily="34" charset="0"/>
              </a:rPr>
            </a:br>
            <a:endParaRPr lang="en-US" sz="900" dirty="0">
              <a:solidFill>
                <a:schemeClr val="tx2"/>
              </a:solidFill>
            </a:endParaRPr>
          </a:p>
        </p:txBody>
      </p:sp>
      <p:grpSp>
        <p:nvGrpSpPr>
          <p:cNvPr id="12" name="Group 11">
            <a:extLst>
              <a:ext uri="{FF2B5EF4-FFF2-40B4-BE49-F238E27FC236}">
                <a16:creationId xmlns:a16="http://schemas.microsoft.com/office/drawing/2014/main" id="{5E02D55A-F529-4B19-BAF9-F63240A7B4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3839" y="0"/>
            <a:ext cx="4324865" cy="2641149"/>
            <a:chOff x="6867015" y="-1"/>
            <a:chExt cx="5324985" cy="3251912"/>
          </a:xfrm>
          <a:solidFill>
            <a:schemeClr val="accent5">
              <a:alpha val="10000"/>
            </a:schemeClr>
          </a:solidFill>
        </p:grpSpPr>
        <p:sp>
          <p:nvSpPr>
            <p:cNvPr id="13" name="Freeform: Shape 12">
              <a:extLst>
                <a:ext uri="{FF2B5EF4-FFF2-40B4-BE49-F238E27FC236}">
                  <a16:creationId xmlns:a16="http://schemas.microsoft.com/office/drawing/2014/main" id="{60367E3C-3947-493D-9458-5955DB20AE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E8D9785-21DB-4CE6-B138-2999AD6161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43AA5AD5-8F29-4165-8112-305DDDDDD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2A4EC0CF-F38F-4D7F-B48D-9A26E814DF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Content Placeholder 2"/>
          <p:cNvSpPr>
            <a:spLocks noGrp="1"/>
          </p:cNvSpPr>
          <p:nvPr>
            <p:ph idx="1"/>
          </p:nvPr>
        </p:nvSpPr>
        <p:spPr>
          <a:xfrm flipH="1">
            <a:off x="12055641" y="1553134"/>
            <a:ext cx="122519" cy="3751732"/>
          </a:xfrm>
        </p:spPr>
        <p:txBody>
          <a:bodyPr anchor="ctr">
            <a:normAutofit/>
          </a:bodyPr>
          <a:lstStyle/>
          <a:p>
            <a:endParaRPr lang="en-US" sz="1800" dirty="0">
              <a:solidFill>
                <a:schemeClr val="tx2"/>
              </a:solidFill>
            </a:endParaRPr>
          </a:p>
        </p:txBody>
      </p:sp>
      <p:grpSp>
        <p:nvGrpSpPr>
          <p:cNvPr id="18" name="Group 17">
            <a:extLst>
              <a:ext uri="{FF2B5EF4-FFF2-40B4-BE49-F238E27FC236}">
                <a16:creationId xmlns:a16="http://schemas.microsoft.com/office/drawing/2014/main" id="{47A3A52F-BCB3-444D-9372-EE018B135C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8535970" y="4114799"/>
            <a:ext cx="3655725" cy="2743201"/>
            <a:chOff x="-305" y="-1"/>
            <a:chExt cx="3832880" cy="2876136"/>
          </a:xfrm>
        </p:grpSpPr>
        <p:sp>
          <p:nvSpPr>
            <p:cNvPr id="19" name="Freeform: Shape 18">
              <a:extLst>
                <a:ext uri="{FF2B5EF4-FFF2-40B4-BE49-F238E27FC236}">
                  <a16:creationId xmlns:a16="http://schemas.microsoft.com/office/drawing/2014/main" id="{91E32C13-DED6-4967-85B8-68DD77103F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38DDA515-BC6A-47FB-951E-E1E792875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B97EEFA7-6787-4EC0-8284-6D3D2730614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1A9621AC-50AB-4B43-896D-78FE571A38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F75AD06-DFC4-4B3A-8490-330823D081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FC587C93-0840-40DF-96D5-D1F2137E64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 name="Title 1"/>
          <p:cNvSpPr>
            <a:spLocks noGrp="1"/>
          </p:cNvSpPr>
          <p:nvPr>
            <p:ph type="title"/>
          </p:nvPr>
        </p:nvSpPr>
        <p:spPr>
          <a:xfrm>
            <a:off x="804672" y="2377889"/>
            <a:ext cx="4130185" cy="3078251"/>
          </a:xfrm>
        </p:spPr>
        <p:txBody>
          <a:bodyPr>
            <a:normAutofit fontScale="90000"/>
          </a:bodyPr>
          <a:lstStyle/>
          <a:p>
            <a:r>
              <a:rPr lang="en-US" sz="3200" b="1" dirty="0">
                <a:solidFill>
                  <a:srgbClr val="0070C0"/>
                </a:solidFill>
              </a:rPr>
              <a:t>Culture</a:t>
            </a:r>
            <a:br>
              <a:rPr lang="en-US" sz="3200" dirty="0">
                <a:solidFill>
                  <a:schemeClr val="tx2"/>
                </a:solidFill>
              </a:rPr>
            </a:br>
            <a:r>
              <a:rPr lang="en-US" sz="3200" dirty="0">
                <a:solidFill>
                  <a:schemeClr val="tx2"/>
                </a:solidFill>
                <a:effectLst/>
                <a:latin typeface="Calibri" panose="020F0502020204030204" pitchFamily="34" charset="0"/>
                <a:ea typeface="Calibri" panose="020F0502020204030204" pitchFamily="34" charset="0"/>
                <a:cs typeface="Arial" panose="020B0604020202020204" pitchFamily="34" charset="0"/>
              </a:rPr>
              <a:t>a strong culture serves as a safety net to guide people in making good decisions when system fail, or when they don’t exist. The four key dimensions (ethics, risk, governance, and workforce) are interrelated.</a:t>
            </a:r>
            <a:br>
              <a:rPr lang="en-US" sz="32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br>
              <a:rPr lang="en-US" sz="25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endParaRPr lang="en-US" sz="2500" dirty="0">
              <a:solidFill>
                <a:schemeClr val="tx2"/>
              </a:solidFill>
            </a:endParaRPr>
          </a:p>
        </p:txBody>
      </p:sp>
      <p:grpSp>
        <p:nvGrpSpPr>
          <p:cNvPr id="12" name="Group 11">
            <a:extLst>
              <a:ext uri="{FF2B5EF4-FFF2-40B4-BE49-F238E27FC236}">
                <a16:creationId xmlns:a16="http://schemas.microsoft.com/office/drawing/2014/main" id="{5E02D55A-F529-4B19-BAF9-F63240A7B4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3839" y="0"/>
            <a:ext cx="4324865" cy="2641149"/>
            <a:chOff x="6867015" y="-1"/>
            <a:chExt cx="5324985" cy="3251912"/>
          </a:xfrm>
          <a:solidFill>
            <a:schemeClr val="accent5">
              <a:alpha val="10000"/>
            </a:schemeClr>
          </a:solidFill>
        </p:grpSpPr>
        <p:sp>
          <p:nvSpPr>
            <p:cNvPr id="13" name="Freeform: Shape 12">
              <a:extLst>
                <a:ext uri="{FF2B5EF4-FFF2-40B4-BE49-F238E27FC236}">
                  <a16:creationId xmlns:a16="http://schemas.microsoft.com/office/drawing/2014/main" id="{60367E3C-3947-493D-9458-5955DB20AE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E8D9785-21DB-4CE6-B138-2999AD6161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43AA5AD5-8F29-4165-8112-305DDDDDD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2A4EC0CF-F38F-4D7F-B48D-9A26E814DF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Content Placeholder 2"/>
          <p:cNvSpPr>
            <a:spLocks noGrp="1"/>
          </p:cNvSpPr>
          <p:nvPr>
            <p:ph idx="1"/>
          </p:nvPr>
        </p:nvSpPr>
        <p:spPr>
          <a:xfrm>
            <a:off x="6240379" y="1553134"/>
            <a:ext cx="5145960" cy="3751732"/>
          </a:xfrm>
        </p:spPr>
        <p:txBody>
          <a:bodyPr anchor="ctr">
            <a:normAutofit/>
          </a:bodyPr>
          <a:lstStyle/>
          <a:p>
            <a:pPr marL="0" indent="0">
              <a:buNone/>
            </a:pPr>
            <a:r>
              <a:rPr lang="en-US" b="1" dirty="0">
                <a:solidFill>
                  <a:srgbClr val="00B0F0"/>
                </a:solidFill>
                <a:effectLst/>
                <a:latin typeface="Calibri" panose="020F0502020204030204" pitchFamily="34" charset="0"/>
                <a:ea typeface="Calibri" panose="020F0502020204030204" pitchFamily="34" charset="0"/>
                <a:cs typeface="Arial" panose="020B0604020202020204" pitchFamily="34" charset="0"/>
              </a:rPr>
              <a:t>L3: Key Actions &amp; Controls</a:t>
            </a:r>
          </a:p>
          <a:p>
            <a:pPr marL="0" indent="0">
              <a:buNone/>
            </a:pPr>
            <a:r>
              <a:rPr lang="en-US" dirty="0">
                <a:solidFill>
                  <a:schemeClr val="tx2"/>
                </a:solidFill>
              </a:rPr>
              <a:t>• Analyze governance culture </a:t>
            </a:r>
          </a:p>
          <a:p>
            <a:pPr marL="0" indent="0">
              <a:buNone/>
            </a:pPr>
            <a:r>
              <a:rPr lang="en-US" dirty="0">
                <a:solidFill>
                  <a:schemeClr val="tx2"/>
                </a:solidFill>
              </a:rPr>
              <a:t>• Analyze management culture </a:t>
            </a:r>
          </a:p>
          <a:p>
            <a:pPr marL="0" indent="0">
              <a:buNone/>
            </a:pPr>
            <a:r>
              <a:rPr lang="en-US" dirty="0">
                <a:solidFill>
                  <a:schemeClr val="tx2"/>
                </a:solidFill>
              </a:rPr>
              <a:t>• Analyze risk culture </a:t>
            </a:r>
          </a:p>
          <a:p>
            <a:pPr marL="0" indent="0">
              <a:buNone/>
            </a:pPr>
            <a:r>
              <a:rPr lang="en-US" dirty="0">
                <a:solidFill>
                  <a:schemeClr val="tx2"/>
                </a:solidFill>
              </a:rPr>
              <a:t>• Analyze ethical culture </a:t>
            </a:r>
          </a:p>
          <a:p>
            <a:pPr marL="0" indent="0">
              <a:buNone/>
            </a:pPr>
            <a:r>
              <a:rPr lang="en-US" dirty="0">
                <a:solidFill>
                  <a:schemeClr val="tx2"/>
                </a:solidFill>
              </a:rPr>
              <a:t>• Analyze workforce engagement </a:t>
            </a:r>
          </a:p>
          <a:p>
            <a:pPr marL="0" indent="0">
              <a:buNone/>
            </a:pPr>
            <a:r>
              <a:rPr lang="en-US" dirty="0">
                <a:solidFill>
                  <a:schemeClr val="tx2"/>
                </a:solidFill>
              </a:rPr>
              <a:t>• Watch and audit the culture</a:t>
            </a:r>
            <a:endParaRPr lang="en-US" dirty="0">
              <a:solidFill>
                <a:schemeClr val="tx2"/>
              </a:solidFill>
              <a:effectLst/>
              <a:latin typeface="Calibri" panose="020F0502020204030204" pitchFamily="34" charset="0"/>
              <a:ea typeface="Calibri" panose="020F0502020204030204" pitchFamily="34" charset="0"/>
              <a:cs typeface="Arial" panose="020B0604020202020204" pitchFamily="34" charset="0"/>
            </a:endParaRPr>
          </a:p>
          <a:p>
            <a:pPr marL="0" indent="0">
              <a:buNone/>
            </a:pPr>
            <a:endParaRPr lang="en-US" sz="1800" dirty="0">
              <a:solidFill>
                <a:schemeClr val="tx2"/>
              </a:solidFill>
            </a:endParaRPr>
          </a:p>
        </p:txBody>
      </p:sp>
      <p:grpSp>
        <p:nvGrpSpPr>
          <p:cNvPr id="18" name="Group 17">
            <a:extLst>
              <a:ext uri="{FF2B5EF4-FFF2-40B4-BE49-F238E27FC236}">
                <a16:creationId xmlns:a16="http://schemas.microsoft.com/office/drawing/2014/main" id="{47A3A52F-BCB3-444D-9372-EE018B135C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8535970" y="4114799"/>
            <a:ext cx="3655725" cy="2743201"/>
            <a:chOff x="-305" y="-1"/>
            <a:chExt cx="3832880" cy="2876136"/>
          </a:xfrm>
        </p:grpSpPr>
        <p:sp>
          <p:nvSpPr>
            <p:cNvPr id="19" name="Freeform: Shape 18">
              <a:extLst>
                <a:ext uri="{FF2B5EF4-FFF2-40B4-BE49-F238E27FC236}">
                  <a16:creationId xmlns:a16="http://schemas.microsoft.com/office/drawing/2014/main" id="{91E32C13-DED6-4967-85B8-68DD77103F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38DDA515-BC6A-47FB-951E-E1E792875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B97EEFA7-6787-4EC0-8284-6D3D2730614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1A9621AC-50AB-4B43-896D-78FE571A38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barn(inVertical)">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barn(inVertical)">
                                      <p:cBhvr>
                                        <p:cTn id="19" dur="500"/>
                                        <p:tgtEl>
                                          <p:spTgt spid="3">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Effect transition="in" filter="barn(inVertical)">
                                      <p:cBhvr>
                                        <p:cTn id="24" dur="500"/>
                                        <p:tgtEl>
                                          <p:spTgt spid="3">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animEffect transition="in" filter="barn(inVertical)">
                                      <p:cBhvr>
                                        <p:cTn id="29" dur="500"/>
                                        <p:tgtEl>
                                          <p:spTgt spid="3">
                                            <p:txEl>
                                              <p:pRg st="3" end="3"/>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3">
                                            <p:txEl>
                                              <p:pRg st="4" end="4"/>
                                            </p:txEl>
                                          </p:spTgt>
                                        </p:tgtEl>
                                        <p:attrNameLst>
                                          <p:attrName>style.visibility</p:attrName>
                                        </p:attrNameLst>
                                      </p:cBhvr>
                                      <p:to>
                                        <p:strVal val="visible"/>
                                      </p:to>
                                    </p:set>
                                    <p:animEffect transition="in" filter="barn(inVertical)">
                                      <p:cBhvr>
                                        <p:cTn id="34" dur="500"/>
                                        <p:tgtEl>
                                          <p:spTgt spid="3">
                                            <p:txEl>
                                              <p:pRg st="4" end="4"/>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xEl>
                                              <p:pRg st="5" end="5"/>
                                            </p:txEl>
                                          </p:spTgt>
                                        </p:tgtEl>
                                        <p:attrNameLst>
                                          <p:attrName>style.visibility</p:attrName>
                                        </p:attrNameLst>
                                      </p:cBhvr>
                                      <p:to>
                                        <p:strVal val="visible"/>
                                      </p:to>
                                    </p:set>
                                    <p:animEffect transition="in" filter="barn(inVertical)">
                                      <p:cBhvr>
                                        <p:cTn id="39" dur="500"/>
                                        <p:tgtEl>
                                          <p:spTgt spid="3">
                                            <p:txEl>
                                              <p:pRg st="5" end="5"/>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3">
                                            <p:txEl>
                                              <p:pRg st="6" end="6"/>
                                            </p:txEl>
                                          </p:spTgt>
                                        </p:tgtEl>
                                        <p:attrNameLst>
                                          <p:attrName>style.visibility</p:attrName>
                                        </p:attrNameLst>
                                      </p:cBhvr>
                                      <p:to>
                                        <p:strVal val="visible"/>
                                      </p:to>
                                    </p:set>
                                    <p:animEffect transition="in" filter="barn(inVertical)">
                                      <p:cBhvr>
                                        <p:cTn id="4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CF75AD06-DFC4-4B3A-8490-330823D081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FC587C93-0840-40DF-96D5-D1F2137E64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 name="Title 1"/>
          <p:cNvSpPr>
            <a:spLocks noGrp="1"/>
          </p:cNvSpPr>
          <p:nvPr>
            <p:ph type="title"/>
          </p:nvPr>
        </p:nvSpPr>
        <p:spPr>
          <a:xfrm>
            <a:off x="804672" y="527125"/>
            <a:ext cx="4130185" cy="4929016"/>
          </a:xfrm>
        </p:spPr>
        <p:txBody>
          <a:bodyPr>
            <a:normAutofit fontScale="90000"/>
          </a:bodyPr>
          <a:lstStyle/>
          <a:p>
            <a:r>
              <a:rPr lang="en-US" sz="2400" b="1" dirty="0">
                <a:solidFill>
                  <a:schemeClr val="tx2"/>
                </a:solidFill>
              </a:rPr>
              <a:t>L3: Design &amp; Implementation Considerations</a:t>
            </a:r>
            <a:br>
              <a:rPr lang="en-US" sz="2400" b="1" dirty="0">
                <a:solidFill>
                  <a:schemeClr val="tx2"/>
                </a:solidFill>
              </a:rPr>
            </a:br>
            <a:r>
              <a:rPr lang="en-US" sz="2400" dirty="0">
                <a:solidFill>
                  <a:schemeClr val="tx2"/>
                </a:solidFill>
              </a:rPr>
              <a:t>• Define a current and desired state for each type of culture </a:t>
            </a:r>
            <a:br>
              <a:rPr lang="en-US" sz="2400" dirty="0">
                <a:solidFill>
                  <a:schemeClr val="tx2"/>
                </a:solidFill>
              </a:rPr>
            </a:br>
            <a:r>
              <a:rPr lang="en-US" sz="2400" dirty="0">
                <a:solidFill>
                  <a:schemeClr val="tx2"/>
                </a:solidFill>
              </a:rPr>
              <a:t>• Leadership “tone at the top” includes words and deeds to consistently prove commitment </a:t>
            </a:r>
            <a:br>
              <a:rPr lang="en-US" sz="2400" dirty="0">
                <a:solidFill>
                  <a:schemeClr val="tx2"/>
                </a:solidFill>
              </a:rPr>
            </a:br>
            <a:r>
              <a:rPr lang="en-US" sz="2400" dirty="0">
                <a:solidFill>
                  <a:schemeClr val="tx2"/>
                </a:solidFill>
              </a:rPr>
              <a:t>• Some aspect of culture may need to change to support organizational objectives </a:t>
            </a:r>
            <a:br>
              <a:rPr lang="en-US" sz="2400" dirty="0">
                <a:solidFill>
                  <a:schemeClr val="tx2"/>
                </a:solidFill>
              </a:rPr>
            </a:br>
            <a:r>
              <a:rPr lang="en-US" sz="2400" dirty="0">
                <a:solidFill>
                  <a:schemeClr val="tx2"/>
                </a:solidFill>
              </a:rPr>
              <a:t>• There are multiple “subcultures”</a:t>
            </a:r>
            <a:br>
              <a:rPr lang="en-US" sz="2400" dirty="0">
                <a:solidFill>
                  <a:schemeClr val="tx2"/>
                </a:solidFill>
              </a:rPr>
            </a:br>
            <a:r>
              <a:rPr lang="en-US" sz="2400" dirty="0">
                <a:solidFill>
                  <a:schemeClr val="tx2"/>
                </a:solidFill>
              </a:rPr>
              <a:t>• Changing culture requires continuous attention and leadership support</a:t>
            </a:r>
            <a:br>
              <a:rPr lang="en-US" sz="2400" dirty="0">
                <a:solidFill>
                  <a:schemeClr val="tx2"/>
                </a:solidFill>
              </a:rPr>
            </a:br>
            <a:br>
              <a:rPr lang="en-US" sz="1700" dirty="0">
                <a:solidFill>
                  <a:schemeClr val="tx2"/>
                </a:solidFill>
              </a:rPr>
            </a:br>
            <a:br>
              <a:rPr lang="en-US" sz="1700" b="1" dirty="0">
                <a:solidFill>
                  <a:schemeClr val="tx2"/>
                </a:solidFill>
              </a:rPr>
            </a:br>
            <a:endParaRPr lang="en-US" sz="1700" b="1" dirty="0">
              <a:solidFill>
                <a:schemeClr val="tx2"/>
              </a:solidFill>
            </a:endParaRPr>
          </a:p>
        </p:txBody>
      </p:sp>
      <p:grpSp>
        <p:nvGrpSpPr>
          <p:cNvPr id="14" name="Group 13">
            <a:extLst>
              <a:ext uri="{FF2B5EF4-FFF2-40B4-BE49-F238E27FC236}">
                <a16:creationId xmlns:a16="http://schemas.microsoft.com/office/drawing/2014/main" id="{5E02D55A-F529-4B19-BAF9-F63240A7B4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3839" y="0"/>
            <a:ext cx="4324865" cy="2641149"/>
            <a:chOff x="6867015" y="-1"/>
            <a:chExt cx="5324985" cy="3251912"/>
          </a:xfrm>
          <a:solidFill>
            <a:schemeClr val="accent5">
              <a:alpha val="10000"/>
            </a:schemeClr>
          </a:solidFill>
        </p:grpSpPr>
        <p:sp>
          <p:nvSpPr>
            <p:cNvPr id="15" name="Freeform: Shape 14">
              <a:extLst>
                <a:ext uri="{FF2B5EF4-FFF2-40B4-BE49-F238E27FC236}">
                  <a16:creationId xmlns:a16="http://schemas.microsoft.com/office/drawing/2014/main" id="{60367E3C-3947-493D-9458-5955DB20AE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E8D9785-21DB-4CE6-B138-2999AD6161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43AA5AD5-8F29-4165-8112-305DDDDDD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2A4EC0CF-F38F-4D7F-B48D-9A26E814DF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 name="Content Placeholder 4">
            <a:extLst>
              <a:ext uri="{FF2B5EF4-FFF2-40B4-BE49-F238E27FC236}">
                <a16:creationId xmlns:a16="http://schemas.microsoft.com/office/drawing/2014/main" id="{CF53F812-62AD-3431-0D30-1438296E73B3}"/>
              </a:ext>
            </a:extLst>
          </p:cNvPr>
          <p:cNvSpPr>
            <a:spLocks noGrp="1"/>
          </p:cNvSpPr>
          <p:nvPr>
            <p:ph idx="1"/>
          </p:nvPr>
        </p:nvSpPr>
        <p:spPr>
          <a:xfrm>
            <a:off x="5257800" y="1553134"/>
            <a:ext cx="6128539" cy="3751732"/>
          </a:xfrm>
        </p:spPr>
        <p:txBody>
          <a:bodyPr anchor="ctr">
            <a:normAutofit/>
          </a:bodyPr>
          <a:lstStyle/>
          <a:p>
            <a:pPr algn="just"/>
            <a:endParaRPr lang="en-US" sz="1800" dirty="0">
              <a:solidFill>
                <a:schemeClr val="tx2"/>
              </a:solidFill>
            </a:endParaRPr>
          </a:p>
        </p:txBody>
      </p:sp>
      <p:grpSp>
        <p:nvGrpSpPr>
          <p:cNvPr id="20" name="Group 19">
            <a:extLst>
              <a:ext uri="{FF2B5EF4-FFF2-40B4-BE49-F238E27FC236}">
                <a16:creationId xmlns:a16="http://schemas.microsoft.com/office/drawing/2014/main" id="{47A3A52F-BCB3-444D-9372-EE018B135C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8535970" y="4114799"/>
            <a:ext cx="3655725" cy="2743201"/>
            <a:chOff x="-305" y="-1"/>
            <a:chExt cx="3832880" cy="2876136"/>
          </a:xfrm>
        </p:grpSpPr>
        <p:sp>
          <p:nvSpPr>
            <p:cNvPr id="21" name="Freeform: Shape 20">
              <a:extLst>
                <a:ext uri="{FF2B5EF4-FFF2-40B4-BE49-F238E27FC236}">
                  <a16:creationId xmlns:a16="http://schemas.microsoft.com/office/drawing/2014/main" id="{91E32C13-DED6-4967-85B8-68DD77103F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8DDA515-BC6A-47FB-951E-E1E792875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B97EEFA7-6787-4EC0-8284-6D3D2730614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1A9621AC-50AB-4B43-896D-78FE571A38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grpSp>
        <p:nvGrpSpPr>
          <p:cNvPr id="14" name="Group 13">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5" name="Freeform: Shape 14">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Freeform: Shape 15">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Freeform: Shape 16">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8" name="Freeform: Shape 17">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 name="Title 1"/>
          <p:cNvSpPr>
            <a:spLocks noGrp="1"/>
          </p:cNvSpPr>
          <p:nvPr>
            <p:ph type="title"/>
          </p:nvPr>
        </p:nvSpPr>
        <p:spPr>
          <a:xfrm>
            <a:off x="387275" y="804672"/>
            <a:ext cx="10822193" cy="5348702"/>
          </a:xfrm>
        </p:spPr>
        <p:txBody>
          <a:bodyPr>
            <a:noAutofit/>
          </a:bodyPr>
          <a:lstStyle/>
          <a:p>
            <a:pPr marL="294005">
              <a:spcBef>
                <a:spcPts val="2195"/>
              </a:spcBef>
            </a:pPr>
            <a:r>
              <a:rPr lang="en-US" sz="2000" b="1" kern="0" dirty="0">
                <a:solidFill>
                  <a:srgbClr val="0070C0"/>
                </a:solidFill>
                <a:effectLst/>
                <a:latin typeface="Arial" panose="020B0604020202020204" pitchFamily="34" charset="0"/>
                <a:ea typeface="Arial" panose="020B0604020202020204" pitchFamily="34" charset="0"/>
              </a:rPr>
              <a:t>L4</a:t>
            </a:r>
            <a:r>
              <a:rPr lang="en-US" sz="2000" b="1" kern="0" spc="-15" dirty="0">
                <a:solidFill>
                  <a:srgbClr val="0070C0"/>
                </a:solidFill>
                <a:effectLst/>
                <a:latin typeface="Arial" panose="020B0604020202020204" pitchFamily="34" charset="0"/>
                <a:ea typeface="Arial" panose="020B0604020202020204" pitchFamily="34" charset="0"/>
              </a:rPr>
              <a:t> </a:t>
            </a:r>
            <a:r>
              <a:rPr lang="en-US" sz="2000" b="1" kern="0" spc="-50" dirty="0">
                <a:solidFill>
                  <a:srgbClr val="0070C0"/>
                </a:solidFill>
                <a:effectLst/>
                <a:latin typeface="Arial" panose="020B0604020202020204" pitchFamily="34" charset="0"/>
                <a:ea typeface="Arial" panose="020B0604020202020204" pitchFamily="34" charset="0"/>
              </a:rPr>
              <a:t>–</a:t>
            </a:r>
            <a:r>
              <a:rPr lang="en-US" sz="2000" b="1" kern="0" spc="-50" dirty="0">
                <a:solidFill>
                  <a:srgbClr val="0070C0"/>
                </a:solidFill>
                <a:latin typeface="Arial" panose="020B0604020202020204" pitchFamily="34" charset="0"/>
                <a:ea typeface="Arial" panose="020B0604020202020204" pitchFamily="34" charset="0"/>
              </a:rPr>
              <a:t> </a:t>
            </a:r>
            <a:r>
              <a:rPr lang="en-US" sz="2000" b="1" spc="-10" dirty="0">
                <a:solidFill>
                  <a:srgbClr val="0070C0"/>
                </a:solidFill>
                <a:effectLst/>
                <a:latin typeface="Arial" panose="020B0604020202020204" pitchFamily="34" charset="0"/>
                <a:ea typeface="Arial" panose="020B0604020202020204" pitchFamily="34" charset="0"/>
              </a:rPr>
              <a:t>Stakeholders</a:t>
            </a:r>
            <a:br>
              <a:rPr lang="en-US" sz="2000" b="1" spc="-10" dirty="0">
                <a:solidFill>
                  <a:schemeClr val="tx2"/>
                </a:solidFill>
                <a:effectLst/>
                <a:latin typeface="Arial" panose="020B0604020202020204" pitchFamily="34" charset="0"/>
                <a:ea typeface="Arial" panose="020B0604020202020204" pitchFamily="34" charset="0"/>
              </a:rPr>
            </a:br>
            <a:r>
              <a:rPr lang="en-US" sz="2000" dirty="0">
                <a:solidFill>
                  <a:schemeClr val="tx2"/>
                </a:solidFill>
                <a:effectLst/>
                <a:latin typeface="Arial" panose="020B0604020202020204" pitchFamily="34" charset="0"/>
                <a:ea typeface="Arial" panose="020B0604020202020204" pitchFamily="34" charset="0"/>
              </a:rPr>
              <a:t>Interact</a:t>
            </a:r>
            <a:r>
              <a:rPr lang="en-US" sz="2000" spc="-95" dirty="0">
                <a:solidFill>
                  <a:schemeClr val="tx2"/>
                </a:solidFill>
                <a:effectLst/>
                <a:latin typeface="Arial" panose="020B0604020202020204" pitchFamily="34" charset="0"/>
                <a:ea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rPr>
              <a:t>with</a:t>
            </a:r>
            <a:r>
              <a:rPr lang="en-US" sz="2000" spc="-80" dirty="0">
                <a:solidFill>
                  <a:schemeClr val="tx2"/>
                </a:solidFill>
                <a:effectLst/>
                <a:latin typeface="Arial" panose="020B0604020202020204" pitchFamily="34" charset="0"/>
                <a:ea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rPr>
              <a:t>stakeholders to understand </a:t>
            </a:r>
            <a:r>
              <a:rPr lang="en-US" sz="2000" spc="-10" dirty="0">
                <a:solidFill>
                  <a:schemeClr val="tx2"/>
                </a:solidFill>
                <a:effectLst/>
                <a:latin typeface="Arial" panose="020B0604020202020204" pitchFamily="34" charset="0"/>
                <a:ea typeface="Arial" panose="020B0604020202020204" pitchFamily="34" charset="0"/>
              </a:rPr>
              <a:t>expectations, </a:t>
            </a:r>
            <a:r>
              <a:rPr lang="en-US" sz="2000" dirty="0">
                <a:solidFill>
                  <a:schemeClr val="tx2"/>
                </a:solidFill>
                <a:effectLst/>
                <a:latin typeface="Arial" panose="020B0604020202020204" pitchFamily="34" charset="0"/>
                <a:ea typeface="Arial" panose="020B0604020202020204" pitchFamily="34" charset="0"/>
              </a:rPr>
              <a:t>requirements, and perspectives that impact the organization.</a:t>
            </a:r>
            <a:br>
              <a:rPr lang="en-US" sz="2000" dirty="0">
                <a:solidFill>
                  <a:schemeClr val="tx2"/>
                </a:solidFill>
                <a:effectLst/>
                <a:latin typeface="Arial" panose="020B0604020202020204" pitchFamily="34" charset="0"/>
                <a:ea typeface="Arial" panose="020B0604020202020204" pitchFamily="34" charset="0"/>
              </a:rPr>
            </a:br>
            <a:br>
              <a:rPr lang="en-US" sz="2000" b="1" dirty="0">
                <a:solidFill>
                  <a:schemeClr val="tx2"/>
                </a:solidFill>
                <a:effectLst/>
                <a:latin typeface="Arial" panose="020B0604020202020204" pitchFamily="34" charset="0"/>
                <a:ea typeface="Arial" panose="020B0604020202020204" pitchFamily="34" charset="0"/>
              </a:rPr>
            </a:br>
            <a:r>
              <a:rPr lang="en-US" sz="2000" b="1" dirty="0">
                <a:solidFill>
                  <a:schemeClr val="tx2"/>
                </a:solidFill>
              </a:rPr>
              <a:t>L4: Defining Our Terms</a:t>
            </a:r>
            <a:br>
              <a:rPr lang="en-US" sz="2000" b="1" dirty="0">
                <a:solidFill>
                  <a:schemeClr val="tx2"/>
                </a:solidFill>
              </a:rPr>
            </a:br>
            <a:r>
              <a:rPr lang="en-US" sz="2000" b="1" dirty="0">
                <a:solidFill>
                  <a:schemeClr val="tx2"/>
                </a:solidFill>
                <a:effectLst/>
                <a:latin typeface="Arial" panose="020B0604020202020204" pitchFamily="34" charset="0"/>
                <a:ea typeface="Arial" panose="020B0604020202020204" pitchFamily="34" charset="0"/>
              </a:rPr>
              <a:t>Stakeholder </a:t>
            </a:r>
            <a:r>
              <a:rPr lang="en-US" sz="2000" dirty="0">
                <a:solidFill>
                  <a:schemeClr val="tx2"/>
                </a:solidFill>
                <a:effectLst/>
                <a:latin typeface="Arial" panose="020B0604020202020204" pitchFamily="34" charset="0"/>
                <a:ea typeface="Arial" panose="020B0604020202020204" pitchFamily="34" charset="0"/>
              </a:rPr>
              <a:t>is a person, group, or an organization that has a direct or indirect stake in an organization because it </a:t>
            </a:r>
            <a:r>
              <a:rPr lang="en-US" sz="2000" b="1" u="sng" dirty="0">
                <a:solidFill>
                  <a:schemeClr val="tx2"/>
                </a:solidFill>
                <a:effectLst/>
                <a:latin typeface="Arial" panose="020B0604020202020204" pitchFamily="34" charset="0"/>
                <a:ea typeface="Arial" panose="020B0604020202020204" pitchFamily="34" charset="0"/>
              </a:rPr>
              <a:t>can affect or be affected </a:t>
            </a:r>
            <a:r>
              <a:rPr lang="en-US" sz="2000" dirty="0">
                <a:solidFill>
                  <a:schemeClr val="tx2"/>
                </a:solidFill>
                <a:effectLst/>
                <a:latin typeface="Arial" panose="020B0604020202020204" pitchFamily="34" charset="0"/>
                <a:ea typeface="Arial" panose="020B0604020202020204" pitchFamily="34" charset="0"/>
              </a:rPr>
              <a:t>by</a:t>
            </a:r>
            <a:r>
              <a:rPr lang="en-US" sz="2000" spc="-10" dirty="0">
                <a:solidFill>
                  <a:schemeClr val="tx2"/>
                </a:solidFill>
                <a:effectLst/>
                <a:latin typeface="Arial" panose="020B0604020202020204" pitchFamily="34" charset="0"/>
                <a:ea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rPr>
              <a:t>the organization's actions, objectives, and policies.</a:t>
            </a:r>
            <a:br>
              <a:rPr lang="en-US" sz="2000" dirty="0">
                <a:solidFill>
                  <a:schemeClr val="tx2"/>
                </a:solidFill>
                <a:effectLst/>
                <a:latin typeface="Arial" panose="020B0604020202020204" pitchFamily="34" charset="0"/>
                <a:ea typeface="Arial" panose="020B0604020202020204" pitchFamily="34" charset="0"/>
              </a:rPr>
            </a:br>
            <a:br>
              <a:rPr lang="en-US" sz="2000" dirty="0">
                <a:solidFill>
                  <a:schemeClr val="tx2"/>
                </a:solidFill>
                <a:effectLst/>
                <a:latin typeface="Arial" panose="020B0604020202020204" pitchFamily="34" charset="0"/>
                <a:ea typeface="Arial" panose="020B0604020202020204" pitchFamily="34" charset="0"/>
              </a:rPr>
            </a:br>
            <a:r>
              <a:rPr lang="en-US" sz="2000" dirty="0">
                <a:solidFill>
                  <a:schemeClr val="tx2"/>
                </a:solidFill>
              </a:rPr>
              <a:t>• Key stakeholders in a business organization include creditors, customers, directors, employees, government (and its agencies), owners (shareholders), suppliers, unions, and the community from which the business draws its resources.</a:t>
            </a:r>
            <a:br>
              <a:rPr lang="en-US" sz="2000" dirty="0">
                <a:solidFill>
                  <a:schemeClr val="tx2"/>
                </a:solidFill>
              </a:rPr>
            </a:br>
            <a:br>
              <a:rPr lang="en-US" sz="2000" dirty="0">
                <a:solidFill>
                  <a:schemeClr val="tx2"/>
                </a:solidFill>
              </a:rPr>
            </a:br>
            <a:r>
              <a:rPr lang="en-US" sz="2000" dirty="0">
                <a:solidFill>
                  <a:schemeClr val="tx2"/>
                </a:solidFill>
              </a:rPr>
              <a:t>• Stake holding is usually self-legitimizing (those who judge themselves to be stakeholders are stakeholder); however, not all stake</a:t>
            </a:r>
            <a:endParaRPr lang="en-US" sz="2000" b="1" dirty="0">
              <a:solidFill>
                <a:schemeClr val="tx2"/>
              </a:solidFill>
            </a:endParaRPr>
          </a:p>
        </p:txBody>
      </p:sp>
      <p:sp>
        <p:nvSpPr>
          <p:cNvPr id="5" name="Content Placeholder 4"/>
          <p:cNvSpPr>
            <a:spLocks noGrp="1"/>
          </p:cNvSpPr>
          <p:nvPr>
            <p:ph idx="1"/>
          </p:nvPr>
        </p:nvSpPr>
        <p:spPr>
          <a:xfrm>
            <a:off x="6172200" y="804672"/>
            <a:ext cx="5221224" cy="5230368"/>
          </a:xfrm>
        </p:spPr>
        <p:txBody>
          <a:bodyPr anchor="ctr">
            <a:normAutofit/>
          </a:bodyPr>
          <a:lstStyle/>
          <a:p>
            <a:endParaRPr lang="en-US" sz="1800" u="sng" dirty="0">
              <a:solidFill>
                <a:schemeClr val="tx2"/>
              </a:solidFill>
            </a:endParaRPr>
          </a:p>
          <a:p>
            <a:pPr>
              <a:buFont typeface="Wingdings" panose="05000000000000000000" pitchFamily="2" charset="2"/>
              <a:buChar char="§"/>
            </a:pPr>
            <a:endParaRPr lang="en-US" sz="1800" u="sng"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 name="Title 1"/>
          <p:cNvSpPr>
            <a:spLocks noGrp="1"/>
          </p:cNvSpPr>
          <p:nvPr>
            <p:ph type="title"/>
          </p:nvPr>
        </p:nvSpPr>
        <p:spPr>
          <a:xfrm>
            <a:off x="640080" y="1243013"/>
            <a:ext cx="3855720" cy="4371974"/>
          </a:xfrm>
        </p:spPr>
        <p:txBody>
          <a:bodyPr>
            <a:normAutofit/>
          </a:bodyPr>
          <a:lstStyle/>
          <a:p>
            <a:pPr marL="485775"/>
            <a:r>
              <a:rPr lang="en-US" sz="28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L4: Key Actions &amp; Controls</a:t>
            </a:r>
            <a:br>
              <a:rPr lang="en-US" sz="2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r>
              <a:rPr lang="en-US" sz="28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Understand stakeholders</a:t>
            </a:r>
            <a:br>
              <a:rPr lang="en-US" sz="2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r>
              <a:rPr lang="en-US" sz="28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Analyze stakeholder and influencer needs</a:t>
            </a:r>
            <a:br>
              <a:rPr lang="en-US" sz="2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r>
              <a:rPr lang="en-US" sz="28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Develop stakeholder relationship</a:t>
            </a:r>
            <a:r>
              <a:rPr lang="" altLang="en-US" sz="2800">
                <a:solidFill>
                  <a:schemeClr val="tx2"/>
                </a:solidFill>
                <a:effectLst/>
                <a:latin typeface="Calibri" panose="020F0502020204030204" pitchFamily="34" charset="0"/>
                <a:ea typeface="Calibri" panose="020F0502020204030204" pitchFamily="34" charset="0"/>
                <a:cs typeface="Arial" panose="020B0604020202020204" pitchFamily="34" charset="0"/>
              </a:rPr>
              <a:t> for</a:t>
            </a:r>
            <a:r>
              <a:rPr lang="en-US" sz="28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management plan</a:t>
            </a:r>
            <a:br>
              <a:rPr lang="en-US" sz="2800" dirty="0">
                <a:solidFill>
                  <a:schemeClr val="tx2"/>
                </a:solidFill>
                <a:effectLst/>
                <a:latin typeface="Calibri" panose="020F0502020204030204" pitchFamily="34" charset="0"/>
                <a:ea typeface="Calibri" panose="020F0502020204030204" pitchFamily="34" charset="0"/>
                <a:cs typeface="Arial" panose="020B0604020202020204" pitchFamily="34" charset="0"/>
              </a:rPr>
            </a:br>
            <a:endParaRPr lang="en-US" sz="2800"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pPr marL="142875" indent="0">
              <a:buNone/>
            </a:pPr>
            <a:r>
              <a:rPr lang="en-US" sz="18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        </a:t>
            </a:r>
            <a:r>
              <a:rPr lang="en-US" sz="2000" b="1" dirty="0">
                <a:solidFill>
                  <a:schemeClr val="tx2"/>
                </a:solidFill>
                <a:effectLst/>
                <a:latin typeface="Calibri" panose="020F0502020204030204" pitchFamily="34" charset="0"/>
                <a:ea typeface="Calibri" panose="020F0502020204030204" pitchFamily="34" charset="0"/>
                <a:cs typeface="Arial" panose="020B0604020202020204" pitchFamily="34" charset="0"/>
              </a:rPr>
              <a:t>L4: Design &amp; Implementation Considerations </a:t>
            </a:r>
            <a:endPar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endParaRPr>
          </a:p>
          <a:p>
            <a:pPr marL="142875" indent="0">
              <a:buNone/>
            </a:pPr>
            <a:r>
              <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 Not all stakeholders have equal influence</a:t>
            </a:r>
          </a:p>
          <a:p>
            <a:pPr marL="142875" indent="0">
              <a:buNone/>
            </a:pPr>
            <a:r>
              <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 Stakeholder requirements can be influenced</a:t>
            </a:r>
          </a:p>
          <a:p>
            <a:pPr marL="142875" indent="0">
              <a:buNone/>
            </a:pPr>
            <a:r>
              <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 Develop key champions within stakeholder groups to build trust and confidence </a:t>
            </a:r>
          </a:p>
          <a:p>
            <a:pPr marL="142875" indent="0">
              <a:buNone/>
            </a:pPr>
            <a:r>
              <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 Involvement in developing requirements can reduce the burden of compliance</a:t>
            </a:r>
          </a:p>
          <a:p>
            <a:pPr marL="142875" indent="0">
              <a:spcAft>
                <a:spcPts val="800"/>
              </a:spcAft>
              <a:buNone/>
            </a:pPr>
            <a:r>
              <a:rPr lang="en-US" sz="2000" dirty="0">
                <a:solidFill>
                  <a:schemeClr val="tx2"/>
                </a:solidFill>
                <a:effectLst/>
                <a:latin typeface="Calibri" panose="020F0502020204030204" pitchFamily="34" charset="0"/>
                <a:ea typeface="Calibri" panose="020F0502020204030204" pitchFamily="34" charset="0"/>
                <a:cs typeface="Arial" panose="020B0604020202020204" pitchFamily="34" charset="0"/>
              </a:rPr>
              <a:t>         • Communicate early, often, and sufficiently with stakeholders to maintain trust and confidence</a:t>
            </a:r>
          </a:p>
          <a:p>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barn(inVertical)">
                                      <p:cBhvr>
                                        <p:cTn id="22" dur="5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barn(inVertical)">
                                      <p:cBhvr>
                                        <p:cTn id="27" dur="5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barn(inVertical)">
                                      <p:cBhvr>
                                        <p:cTn id="32" dur="5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Effect transition="in" filter="barn(inVertical)">
                                      <p:cBhvr>
                                        <p:cTn id="37"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A8908DB7-C3A6-4FCB-9820-CEE02B398C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630936" y="640823"/>
            <a:ext cx="3419856" cy="5583148"/>
          </a:xfrm>
        </p:spPr>
        <p:txBody>
          <a:bodyPr anchor="ctr">
            <a:normAutofit/>
          </a:bodyPr>
          <a:lstStyle/>
          <a:p>
            <a:pPr marL="142875" indent="0"/>
            <a:r>
              <a:rPr lang="en-US" sz="2200" b="1" dirty="0">
                <a:latin typeface="Calibri" panose="020F0502020204030204" pitchFamily="34" charset="0"/>
                <a:ea typeface="Calibri" panose="020F0502020204030204" pitchFamily="34" charset="0"/>
                <a:cs typeface="Arial" panose="020B0604020202020204" pitchFamily="34" charset="0"/>
              </a:rPr>
              <a:t>L4: Common Stakeholders</a:t>
            </a:r>
            <a:br>
              <a:rPr lang="en-US" sz="2200" dirty="0">
                <a:latin typeface="Calibri" panose="020F0502020204030204" pitchFamily="34" charset="0"/>
                <a:ea typeface="Calibri" panose="020F0502020204030204" pitchFamily="34" charset="0"/>
                <a:cs typeface="Arial" panose="020B0604020202020204" pitchFamily="34" charset="0"/>
              </a:rPr>
            </a:br>
            <a:r>
              <a:rPr lang="en-US" sz="2200" dirty="0">
                <a:latin typeface="Calibri" panose="020F0502020204030204" pitchFamily="34" charset="0"/>
                <a:ea typeface="Calibri" panose="020F0502020204030204" pitchFamily="34" charset="0"/>
                <a:cs typeface="Arial" panose="020B0604020202020204" pitchFamily="34" charset="0"/>
              </a:rPr>
              <a:t>• Owners (shareholders)                         • Investors                                      • Creditors </a:t>
            </a:r>
            <a:br>
              <a:rPr lang="en-US" sz="2200" dirty="0">
                <a:latin typeface="Calibri" panose="020F0502020204030204" pitchFamily="34" charset="0"/>
                <a:ea typeface="Calibri" panose="020F0502020204030204" pitchFamily="34" charset="0"/>
                <a:cs typeface="Arial" panose="020B0604020202020204" pitchFamily="34" charset="0"/>
              </a:rPr>
            </a:br>
            <a:r>
              <a:rPr lang="en-US" sz="2200" dirty="0">
                <a:latin typeface="Calibri" panose="020F0502020204030204" pitchFamily="34" charset="0"/>
                <a:ea typeface="Calibri" panose="020F0502020204030204" pitchFamily="34" charset="0"/>
                <a:cs typeface="Arial" panose="020B0604020202020204" pitchFamily="34" charset="0"/>
              </a:rPr>
              <a:t>• Customers                                               • Directors                                      • Employees </a:t>
            </a:r>
            <a:br>
              <a:rPr lang="en-US" sz="2200" dirty="0">
                <a:latin typeface="Calibri" panose="020F0502020204030204" pitchFamily="34" charset="0"/>
                <a:ea typeface="Calibri" panose="020F0502020204030204" pitchFamily="34" charset="0"/>
                <a:cs typeface="Arial" panose="020B0604020202020204" pitchFamily="34" charset="0"/>
              </a:rPr>
            </a:br>
            <a:r>
              <a:rPr lang="en-US" sz="2200" dirty="0">
                <a:latin typeface="Calibri" panose="020F0502020204030204" pitchFamily="34" charset="0"/>
                <a:ea typeface="Calibri" panose="020F0502020204030204" pitchFamily="34" charset="0"/>
                <a:cs typeface="Arial" panose="020B0604020202020204" pitchFamily="34" charset="0"/>
              </a:rPr>
              <a:t>• Governments                                          • Suppliers                                      • Unions                  </a:t>
            </a:r>
            <a:br>
              <a:rPr lang="en-US" sz="2200" dirty="0">
                <a:latin typeface="Calibri" panose="020F0502020204030204" pitchFamily="34" charset="0"/>
                <a:ea typeface="Calibri" panose="020F0502020204030204" pitchFamily="34" charset="0"/>
                <a:cs typeface="Arial" panose="020B0604020202020204" pitchFamily="34" charset="0"/>
              </a:rPr>
            </a:br>
            <a:r>
              <a:rPr lang="en-US" sz="2200" dirty="0">
                <a:latin typeface="Calibri" panose="020F0502020204030204" pitchFamily="34" charset="0"/>
                <a:ea typeface="Calibri" panose="020F0502020204030204" pitchFamily="34" charset="0"/>
                <a:cs typeface="Arial" panose="020B0604020202020204" pitchFamily="34" charset="0"/>
              </a:rPr>
              <a:t>• Non-governmental organizations (NGOs) </a:t>
            </a:r>
            <a:br>
              <a:rPr lang="en-US" sz="2200" dirty="0">
                <a:latin typeface="Calibri" panose="020F0502020204030204" pitchFamily="34" charset="0"/>
                <a:ea typeface="Calibri" panose="020F0502020204030204" pitchFamily="34" charset="0"/>
                <a:cs typeface="Arial" panose="020B0604020202020204" pitchFamily="34" charset="0"/>
              </a:rPr>
            </a:br>
            <a:r>
              <a:rPr lang="en-US" sz="2200" dirty="0">
                <a:latin typeface="Calibri" panose="020F0502020204030204" pitchFamily="34" charset="0"/>
                <a:ea typeface="Calibri" panose="020F0502020204030204" pitchFamily="34" charset="0"/>
                <a:cs typeface="Arial" panose="020B0604020202020204" pitchFamily="34" charset="0"/>
              </a:rPr>
              <a:t>• Community</a:t>
            </a:r>
            <a:br>
              <a:rPr lang="en-US" sz="2200" dirty="0"/>
            </a:br>
            <a:endParaRPr lang="en-US" sz="2200" b="1" dirty="0"/>
          </a:p>
        </p:txBody>
      </p:sp>
      <p:sp>
        <p:nvSpPr>
          <p:cNvPr id="14" name="sketch line">
            <a:extLst>
              <a:ext uri="{FF2B5EF4-FFF2-40B4-BE49-F238E27FC236}">
                <a16:creationId xmlns:a16="http://schemas.microsoft.com/office/drawing/2014/main" id="{535742DD-1B16-4E9D-B715-0D74B4574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267200" y="630936"/>
            <a:ext cx="18288" cy="5590381"/>
          </a:xfrm>
          <a:custGeom>
            <a:avLst/>
            <a:gdLst>
              <a:gd name="connsiteX0" fmla="*/ 0 w 18288"/>
              <a:gd name="connsiteY0" fmla="*/ 0 h 5590381"/>
              <a:gd name="connsiteX1" fmla="*/ 18288 w 18288"/>
              <a:gd name="connsiteY1" fmla="*/ 0 h 5590381"/>
              <a:gd name="connsiteX2" fmla="*/ 18288 w 18288"/>
              <a:gd name="connsiteY2" fmla="*/ 754701 h 5590381"/>
              <a:gd name="connsiteX3" fmla="*/ 18288 w 18288"/>
              <a:gd name="connsiteY3" fmla="*/ 1565307 h 5590381"/>
              <a:gd name="connsiteX4" fmla="*/ 18288 w 18288"/>
              <a:gd name="connsiteY4" fmla="*/ 2152297 h 5590381"/>
              <a:gd name="connsiteX5" fmla="*/ 18288 w 18288"/>
              <a:gd name="connsiteY5" fmla="*/ 2906998 h 5590381"/>
              <a:gd name="connsiteX6" fmla="*/ 18288 w 18288"/>
              <a:gd name="connsiteY6" fmla="*/ 3549892 h 5590381"/>
              <a:gd name="connsiteX7" fmla="*/ 18288 w 18288"/>
              <a:gd name="connsiteY7" fmla="*/ 4080978 h 5590381"/>
              <a:gd name="connsiteX8" fmla="*/ 18288 w 18288"/>
              <a:gd name="connsiteY8" fmla="*/ 4835680 h 5590381"/>
              <a:gd name="connsiteX9" fmla="*/ 18288 w 18288"/>
              <a:gd name="connsiteY9" fmla="*/ 5590381 h 5590381"/>
              <a:gd name="connsiteX10" fmla="*/ 0 w 18288"/>
              <a:gd name="connsiteY10" fmla="*/ 5590381 h 5590381"/>
              <a:gd name="connsiteX11" fmla="*/ 0 w 18288"/>
              <a:gd name="connsiteY11" fmla="*/ 4835680 h 5590381"/>
              <a:gd name="connsiteX12" fmla="*/ 0 w 18288"/>
              <a:gd name="connsiteY12" fmla="*/ 4304593 h 5590381"/>
              <a:gd name="connsiteX13" fmla="*/ 0 w 18288"/>
              <a:gd name="connsiteY13" fmla="*/ 3773507 h 5590381"/>
              <a:gd name="connsiteX14" fmla="*/ 0 w 18288"/>
              <a:gd name="connsiteY14" fmla="*/ 3186517 h 5590381"/>
              <a:gd name="connsiteX15" fmla="*/ 0 w 18288"/>
              <a:gd name="connsiteY15" fmla="*/ 2487720 h 5590381"/>
              <a:gd name="connsiteX16" fmla="*/ 0 w 18288"/>
              <a:gd name="connsiteY16" fmla="*/ 1956633 h 5590381"/>
              <a:gd name="connsiteX17" fmla="*/ 0 w 18288"/>
              <a:gd name="connsiteY17" fmla="*/ 1425547 h 5590381"/>
              <a:gd name="connsiteX18" fmla="*/ 0 w 18288"/>
              <a:gd name="connsiteY18" fmla="*/ 614942 h 5590381"/>
              <a:gd name="connsiteX19" fmla="*/ 0 w 18288"/>
              <a:gd name="connsiteY19" fmla="*/ 0 h 559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288" h="5590381" fill="none" extrusionOk="0">
                <a:moveTo>
                  <a:pt x="0" y="0"/>
                </a:moveTo>
                <a:cubicBezTo>
                  <a:pt x="7726" y="-435"/>
                  <a:pt x="14198" y="437"/>
                  <a:pt x="18288" y="0"/>
                </a:cubicBezTo>
                <a:cubicBezTo>
                  <a:pt x="-5226" y="225076"/>
                  <a:pt x="46275" y="562283"/>
                  <a:pt x="18288" y="754701"/>
                </a:cubicBezTo>
                <a:cubicBezTo>
                  <a:pt x="-9699" y="947119"/>
                  <a:pt x="30081" y="1239251"/>
                  <a:pt x="18288" y="1565307"/>
                </a:cubicBezTo>
                <a:cubicBezTo>
                  <a:pt x="6495" y="1891363"/>
                  <a:pt x="7160" y="1999140"/>
                  <a:pt x="18288" y="2152297"/>
                </a:cubicBezTo>
                <a:cubicBezTo>
                  <a:pt x="29417" y="2305454"/>
                  <a:pt x="28705" y="2598333"/>
                  <a:pt x="18288" y="2906998"/>
                </a:cubicBezTo>
                <a:cubicBezTo>
                  <a:pt x="7871" y="3215663"/>
                  <a:pt x="35263" y="3327412"/>
                  <a:pt x="18288" y="3549892"/>
                </a:cubicBezTo>
                <a:cubicBezTo>
                  <a:pt x="1313" y="3772372"/>
                  <a:pt x="38561" y="3843836"/>
                  <a:pt x="18288" y="4080978"/>
                </a:cubicBezTo>
                <a:cubicBezTo>
                  <a:pt x="-1985" y="4318120"/>
                  <a:pt x="-3806" y="4511166"/>
                  <a:pt x="18288" y="4835680"/>
                </a:cubicBezTo>
                <a:cubicBezTo>
                  <a:pt x="40382" y="5160194"/>
                  <a:pt x="-13070" y="5401748"/>
                  <a:pt x="18288" y="5590381"/>
                </a:cubicBezTo>
                <a:cubicBezTo>
                  <a:pt x="12010" y="5589863"/>
                  <a:pt x="6799" y="5589982"/>
                  <a:pt x="0" y="5590381"/>
                </a:cubicBezTo>
                <a:cubicBezTo>
                  <a:pt x="-6480" y="5250523"/>
                  <a:pt x="-32148" y="5052531"/>
                  <a:pt x="0" y="4835680"/>
                </a:cubicBezTo>
                <a:cubicBezTo>
                  <a:pt x="32148" y="4618829"/>
                  <a:pt x="5352" y="4496374"/>
                  <a:pt x="0" y="4304593"/>
                </a:cubicBezTo>
                <a:cubicBezTo>
                  <a:pt x="-5352" y="4112812"/>
                  <a:pt x="9645" y="3919423"/>
                  <a:pt x="0" y="3773507"/>
                </a:cubicBezTo>
                <a:cubicBezTo>
                  <a:pt x="-9645" y="3627591"/>
                  <a:pt x="-10654" y="3330687"/>
                  <a:pt x="0" y="3186517"/>
                </a:cubicBezTo>
                <a:cubicBezTo>
                  <a:pt x="10654" y="3042347"/>
                  <a:pt x="18181" y="2635923"/>
                  <a:pt x="0" y="2487720"/>
                </a:cubicBezTo>
                <a:cubicBezTo>
                  <a:pt x="-18181" y="2339517"/>
                  <a:pt x="-7947" y="2113537"/>
                  <a:pt x="0" y="1956633"/>
                </a:cubicBezTo>
                <a:cubicBezTo>
                  <a:pt x="7947" y="1799729"/>
                  <a:pt x="-15145" y="1657735"/>
                  <a:pt x="0" y="1425547"/>
                </a:cubicBezTo>
                <a:cubicBezTo>
                  <a:pt x="15145" y="1193359"/>
                  <a:pt x="-23832" y="948054"/>
                  <a:pt x="0" y="614942"/>
                </a:cubicBezTo>
                <a:cubicBezTo>
                  <a:pt x="23832" y="281831"/>
                  <a:pt x="2816" y="129878"/>
                  <a:pt x="0" y="0"/>
                </a:cubicBezTo>
                <a:close/>
              </a:path>
              <a:path w="18288" h="5590381" stroke="0" extrusionOk="0">
                <a:moveTo>
                  <a:pt x="0" y="0"/>
                </a:moveTo>
                <a:cubicBezTo>
                  <a:pt x="5871" y="848"/>
                  <a:pt x="11713" y="-200"/>
                  <a:pt x="18288" y="0"/>
                </a:cubicBezTo>
                <a:cubicBezTo>
                  <a:pt x="41141" y="165299"/>
                  <a:pt x="3613" y="427555"/>
                  <a:pt x="18288" y="698798"/>
                </a:cubicBezTo>
                <a:cubicBezTo>
                  <a:pt x="32963" y="970041"/>
                  <a:pt x="19680" y="1226199"/>
                  <a:pt x="18288" y="1397595"/>
                </a:cubicBezTo>
                <a:cubicBezTo>
                  <a:pt x="16896" y="1568991"/>
                  <a:pt x="38798" y="1794517"/>
                  <a:pt x="18288" y="2152297"/>
                </a:cubicBezTo>
                <a:cubicBezTo>
                  <a:pt x="-2222" y="2510077"/>
                  <a:pt x="40846" y="2594424"/>
                  <a:pt x="18288" y="2739287"/>
                </a:cubicBezTo>
                <a:cubicBezTo>
                  <a:pt x="-4270" y="2884150"/>
                  <a:pt x="27117" y="3129706"/>
                  <a:pt x="18288" y="3493988"/>
                </a:cubicBezTo>
                <a:cubicBezTo>
                  <a:pt x="9459" y="3858270"/>
                  <a:pt x="54201" y="4041447"/>
                  <a:pt x="18288" y="4304593"/>
                </a:cubicBezTo>
                <a:cubicBezTo>
                  <a:pt x="-17625" y="4567740"/>
                  <a:pt x="49627" y="5149125"/>
                  <a:pt x="18288" y="5590381"/>
                </a:cubicBezTo>
                <a:cubicBezTo>
                  <a:pt x="10860" y="5590744"/>
                  <a:pt x="7568" y="5590157"/>
                  <a:pt x="0" y="5590381"/>
                </a:cubicBezTo>
                <a:cubicBezTo>
                  <a:pt x="36767" y="5266821"/>
                  <a:pt x="-16223" y="5116146"/>
                  <a:pt x="0" y="4835680"/>
                </a:cubicBezTo>
                <a:cubicBezTo>
                  <a:pt x="16223" y="4555214"/>
                  <a:pt x="-16316" y="4356490"/>
                  <a:pt x="0" y="4136882"/>
                </a:cubicBezTo>
                <a:cubicBezTo>
                  <a:pt x="16316" y="3917274"/>
                  <a:pt x="8005" y="3773465"/>
                  <a:pt x="0" y="3549892"/>
                </a:cubicBezTo>
                <a:cubicBezTo>
                  <a:pt x="-8005" y="3326319"/>
                  <a:pt x="27623" y="3052456"/>
                  <a:pt x="0" y="2851094"/>
                </a:cubicBezTo>
                <a:cubicBezTo>
                  <a:pt x="-27623" y="2649732"/>
                  <a:pt x="5614" y="2455815"/>
                  <a:pt x="0" y="2264104"/>
                </a:cubicBezTo>
                <a:cubicBezTo>
                  <a:pt x="-5614" y="2072393"/>
                  <a:pt x="22598" y="1990723"/>
                  <a:pt x="0" y="1733018"/>
                </a:cubicBezTo>
                <a:cubicBezTo>
                  <a:pt x="-22598" y="1475313"/>
                  <a:pt x="-6965" y="1369123"/>
                  <a:pt x="0" y="1090124"/>
                </a:cubicBezTo>
                <a:cubicBezTo>
                  <a:pt x="6965" y="811125"/>
                  <a:pt x="-19273" y="507044"/>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3114097614">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Content Placeholder 4" descr="A diagram of company's company&#10;&#10;Description automatically generated">
            <a:extLst>
              <a:ext uri="{FF2B5EF4-FFF2-40B4-BE49-F238E27FC236}">
                <a16:creationId xmlns:a16="http://schemas.microsoft.com/office/drawing/2014/main" id="{36FFC05B-0AE0-045F-3D95-CFCD218EE11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54296" y="630936"/>
            <a:ext cx="6569157" cy="5414862"/>
          </a:xfrm>
          <a:prstGeom prst="rect">
            <a:avLst/>
          </a:prstGeom>
        </p:spPr>
      </p:pic>
      <p:sp>
        <p:nvSpPr>
          <p:cNvPr id="9" name="Content Placeholder 8">
            <a:extLst>
              <a:ext uri="{FF2B5EF4-FFF2-40B4-BE49-F238E27FC236}">
                <a16:creationId xmlns:a16="http://schemas.microsoft.com/office/drawing/2014/main" id="{2C68C0D2-E1DC-EA66-15AB-09DCE2F7C02C}"/>
              </a:ext>
            </a:extLst>
          </p:cNvPr>
          <p:cNvSpPr>
            <a:spLocks noGrp="1"/>
          </p:cNvSpPr>
          <p:nvPr>
            <p:ph idx="1"/>
          </p:nvPr>
        </p:nvSpPr>
        <p:spPr>
          <a:xfrm>
            <a:off x="4654296" y="4798577"/>
            <a:ext cx="6894576" cy="1428487"/>
          </a:xfrm>
        </p:spPr>
        <p:txBody>
          <a:bodyPr anchor="t">
            <a:normAutofit/>
          </a:bodyPr>
          <a:lstStyle/>
          <a:p>
            <a:endParaRPr lang="en-US" sz="2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7">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26396" y="586855"/>
            <a:ext cx="4230100" cy="5100223"/>
          </a:xfrm>
        </p:spPr>
        <p:txBody>
          <a:bodyPr anchor="b">
            <a:normAutofit fontScale="90000"/>
          </a:bodyPr>
          <a:lstStyle/>
          <a:p>
            <a:pPr marL="342900" lvl="0" indent="-342900" rtl="0"/>
            <a:r>
              <a:rPr lang="en-US" sz="1800" b="1" dirty="0">
                <a:solidFill>
                  <a:srgbClr val="FFFFFF"/>
                </a:solidFill>
                <a:effectLst/>
                <a:ea typeface="Calibri" panose="020F0502020204030204" pitchFamily="34" charset="0"/>
                <a:cs typeface="Arial" panose="020B0604020202020204" pitchFamily="34" charset="0"/>
              </a:rPr>
              <a:t>       </a:t>
            </a:r>
            <a:r>
              <a:rPr lang="en-US" sz="2400" b="1" dirty="0">
                <a:solidFill>
                  <a:srgbClr val="FFFFFF"/>
                </a:solidFill>
                <a:effectLst/>
                <a:ea typeface="Calibri" panose="020F0502020204030204" pitchFamily="34" charset="0"/>
                <a:cs typeface="Arial" panose="020B0604020202020204" pitchFamily="34" charset="0"/>
              </a:rPr>
              <a:t>2. Align</a:t>
            </a:r>
            <a:br>
              <a:rPr lang="en-US" sz="2400" b="1" dirty="0">
                <a:solidFill>
                  <a:srgbClr val="FFFFFF"/>
                </a:solidFill>
                <a:effectLst/>
                <a:ea typeface="Calibri" panose="020F0502020204030204" pitchFamily="34" charset="0"/>
                <a:cs typeface="Arial" panose="020B0604020202020204" pitchFamily="34" charset="0"/>
              </a:rPr>
            </a:br>
            <a:r>
              <a:rPr lang="en-US" sz="2400" b="1" dirty="0">
                <a:solidFill>
                  <a:srgbClr val="FFFFFF"/>
                </a:solidFill>
                <a:effectLst/>
                <a:ea typeface="Calibri" panose="020F0502020204030204" pitchFamily="34" charset="0"/>
                <a:cs typeface="Arial" panose="020B0604020202020204" pitchFamily="34" charset="0"/>
              </a:rPr>
              <a:t> </a:t>
            </a:r>
            <a:b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2400" dirty="0" err="1">
                <a:solidFill>
                  <a:srgbClr val="FFFFFF"/>
                </a:solidFill>
                <a:effectLst/>
                <a:latin typeface="Calibri" panose="020F0502020204030204" pitchFamily="34" charset="0"/>
                <a:ea typeface="Calibri" panose="020F0502020204030204" pitchFamily="34" charset="0"/>
                <a:cs typeface="Arial" panose="020B0604020202020204" pitchFamily="34" charset="0"/>
              </a:rPr>
              <a:t>Align</a:t>
            </a:r>
            <a: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 performance, risk and compliance objectives, strategies, decision-making criteria, and actions and controls with the context, culture, and stakeholder requirements.</a:t>
            </a:r>
            <a:b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A1 - Direction </a:t>
            </a:r>
            <a:b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A2 – Objectives</a:t>
            </a:r>
            <a:b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A3 - Identification </a:t>
            </a:r>
            <a:b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A4 - Assessment </a:t>
            </a:r>
            <a:b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t>A5 – Design</a:t>
            </a:r>
            <a:br>
              <a:rPr lang="en-US" sz="24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br>
              <a:rPr lang="en-US" sz="1600" dirty="0">
                <a:solidFill>
                  <a:srgbClr val="FFFFFF"/>
                </a:solidFill>
                <a:effectLst/>
                <a:latin typeface="Calibri" panose="020F0502020204030204" pitchFamily="34" charset="0"/>
                <a:ea typeface="Calibri" panose="020F0502020204030204" pitchFamily="34" charset="0"/>
                <a:cs typeface="Arial" panose="020B0604020202020204" pitchFamily="34" charset="0"/>
              </a:rPr>
            </a:br>
            <a:endParaRPr lang="en-US" sz="1600" dirty="0">
              <a:solidFill>
                <a:srgbClr val="FFFFFF"/>
              </a:solidFill>
            </a:endParaRPr>
          </a:p>
        </p:txBody>
      </p:sp>
      <p:pic>
        <p:nvPicPr>
          <p:cNvPr id="4" name="Content Placeholder 4" descr="A person touching a screen with gears">
            <a:extLst>
              <a:ext uri="{FF2B5EF4-FFF2-40B4-BE49-F238E27FC236}">
                <a16:creationId xmlns:a16="http://schemas.microsoft.com/office/drawing/2014/main" id="{CEAEC3E1-0BBA-2215-1891-FD64386F44F2}"/>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5855368" y="978567"/>
            <a:ext cx="6224337" cy="4859193"/>
          </a:xfr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452718"/>
            <a:ext cx="9404723" cy="1615233"/>
          </a:xfrm>
        </p:spPr>
        <p:txBody>
          <a:bodyPr/>
          <a:lstStyle/>
          <a:p>
            <a:r>
              <a:rPr lang="en-US" sz="2400" b="1" dirty="0">
                <a:solidFill>
                  <a:srgbClr val="00B0F0"/>
                </a:solidFill>
              </a:rPr>
              <a:t>A1 – Direction</a:t>
            </a:r>
            <a:br>
              <a:rPr lang="en-US" sz="2400" b="1" dirty="0">
                <a:solidFill>
                  <a:srgbClr val="00B0F0"/>
                </a:solidFill>
              </a:rPr>
            </a:br>
            <a:r>
              <a:rPr lang="en-US" sz="2000" dirty="0"/>
              <a:t>Provide direction by establishing a clear mission, vision, and values statements, high level objectives, high level policies, as well as guidance about how decisions will be made</a:t>
            </a:r>
            <a:endParaRPr lang="en-US" sz="2000" b="1" dirty="0">
              <a:solidFill>
                <a:srgbClr val="00B0F0"/>
              </a:solidFill>
            </a:endParaRPr>
          </a:p>
        </p:txBody>
      </p:sp>
      <p:sp>
        <p:nvSpPr>
          <p:cNvPr id="3" name="Content Placeholder 2"/>
          <p:cNvSpPr>
            <a:spLocks noGrp="1"/>
          </p:cNvSpPr>
          <p:nvPr>
            <p:ph idx="1"/>
          </p:nvPr>
        </p:nvSpPr>
        <p:spPr>
          <a:xfrm>
            <a:off x="645131" y="1721224"/>
            <a:ext cx="11284271" cy="5136776"/>
          </a:xfrm>
        </p:spPr>
        <p:txBody>
          <a:bodyPr/>
          <a:lstStyle/>
          <a:p>
            <a:pPr marL="0" indent="0">
              <a:buNone/>
            </a:pPr>
            <a:r>
              <a:rPr lang="en-US" dirty="0"/>
              <a:t>• Mission states what the organization plans to achieve. </a:t>
            </a:r>
          </a:p>
          <a:p>
            <a:pPr marL="0" indent="0">
              <a:buNone/>
            </a:pPr>
            <a:r>
              <a:rPr lang="en-US" dirty="0"/>
              <a:t>• Vision states what the organization wants to be. </a:t>
            </a:r>
          </a:p>
          <a:p>
            <a:pPr marL="0" indent="0">
              <a:buNone/>
            </a:pPr>
            <a:r>
              <a:rPr lang="en-US" dirty="0"/>
              <a:t>• Values state what the organization stands for and guides the conduct of both individuals and the organization.</a:t>
            </a:r>
          </a:p>
          <a:p>
            <a:pPr marL="0" indent="0">
              <a:buNone/>
            </a:pPr>
            <a:endParaRPr lang="en-US" dirty="0"/>
          </a:p>
          <a:p>
            <a:pPr marL="0" indent="0">
              <a:buNone/>
            </a:pPr>
            <a:endParaRPr lang="en-US" dirty="0"/>
          </a:p>
        </p:txBody>
      </p:sp>
      <p:sp>
        <p:nvSpPr>
          <p:cNvPr id="4" name="Rectangle 3"/>
          <p:cNvSpPr/>
          <p:nvPr/>
        </p:nvSpPr>
        <p:spPr>
          <a:xfrm>
            <a:off x="4909625" y="3512026"/>
            <a:ext cx="2053882" cy="89116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1050" dirty="0"/>
              <a:t>Define Performance targets &amp; Tolerance</a:t>
            </a:r>
          </a:p>
        </p:txBody>
      </p:sp>
      <p:sp>
        <p:nvSpPr>
          <p:cNvPr id="5" name="Rectangle 4"/>
          <p:cNvSpPr/>
          <p:nvPr/>
        </p:nvSpPr>
        <p:spPr>
          <a:xfrm>
            <a:off x="4909626" y="5357238"/>
            <a:ext cx="2053882" cy="89116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1050" dirty="0"/>
              <a:t>Define Risk Appetite &amp; Decision making criteria</a:t>
            </a:r>
          </a:p>
        </p:txBody>
      </p:sp>
      <p:sp>
        <p:nvSpPr>
          <p:cNvPr id="6" name="Rectangle 5"/>
          <p:cNvSpPr/>
          <p:nvPr/>
        </p:nvSpPr>
        <p:spPr>
          <a:xfrm>
            <a:off x="2912012" y="4466076"/>
            <a:ext cx="1885070" cy="891162"/>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1050" dirty="0"/>
              <a:t>Define strategy &amp; high level objectives </a:t>
            </a:r>
          </a:p>
        </p:txBody>
      </p:sp>
      <p:sp>
        <p:nvSpPr>
          <p:cNvPr id="7" name="Rectangle 6"/>
          <p:cNvSpPr/>
          <p:nvPr/>
        </p:nvSpPr>
        <p:spPr>
          <a:xfrm>
            <a:off x="645132" y="3615398"/>
            <a:ext cx="1885070" cy="78779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1050" dirty="0"/>
              <a:t>Define Mission / Vision</a:t>
            </a:r>
          </a:p>
        </p:txBody>
      </p:sp>
      <p:sp>
        <p:nvSpPr>
          <p:cNvPr id="8" name="Rectangle 7"/>
          <p:cNvSpPr/>
          <p:nvPr/>
        </p:nvSpPr>
        <p:spPr>
          <a:xfrm>
            <a:off x="645160" y="5357495"/>
            <a:ext cx="1885950" cy="882650"/>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1050" dirty="0"/>
              <a:t>Define Values</a:t>
            </a:r>
          </a:p>
        </p:txBody>
      </p:sp>
      <p:sp>
        <p:nvSpPr>
          <p:cNvPr id="9" name="Rectangle 8"/>
          <p:cNvSpPr/>
          <p:nvPr/>
        </p:nvSpPr>
        <p:spPr>
          <a:xfrm>
            <a:off x="7289048" y="4403188"/>
            <a:ext cx="1885070" cy="954048"/>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it-IT" sz="1050" dirty="0"/>
              <a:t>Define Indicators (KPI, KRI, KCI)</a:t>
            </a:r>
            <a:endParaRPr lang="en-US" sz="1050" dirty="0"/>
          </a:p>
        </p:txBody>
      </p:sp>
      <p:sp>
        <p:nvSpPr>
          <p:cNvPr id="10" name="Rectangle 9"/>
          <p:cNvSpPr/>
          <p:nvPr/>
        </p:nvSpPr>
        <p:spPr>
          <a:xfrm>
            <a:off x="9682539" y="4403188"/>
            <a:ext cx="1983545" cy="954048"/>
          </a:xfrm>
          <a:prstGeom prst="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1050" dirty="0"/>
              <a:t>Commit and Communicate</a:t>
            </a:r>
          </a:p>
        </p:txBody>
      </p:sp>
      <p:cxnSp>
        <p:nvCxnSpPr>
          <p:cNvPr id="12" name="Straight Connector 11"/>
          <p:cNvCxnSpPr/>
          <p:nvPr/>
        </p:nvCxnSpPr>
        <p:spPr>
          <a:xfrm flipH="1">
            <a:off x="4220308" y="3938955"/>
            <a:ext cx="689317" cy="464233"/>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p:cNvCxnSpPr/>
          <p:nvPr/>
        </p:nvCxnSpPr>
        <p:spPr>
          <a:xfrm flipH="1" flipV="1">
            <a:off x="4220308" y="5357236"/>
            <a:ext cx="689317" cy="565262"/>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p:cNvCxnSpPr>
            <a:stCxn id="6" idx="1"/>
          </p:cNvCxnSpPr>
          <p:nvPr/>
        </p:nvCxnSpPr>
        <p:spPr>
          <a:xfrm flipH="1" flipV="1">
            <a:off x="1955409" y="4447424"/>
            <a:ext cx="956603" cy="464233"/>
          </a:xfrm>
          <a:prstGeom prst="line">
            <a:avLst/>
          </a:prstGeom>
        </p:spPr>
        <p:style>
          <a:lnRef idx="1">
            <a:schemeClr val="dk1"/>
          </a:lnRef>
          <a:fillRef idx="0">
            <a:schemeClr val="dk1"/>
          </a:fillRef>
          <a:effectRef idx="0">
            <a:schemeClr val="dk1"/>
          </a:effectRef>
          <a:fontRef idx="minor">
            <a:schemeClr val="tx1"/>
          </a:fontRef>
        </p:style>
      </p:cxnSp>
      <p:cxnSp>
        <p:nvCxnSpPr>
          <p:cNvPr id="20" name="Straight Connector 19"/>
          <p:cNvCxnSpPr>
            <a:stCxn id="6" idx="1"/>
          </p:cNvCxnSpPr>
          <p:nvPr/>
        </p:nvCxnSpPr>
        <p:spPr>
          <a:xfrm flipH="1">
            <a:off x="1955409" y="4911657"/>
            <a:ext cx="956603" cy="445579"/>
          </a:xfrm>
          <a:prstGeom prst="line">
            <a:avLst/>
          </a:prstGeom>
        </p:spPr>
        <p:style>
          <a:lnRef idx="1">
            <a:schemeClr val="dk1"/>
          </a:lnRef>
          <a:fillRef idx="0">
            <a:schemeClr val="dk1"/>
          </a:fillRef>
          <a:effectRef idx="0">
            <a:schemeClr val="dk1"/>
          </a:effectRef>
          <a:fontRef idx="minor">
            <a:schemeClr val="tx1"/>
          </a:fontRef>
        </p:style>
      </p:cxnSp>
      <p:cxnSp>
        <p:nvCxnSpPr>
          <p:cNvPr id="25" name="Straight Connector 24"/>
          <p:cNvCxnSpPr>
            <a:cxnSpLocks/>
            <a:stCxn id="4" idx="3"/>
          </p:cNvCxnSpPr>
          <p:nvPr/>
        </p:nvCxnSpPr>
        <p:spPr>
          <a:xfrm>
            <a:off x="6963507" y="3957607"/>
            <a:ext cx="801859" cy="445581"/>
          </a:xfrm>
          <a:prstGeom prst="line">
            <a:avLst/>
          </a:prstGeom>
        </p:spPr>
        <p:style>
          <a:lnRef idx="1">
            <a:schemeClr val="dk1"/>
          </a:lnRef>
          <a:fillRef idx="0">
            <a:schemeClr val="dk1"/>
          </a:fillRef>
          <a:effectRef idx="0">
            <a:schemeClr val="dk1"/>
          </a:effectRef>
          <a:fontRef idx="minor">
            <a:schemeClr val="tx1"/>
          </a:fontRef>
        </p:style>
      </p:cxnSp>
      <p:cxnSp>
        <p:nvCxnSpPr>
          <p:cNvPr id="27" name="Straight Connector 26"/>
          <p:cNvCxnSpPr/>
          <p:nvPr/>
        </p:nvCxnSpPr>
        <p:spPr>
          <a:xfrm flipV="1">
            <a:off x="7019778" y="5435404"/>
            <a:ext cx="956604" cy="487094"/>
          </a:xfrm>
          <a:prstGeom prst="line">
            <a:avLst/>
          </a:prstGeom>
        </p:spPr>
        <p:style>
          <a:lnRef idx="1">
            <a:schemeClr val="dk1"/>
          </a:lnRef>
          <a:fillRef idx="0">
            <a:schemeClr val="dk1"/>
          </a:fillRef>
          <a:effectRef idx="0">
            <a:schemeClr val="dk1"/>
          </a:effectRef>
          <a:fontRef idx="minor">
            <a:schemeClr val="tx1"/>
          </a:fontRef>
        </p:style>
      </p:cxnSp>
      <p:cxnSp>
        <p:nvCxnSpPr>
          <p:cNvPr id="31" name="Straight Connector 30"/>
          <p:cNvCxnSpPr>
            <a:stCxn id="9" idx="3"/>
            <a:endCxn id="10" idx="1"/>
          </p:cNvCxnSpPr>
          <p:nvPr/>
        </p:nvCxnSpPr>
        <p:spPr>
          <a:xfrm>
            <a:off x="9174118" y="4880212"/>
            <a:ext cx="508421" cy="0"/>
          </a:xfrm>
          <a:prstGeom prst="line">
            <a:avLst/>
          </a:prstGeom>
        </p:spPr>
        <p:style>
          <a:lnRef idx="1">
            <a:schemeClr val="dk1"/>
          </a:lnRef>
          <a:fillRef idx="0">
            <a:schemeClr val="dk1"/>
          </a:fillRef>
          <a:effectRef idx="0">
            <a:schemeClr val="dk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 name="Title 1"/>
          <p:cNvSpPr>
            <a:spLocks noGrp="1"/>
          </p:cNvSpPr>
          <p:nvPr>
            <p:ph type="title"/>
          </p:nvPr>
        </p:nvSpPr>
        <p:spPr>
          <a:xfrm>
            <a:off x="6432884" y="393032"/>
            <a:ext cx="4676274" cy="5212811"/>
          </a:xfrm>
        </p:spPr>
        <p:txBody>
          <a:bodyPr>
            <a:normAutofit/>
          </a:bodyPr>
          <a:lstStyle/>
          <a:p>
            <a:r>
              <a:rPr lang="en-US" sz="2400" b="1" dirty="0">
                <a:solidFill>
                  <a:srgbClr val="0070C0"/>
                </a:solidFill>
              </a:rPr>
              <a:t>What is GRCP?</a:t>
            </a:r>
            <a:br>
              <a:rPr lang="en-US" sz="2400" b="1" dirty="0">
                <a:solidFill>
                  <a:srgbClr val="0070C0"/>
                </a:solidFill>
              </a:rPr>
            </a:br>
            <a:r>
              <a:rPr lang="en-US" sz="2400" dirty="0">
                <a:solidFill>
                  <a:schemeClr val="tx2"/>
                </a:solidFill>
              </a:rPr>
              <a:t>Governance, Risk &amp; Compliance Professional Certificate accredited from OCEG – USA</a:t>
            </a:r>
            <a:br>
              <a:rPr lang="en-US" sz="2400" b="1" dirty="0">
                <a:solidFill>
                  <a:schemeClr val="tx2"/>
                </a:solidFill>
              </a:rPr>
            </a:br>
            <a:br>
              <a:rPr lang="en-US" sz="2400" b="1" dirty="0">
                <a:solidFill>
                  <a:schemeClr val="tx2"/>
                </a:solidFill>
              </a:rPr>
            </a:br>
            <a:r>
              <a:rPr lang="en-US" sz="2400" b="1" dirty="0">
                <a:solidFill>
                  <a:srgbClr val="0070C0"/>
                </a:solidFill>
              </a:rPr>
              <a:t>What is GRCA?</a:t>
            </a:r>
            <a:br>
              <a:rPr lang="en-US" sz="2400" b="1" dirty="0">
                <a:solidFill>
                  <a:schemeClr val="tx2"/>
                </a:solidFill>
              </a:rPr>
            </a:br>
            <a:br>
              <a:rPr lang="en-US" sz="2400" b="1" dirty="0">
                <a:solidFill>
                  <a:schemeClr val="tx2"/>
                </a:solidFill>
              </a:rPr>
            </a:br>
            <a:r>
              <a:rPr lang="en-US" sz="2400" dirty="0">
                <a:solidFill>
                  <a:schemeClr val="tx2"/>
                </a:solidFill>
              </a:rPr>
              <a:t>Governance, Risk &amp; Compliance Audit Certificate accredited from OCEG – USA</a:t>
            </a:r>
          </a:p>
        </p:txBody>
      </p:sp>
      <p:sp>
        <p:nvSpPr>
          <p:cNvPr id="3" name="Content Placeholder 2"/>
          <p:cNvSpPr>
            <a:spLocks noGrp="1"/>
          </p:cNvSpPr>
          <p:nvPr>
            <p:ph idx="1"/>
          </p:nvPr>
        </p:nvSpPr>
        <p:spPr>
          <a:xfrm>
            <a:off x="798576" y="804672"/>
            <a:ext cx="4366759" cy="3727223"/>
          </a:xfrm>
        </p:spPr>
        <p:txBody>
          <a:bodyPr anchor="ctr">
            <a:normAutofit/>
          </a:bodyPr>
          <a:lstStyle/>
          <a:p>
            <a:pPr marL="0" indent="0">
              <a:buNone/>
            </a:pPr>
            <a:r>
              <a:rPr lang="en-US" b="1" dirty="0">
                <a:solidFill>
                  <a:srgbClr val="FF0000"/>
                </a:solidFill>
              </a:rPr>
              <a:t>What is OCEG?</a:t>
            </a:r>
            <a:br>
              <a:rPr lang="en-US" b="1" dirty="0">
                <a:solidFill>
                  <a:srgbClr val="0070C0"/>
                </a:solidFill>
              </a:rPr>
            </a:br>
            <a:r>
              <a:rPr lang="en-US" sz="2400" dirty="0">
                <a:solidFill>
                  <a:schemeClr val="tx2"/>
                </a:solidFill>
                <a:latin typeface="+mj-lt"/>
                <a:ea typeface="+mj-ea"/>
                <a:cs typeface="+mj-cs"/>
              </a:rPr>
              <a:t>OCEG is a global, nonprofit organization and institution since 2002 .They inform, empower, and help advance 100,000 members on governance, risk management, and compliance (GRC).</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1000"/>
                                        <p:tgtEl>
                                          <p:spTgt spid="3">
                                            <p:txEl>
                                              <p:pRg st="0" end="0"/>
                                            </p:txEl>
                                          </p:spTgt>
                                        </p:tgtEl>
                                      </p:cBhvr>
                                    </p:animEffect>
                                    <p:anim calcmode="lin" valueType="num">
                                      <p:cBhvr>
                                        <p:cTn id="14"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5"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26396" y="586855"/>
            <a:ext cx="4230100" cy="4787250"/>
          </a:xfrm>
        </p:spPr>
        <p:txBody>
          <a:bodyPr anchor="b">
            <a:normAutofit/>
          </a:bodyPr>
          <a:lstStyle/>
          <a:p>
            <a:r>
              <a:rPr lang="en-US" sz="2400" b="1" dirty="0">
                <a:solidFill>
                  <a:srgbClr val="FFFFFF"/>
                </a:solidFill>
              </a:rPr>
              <a:t>A1: Key Actions &amp; Control </a:t>
            </a:r>
            <a:br>
              <a:rPr lang="en-US" sz="2400" b="1" dirty="0">
                <a:solidFill>
                  <a:srgbClr val="FFFFFF"/>
                </a:solidFill>
              </a:rPr>
            </a:br>
            <a:r>
              <a:rPr lang="en-US" sz="2400" dirty="0">
                <a:solidFill>
                  <a:srgbClr val="FFFFFF"/>
                </a:solidFill>
              </a:rPr>
              <a:t>• Define Mission, Vision, and Values </a:t>
            </a:r>
            <a:br>
              <a:rPr lang="en-US" sz="2400" dirty="0">
                <a:solidFill>
                  <a:srgbClr val="FFFFFF"/>
                </a:solidFill>
              </a:rPr>
            </a:br>
            <a:r>
              <a:rPr lang="en-US" sz="2400" dirty="0">
                <a:solidFill>
                  <a:srgbClr val="FFFFFF"/>
                </a:solidFill>
              </a:rPr>
              <a:t>• Analyze Opportunities, Threats, and Requirements </a:t>
            </a:r>
            <a:br>
              <a:rPr lang="en-US" sz="2400" dirty="0">
                <a:solidFill>
                  <a:srgbClr val="FFFFFF"/>
                </a:solidFill>
              </a:rPr>
            </a:br>
            <a:r>
              <a:rPr lang="en-US" sz="2400" dirty="0">
                <a:solidFill>
                  <a:srgbClr val="FFFFFF"/>
                </a:solidFill>
              </a:rPr>
              <a:t>• Define High-Level Goals </a:t>
            </a:r>
            <a:br>
              <a:rPr lang="en-US" sz="2400" dirty="0">
                <a:solidFill>
                  <a:srgbClr val="FFFFFF"/>
                </a:solidFill>
              </a:rPr>
            </a:br>
            <a:r>
              <a:rPr lang="en-US" sz="2400" dirty="0">
                <a:solidFill>
                  <a:srgbClr val="FFFFFF"/>
                </a:solidFill>
              </a:rPr>
              <a:t>• Define Management Boundaries</a:t>
            </a:r>
            <a:br>
              <a:rPr lang="en-US" sz="2400" dirty="0">
                <a:solidFill>
                  <a:srgbClr val="FFFFFF"/>
                </a:solidFill>
              </a:rPr>
            </a:br>
            <a:r>
              <a:rPr lang="en-US" sz="2400" dirty="0">
                <a:solidFill>
                  <a:srgbClr val="FFFFFF"/>
                </a:solidFill>
              </a:rPr>
              <a:t>• Define Decision-Making Criteria</a:t>
            </a:r>
          </a:p>
        </p:txBody>
      </p:sp>
      <p:sp>
        <p:nvSpPr>
          <p:cNvPr id="3" name="Content Placeholder 2"/>
          <p:cNvSpPr>
            <a:spLocks noGrp="1"/>
          </p:cNvSpPr>
          <p:nvPr>
            <p:ph idx="1"/>
          </p:nvPr>
        </p:nvSpPr>
        <p:spPr>
          <a:xfrm>
            <a:off x="6503158" y="649480"/>
            <a:ext cx="4862447" cy="5546047"/>
          </a:xfrm>
        </p:spPr>
        <p:txBody>
          <a:bodyPr anchor="ctr">
            <a:normAutofit/>
          </a:bodyPr>
          <a:lstStyle/>
          <a:p>
            <a:pPr marL="0" indent="0">
              <a:buNone/>
            </a:pPr>
            <a:r>
              <a:rPr lang="en-US" sz="2000" b="1" dirty="0"/>
              <a:t>A1: Design &amp; Implementation Considerations</a:t>
            </a:r>
          </a:p>
          <a:p>
            <a:pPr marL="0" indent="0">
              <a:buNone/>
            </a:pPr>
            <a:r>
              <a:rPr lang="en-US" sz="2000" dirty="0"/>
              <a:t>In the absence of a clear Mission, Vision &amp; Values (MVV), organizations will operate on ad hoc values based on individuals or groups</a:t>
            </a:r>
          </a:p>
          <a:p>
            <a:pPr marL="0" indent="0">
              <a:buNone/>
            </a:pPr>
            <a:r>
              <a:rPr lang="en-US" sz="2000" dirty="0"/>
              <a:t>• Leadership must serve as a role model and not act to the contrary</a:t>
            </a:r>
          </a:p>
          <a:p>
            <a:pPr marL="0" indent="0">
              <a:buNone/>
            </a:pPr>
            <a:r>
              <a:rPr lang="en-US" sz="2000" dirty="0"/>
              <a:t>• Values will vary for every organization, but must adhere to legal mandates and principles of integrity and ethics </a:t>
            </a:r>
          </a:p>
          <a:p>
            <a:pPr marL="0" indent="0">
              <a:buNone/>
            </a:pPr>
            <a:r>
              <a:rPr lang="en-US" sz="2000" dirty="0"/>
              <a:t>• Communicate values to internal and external stakeholders</a:t>
            </a:r>
          </a:p>
          <a:p>
            <a:pPr marL="0" indent="0">
              <a:buNone/>
            </a:pPr>
            <a:r>
              <a:rPr lang="en-US" sz="2000" dirty="0"/>
              <a:t>• Governing Authority should oversee management’s efforts to define and communicate MVV</a:t>
            </a:r>
          </a:p>
          <a:p>
            <a:pPr marL="0" indent="0">
              <a:buNone/>
            </a:pPr>
            <a:r>
              <a:rPr lang="en-US" sz="2000" dirty="0"/>
              <a:t>• Formally document decision-making criteria at organization and at lower levels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8" name="Rectangle 4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9" name="Rectangle 48">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7" name="Rectangle 46">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66722" y="586855"/>
            <a:ext cx="3201366" cy="3387497"/>
          </a:xfrm>
        </p:spPr>
        <p:txBody>
          <a:bodyPr anchor="b">
            <a:normAutofit/>
          </a:bodyPr>
          <a:lstStyle/>
          <a:p>
            <a:r>
              <a:rPr lang="en-US" sz="1600" b="1" dirty="0">
                <a:solidFill>
                  <a:srgbClr val="FFFFFF"/>
                </a:solidFill>
              </a:rPr>
              <a:t>A1: Analyzing  Opportunities, Threats, Requirements, and High-Level Goals</a:t>
            </a:r>
            <a:br>
              <a:rPr lang="en-US" sz="1600" b="1" dirty="0">
                <a:solidFill>
                  <a:srgbClr val="FFFFFF"/>
                </a:solidFill>
              </a:rPr>
            </a:br>
            <a:r>
              <a:rPr lang="en-US" sz="1600" dirty="0">
                <a:solidFill>
                  <a:srgbClr val="FFFFFF"/>
                </a:solidFill>
              </a:rPr>
              <a:t>These actions and controls relate to the Governing Authority providing guidance at a high-level during: </a:t>
            </a:r>
            <a:br>
              <a:rPr lang="en-US" sz="1600" dirty="0">
                <a:solidFill>
                  <a:srgbClr val="FFFFFF"/>
                </a:solidFill>
              </a:rPr>
            </a:br>
            <a:br>
              <a:rPr lang="en-US" sz="1600" dirty="0">
                <a:solidFill>
                  <a:srgbClr val="FFFFFF"/>
                </a:solidFill>
              </a:rPr>
            </a:br>
            <a:r>
              <a:rPr lang="en-US" sz="1600" dirty="0">
                <a:solidFill>
                  <a:srgbClr val="FFFFFF"/>
                </a:solidFill>
              </a:rPr>
              <a:t>• Strategic planning process </a:t>
            </a:r>
            <a:br>
              <a:rPr lang="en-US" sz="1600" dirty="0">
                <a:solidFill>
                  <a:srgbClr val="FFFFFF"/>
                </a:solidFill>
              </a:rPr>
            </a:br>
            <a:r>
              <a:rPr lang="en-US" sz="1600" dirty="0">
                <a:solidFill>
                  <a:srgbClr val="FFFFFF"/>
                </a:solidFill>
              </a:rPr>
              <a:t>• Setting high-level goals and objectives for what the organization or capability will achieve</a:t>
            </a:r>
            <a:br>
              <a:rPr lang="en-US" sz="1600" dirty="0">
                <a:solidFill>
                  <a:srgbClr val="FFFFFF"/>
                </a:solidFill>
              </a:rPr>
            </a:br>
            <a:br>
              <a:rPr lang="en-US" sz="1600" dirty="0">
                <a:solidFill>
                  <a:srgbClr val="FFFFFF"/>
                </a:solidFill>
              </a:rPr>
            </a:br>
            <a:br>
              <a:rPr lang="en-US" sz="1600" dirty="0">
                <a:solidFill>
                  <a:srgbClr val="FFFFFF"/>
                </a:solidFill>
              </a:rPr>
            </a:br>
            <a:endParaRPr lang="en-US" sz="1600" b="1" dirty="0">
              <a:solidFill>
                <a:srgbClr val="FFFFFF"/>
              </a:solidFill>
            </a:endParaRPr>
          </a:p>
        </p:txBody>
      </p:sp>
      <p:sp>
        <p:nvSpPr>
          <p:cNvPr id="3" name="Content Placeholder 2"/>
          <p:cNvSpPr>
            <a:spLocks noGrp="1"/>
          </p:cNvSpPr>
          <p:nvPr>
            <p:ph idx="1"/>
          </p:nvPr>
        </p:nvSpPr>
        <p:spPr>
          <a:xfrm>
            <a:off x="4810259" y="649480"/>
            <a:ext cx="6555347" cy="5546047"/>
          </a:xfrm>
        </p:spPr>
        <p:txBody>
          <a:bodyPr anchor="ctr">
            <a:normAutofit/>
          </a:bodyPr>
          <a:lstStyle/>
          <a:p>
            <a:pPr marL="0" indent="0">
              <a:buNone/>
            </a:pPr>
            <a:r>
              <a:rPr lang="en-US" sz="2000" b="1" dirty="0"/>
              <a:t>A1: Management Boundaries</a:t>
            </a:r>
          </a:p>
          <a:p>
            <a:pPr marL="0" indent="0">
              <a:buNone/>
            </a:pPr>
            <a:r>
              <a:rPr lang="en-US" sz="2000" dirty="0"/>
              <a:t>Decision-making criteria set by the Governing Authority to help Management know how to set detailed objectives and strategies. Examples: </a:t>
            </a:r>
          </a:p>
          <a:p>
            <a:pPr marL="0" indent="0">
              <a:buNone/>
            </a:pPr>
            <a:r>
              <a:rPr lang="en-US" sz="2000" dirty="0"/>
              <a:t>• Strategic plans</a:t>
            </a:r>
          </a:p>
          <a:p>
            <a:pPr marL="0" indent="0">
              <a:buNone/>
            </a:pPr>
            <a:r>
              <a:rPr lang="en-US" sz="2000" dirty="0"/>
              <a:t>• Operating plans </a:t>
            </a:r>
          </a:p>
          <a:p>
            <a:pPr marL="0" indent="0">
              <a:buNone/>
            </a:pPr>
            <a:r>
              <a:rPr lang="en-US" sz="2000" dirty="0"/>
              <a:t>• Budgets </a:t>
            </a:r>
          </a:p>
          <a:p>
            <a:pPr marL="0" indent="0">
              <a:buNone/>
            </a:pPr>
            <a:r>
              <a:rPr lang="en-US" sz="2000" dirty="0"/>
              <a:t>• Limits of authority</a:t>
            </a:r>
            <a:endParaRPr lang="en-US" sz="20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5" name="Rectangle 34">
            <a:extLst>
              <a:ext uri="{FF2B5EF4-FFF2-40B4-BE49-F238E27FC236}">
                <a16:creationId xmlns:a16="http://schemas.microsoft.com/office/drawing/2014/main" id="{CF75AD06-DFC4-4B3A-8490-330823D081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FC587C93-0840-40DF-96D5-D1F2137E64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 name="Title 1"/>
          <p:cNvSpPr>
            <a:spLocks noGrp="1"/>
          </p:cNvSpPr>
          <p:nvPr>
            <p:ph type="title"/>
          </p:nvPr>
        </p:nvSpPr>
        <p:spPr>
          <a:xfrm>
            <a:off x="804672" y="1401859"/>
            <a:ext cx="4130185" cy="3751732"/>
          </a:xfrm>
        </p:spPr>
        <p:txBody>
          <a:bodyPr>
            <a:noAutofit/>
          </a:bodyPr>
          <a:lstStyle/>
          <a:p>
            <a:r>
              <a:rPr lang="en-US" sz="2400" b="1" u="sng" dirty="0">
                <a:solidFill>
                  <a:srgbClr val="002060"/>
                </a:solidFill>
              </a:rPr>
              <a:t>A1: Decision-Making Criteria</a:t>
            </a:r>
            <a:br>
              <a:rPr lang="en-US" sz="2400" b="1" dirty="0">
                <a:solidFill>
                  <a:schemeClr val="tx2"/>
                </a:solidFill>
              </a:rPr>
            </a:br>
            <a:br>
              <a:rPr lang="en-US" sz="2400" b="1" dirty="0">
                <a:solidFill>
                  <a:schemeClr val="tx2"/>
                </a:solidFill>
              </a:rPr>
            </a:br>
            <a:r>
              <a:rPr lang="en-US" sz="2400" b="1" dirty="0">
                <a:solidFill>
                  <a:schemeClr val="tx2"/>
                </a:solidFill>
              </a:rPr>
              <a:t>   </a:t>
            </a:r>
            <a:r>
              <a:rPr lang="en-US" sz="2400" dirty="0">
                <a:solidFill>
                  <a:schemeClr val="tx2"/>
                </a:solidFill>
              </a:rPr>
              <a:t>Desired level of performance toward objectives. </a:t>
            </a:r>
            <a:br>
              <a:rPr lang="en-US" sz="2400" dirty="0">
                <a:solidFill>
                  <a:schemeClr val="tx2"/>
                </a:solidFill>
              </a:rPr>
            </a:br>
            <a:r>
              <a:rPr lang="en-US" sz="2400" dirty="0">
                <a:solidFill>
                  <a:schemeClr val="tx2"/>
                </a:solidFill>
              </a:rPr>
              <a:t>• Risk Appetite - the level of risk that the organization is willing to take while pursuing reward. </a:t>
            </a:r>
            <a:br>
              <a:rPr lang="en-US" sz="2400" dirty="0">
                <a:solidFill>
                  <a:schemeClr val="tx2"/>
                </a:solidFill>
              </a:rPr>
            </a:br>
            <a:r>
              <a:rPr lang="en-US" sz="2400" dirty="0">
                <a:solidFill>
                  <a:schemeClr val="tx2"/>
                </a:solidFill>
              </a:rPr>
              <a:t>• Risk Tolerance - the level of risk that the organization is unwilling to exceed to pursue objectives.</a:t>
            </a:r>
            <a:br>
              <a:rPr lang="en-US" sz="2400" dirty="0">
                <a:solidFill>
                  <a:schemeClr val="tx2"/>
                </a:solidFill>
              </a:rPr>
            </a:br>
            <a:r>
              <a:rPr lang="en-US" sz="2400" dirty="0">
                <a:solidFill>
                  <a:schemeClr val="tx2"/>
                </a:solidFill>
              </a:rPr>
              <a:t>• Risk Capacity - the level of risk that the organization is able to address (absorb). </a:t>
            </a:r>
            <a:br>
              <a:rPr lang="en-US" sz="2400" dirty="0">
                <a:solidFill>
                  <a:schemeClr val="tx2"/>
                </a:solidFill>
              </a:rPr>
            </a:br>
            <a:r>
              <a:rPr lang="en-US" sz="2400" dirty="0">
                <a:solidFill>
                  <a:schemeClr val="tx2"/>
                </a:solidFill>
              </a:rPr>
              <a:t>• Desired level of conformance with requirements. </a:t>
            </a:r>
            <a:br>
              <a:rPr lang="en-US" sz="2400" dirty="0">
                <a:solidFill>
                  <a:schemeClr val="tx2"/>
                </a:solidFill>
              </a:rPr>
            </a:br>
            <a:r>
              <a:rPr lang="en-US" sz="2400" dirty="0">
                <a:solidFill>
                  <a:schemeClr val="tx2"/>
                </a:solidFill>
              </a:rPr>
              <a:t>• KPI, KRI, and KCI development at the org.</a:t>
            </a:r>
            <a:endParaRPr lang="en-US" sz="2400" b="1" dirty="0">
              <a:solidFill>
                <a:schemeClr val="tx2"/>
              </a:solidFill>
            </a:endParaRPr>
          </a:p>
        </p:txBody>
      </p:sp>
      <p:grpSp>
        <p:nvGrpSpPr>
          <p:cNvPr id="37" name="Group 36">
            <a:extLst>
              <a:ext uri="{FF2B5EF4-FFF2-40B4-BE49-F238E27FC236}">
                <a16:creationId xmlns:a16="http://schemas.microsoft.com/office/drawing/2014/main" id="{5E02D55A-F529-4B19-BAF9-F63240A7B4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3839" y="0"/>
            <a:ext cx="4324865" cy="2641149"/>
            <a:chOff x="6867015" y="-1"/>
            <a:chExt cx="5324985" cy="3251912"/>
          </a:xfrm>
          <a:solidFill>
            <a:schemeClr val="accent5">
              <a:alpha val="10000"/>
            </a:schemeClr>
          </a:solidFill>
        </p:grpSpPr>
        <p:sp>
          <p:nvSpPr>
            <p:cNvPr id="13" name="Freeform: Shape 12">
              <a:extLst>
                <a:ext uri="{FF2B5EF4-FFF2-40B4-BE49-F238E27FC236}">
                  <a16:creationId xmlns:a16="http://schemas.microsoft.com/office/drawing/2014/main" id="{60367E3C-3947-493D-9458-5955DB20AE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1E8D9785-21DB-4CE6-B138-2999AD6161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43AA5AD5-8F29-4165-8112-305DDDDDD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A4EC0CF-F38F-4D7F-B48D-9A26E814DF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Content Placeholder 2"/>
          <p:cNvSpPr>
            <a:spLocks noGrp="1"/>
          </p:cNvSpPr>
          <p:nvPr>
            <p:ph idx="1"/>
          </p:nvPr>
        </p:nvSpPr>
        <p:spPr>
          <a:xfrm>
            <a:off x="5257800" y="1553134"/>
            <a:ext cx="6128539" cy="3751732"/>
          </a:xfrm>
        </p:spPr>
        <p:txBody>
          <a:bodyPr anchor="ctr">
            <a:normAutofit/>
          </a:bodyPr>
          <a:lstStyle/>
          <a:p>
            <a:endParaRPr lang="en-US" sz="1800" dirty="0">
              <a:solidFill>
                <a:schemeClr val="tx2"/>
              </a:solidFill>
            </a:endParaRPr>
          </a:p>
        </p:txBody>
      </p:sp>
      <p:grpSp>
        <p:nvGrpSpPr>
          <p:cNvPr id="40" name="Group 39">
            <a:extLst>
              <a:ext uri="{FF2B5EF4-FFF2-40B4-BE49-F238E27FC236}">
                <a16:creationId xmlns:a16="http://schemas.microsoft.com/office/drawing/2014/main" id="{47A3A52F-BCB3-444D-9372-EE018B135C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8535970" y="4114799"/>
            <a:ext cx="3655725" cy="2743201"/>
            <a:chOff x="-305" y="-1"/>
            <a:chExt cx="3832880" cy="2876136"/>
          </a:xfrm>
        </p:grpSpPr>
        <p:sp>
          <p:nvSpPr>
            <p:cNvPr id="19" name="Freeform: Shape 18">
              <a:extLst>
                <a:ext uri="{FF2B5EF4-FFF2-40B4-BE49-F238E27FC236}">
                  <a16:creationId xmlns:a16="http://schemas.microsoft.com/office/drawing/2014/main" id="{91E32C13-DED6-4967-85B8-68DD77103F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38DDA515-BC6A-47FB-951E-E1E792875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97EEFA7-6787-4EC0-8284-6D3D2730614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A9621AC-50AB-4B43-896D-78FE571A38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EDDBB197-D710-4A4F-A9CA-FD2177498B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975D1CFA-2CDB-4B64-BD9F-85744E8DA1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04672" y="802955"/>
            <a:ext cx="4977976" cy="1454051"/>
          </a:xfrm>
        </p:spPr>
        <p:txBody>
          <a:bodyPr>
            <a:noAutofit/>
          </a:bodyPr>
          <a:lstStyle/>
          <a:p>
            <a:r>
              <a:rPr lang="en-US" sz="2000" b="1" dirty="0">
                <a:solidFill>
                  <a:schemeClr val="tx2"/>
                </a:solidFill>
              </a:rPr>
              <a:t>A2 – Objectives</a:t>
            </a:r>
            <a:br>
              <a:rPr lang="en-US" sz="2000" dirty="0">
                <a:solidFill>
                  <a:schemeClr val="tx2"/>
                </a:solidFill>
              </a:rPr>
            </a:br>
            <a:r>
              <a:rPr lang="en-US" sz="2000" dirty="0">
                <a:solidFill>
                  <a:schemeClr val="tx2"/>
                </a:solidFill>
              </a:rPr>
              <a:t>Define a balanced set of measurable objectives that are consistent with the decision-making criteria and appropriate for the established frame of reference</a:t>
            </a:r>
          </a:p>
        </p:txBody>
      </p:sp>
      <p:sp>
        <p:nvSpPr>
          <p:cNvPr id="3" name="Content Placeholder 2"/>
          <p:cNvSpPr>
            <a:spLocks noGrp="1"/>
          </p:cNvSpPr>
          <p:nvPr>
            <p:ph idx="1"/>
          </p:nvPr>
        </p:nvSpPr>
        <p:spPr>
          <a:xfrm>
            <a:off x="804672" y="2421682"/>
            <a:ext cx="4977578" cy="4263585"/>
          </a:xfrm>
        </p:spPr>
        <p:txBody>
          <a:bodyPr anchor="ctr">
            <a:normAutofit lnSpcReduction="10000"/>
          </a:bodyPr>
          <a:lstStyle/>
          <a:p>
            <a:pPr marL="0" indent="0">
              <a:buNone/>
            </a:pPr>
            <a:r>
              <a:rPr lang="en-US" sz="2000" b="1" dirty="0">
                <a:solidFill>
                  <a:schemeClr val="tx2"/>
                </a:solidFill>
              </a:rPr>
              <a:t>A2: Objectives and Performance</a:t>
            </a:r>
          </a:p>
          <a:p>
            <a:pPr marL="0" indent="0">
              <a:buNone/>
            </a:pPr>
            <a:r>
              <a:rPr lang="en-US" sz="2000" dirty="0">
                <a:solidFill>
                  <a:schemeClr val="tx2"/>
                </a:solidFill>
              </a:rPr>
              <a:t>Objective is an explicit goal that can be measurably achieved.</a:t>
            </a:r>
          </a:p>
          <a:p>
            <a:pPr marL="0" indent="0">
              <a:buNone/>
            </a:pPr>
            <a:r>
              <a:rPr lang="en-US" sz="2000" dirty="0">
                <a:solidFill>
                  <a:schemeClr val="tx2"/>
                </a:solidFill>
              </a:rPr>
              <a:t> • Must be stated &amp; defined</a:t>
            </a:r>
          </a:p>
          <a:p>
            <a:pPr marL="0" indent="0">
              <a:buNone/>
            </a:pPr>
            <a:r>
              <a:rPr lang="en-US" sz="2000" dirty="0">
                <a:solidFill>
                  <a:schemeClr val="tx2"/>
                </a:solidFill>
              </a:rPr>
              <a:t> • Must be measurable</a:t>
            </a:r>
          </a:p>
          <a:p>
            <a:pPr marL="0" indent="0">
              <a:buNone/>
            </a:pPr>
            <a:endParaRPr lang="en-US" sz="2000" dirty="0">
              <a:solidFill>
                <a:schemeClr val="tx2"/>
              </a:solidFill>
            </a:endParaRPr>
          </a:p>
          <a:p>
            <a:pPr marL="0" indent="0">
              <a:buNone/>
            </a:pPr>
            <a:r>
              <a:rPr lang="en-US" sz="2000" b="1" u="sng" dirty="0">
                <a:solidFill>
                  <a:schemeClr val="tx2"/>
                </a:solidFill>
              </a:rPr>
              <a:t>Performance</a:t>
            </a:r>
            <a:r>
              <a:rPr lang="en-US" sz="2000" dirty="0">
                <a:solidFill>
                  <a:schemeClr val="tx2"/>
                </a:solidFill>
              </a:rPr>
              <a:t> is a measure of the degree to which an objective is achieved relative to a target. </a:t>
            </a:r>
          </a:p>
          <a:p>
            <a:pPr marL="0" indent="0">
              <a:buNone/>
            </a:pPr>
            <a:r>
              <a:rPr lang="en-US" sz="2000" dirty="0">
                <a:solidFill>
                  <a:schemeClr val="tx2"/>
                </a:solidFill>
              </a:rPr>
              <a:t>• Target is an expected or planned value</a:t>
            </a:r>
          </a:p>
          <a:p>
            <a:pPr marL="0" indent="0">
              <a:buNone/>
            </a:pPr>
            <a:r>
              <a:rPr lang="en-US" sz="2000" dirty="0">
                <a:solidFill>
                  <a:schemeClr val="tx2"/>
                </a:solidFill>
              </a:rPr>
              <a:t>• Tolerance is the acceptable level of variation of performance</a:t>
            </a:r>
          </a:p>
          <a:p>
            <a:pPr marL="0" indent="0">
              <a:buNone/>
            </a:pPr>
            <a:endParaRPr lang="en-US" sz="1700" dirty="0">
              <a:solidFill>
                <a:schemeClr val="tx2"/>
              </a:solidFill>
            </a:endParaRPr>
          </a:p>
        </p:txBody>
      </p:sp>
      <p:grpSp>
        <p:nvGrpSpPr>
          <p:cNvPr id="14" name="Group 13">
            <a:extLst>
              <a:ext uri="{FF2B5EF4-FFF2-40B4-BE49-F238E27FC236}">
                <a16:creationId xmlns:a16="http://schemas.microsoft.com/office/drawing/2014/main" id="{25EE5136-01F1-466C-962D-BA9B4C6757A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369897" y="0"/>
            <a:ext cx="5822103" cy="6685267"/>
            <a:chOff x="6357228" y="0"/>
            <a:chExt cx="5822103" cy="6685267"/>
          </a:xfrm>
        </p:grpSpPr>
        <p:sp>
          <p:nvSpPr>
            <p:cNvPr id="15" name="Freeform: Shape 14">
              <a:extLst>
                <a:ext uri="{FF2B5EF4-FFF2-40B4-BE49-F238E27FC236}">
                  <a16:creationId xmlns:a16="http://schemas.microsoft.com/office/drawing/2014/main" id="{E11D3AD4-AF9B-4EB5-8C7B-C45D173B4B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357228" y="0"/>
              <a:ext cx="5822102" cy="6685267"/>
            </a:xfrm>
            <a:custGeom>
              <a:avLst/>
              <a:gdLst>
                <a:gd name="connsiteX0" fmla="*/ 2605444 w 5822102"/>
                <a:gd name="connsiteY0" fmla="*/ 0 h 6685267"/>
                <a:gd name="connsiteX1" fmla="*/ 4757391 w 5822102"/>
                <a:gd name="connsiteY1" fmla="*/ 0 h 6685267"/>
                <a:gd name="connsiteX2" fmla="*/ 4913680 w 5822102"/>
                <a:gd name="connsiteY2" fmla="*/ 56274 h 6685267"/>
                <a:gd name="connsiteX3" fmla="*/ 5376238 w 5822102"/>
                <a:gd name="connsiteY3" fmla="*/ 282027 h 6685267"/>
                <a:gd name="connsiteX4" fmla="*/ 5658024 w 5822102"/>
                <a:gd name="connsiteY4" fmla="*/ 471014 h 6685267"/>
                <a:gd name="connsiteX5" fmla="*/ 5822102 w 5822102"/>
                <a:gd name="connsiteY5" fmla="*/ 609109 h 6685267"/>
                <a:gd name="connsiteX6" fmla="*/ 5822102 w 5822102"/>
                <a:gd name="connsiteY6" fmla="*/ 760697 h 6685267"/>
                <a:gd name="connsiteX7" fmla="*/ 5707785 w 5822102"/>
                <a:gd name="connsiteY7" fmla="*/ 666601 h 6685267"/>
                <a:gd name="connsiteX8" fmla="*/ 5577306 w 5822102"/>
                <a:gd name="connsiteY8" fmla="*/ 571666 h 6685267"/>
                <a:gd name="connsiteX9" fmla="*/ 5298630 w 5822102"/>
                <a:gd name="connsiteY9" fmla="*/ 407449 h 6685267"/>
                <a:gd name="connsiteX10" fmla="*/ 4690768 w 5822102"/>
                <a:gd name="connsiteY10" fmla="*/ 184979 h 6685267"/>
                <a:gd name="connsiteX11" fmla="*/ 4048577 w 5822102"/>
                <a:gd name="connsiteY11" fmla="*/ 99280 h 6685267"/>
                <a:gd name="connsiteX12" fmla="*/ 3405404 w 5822102"/>
                <a:gd name="connsiteY12" fmla="*/ 131937 h 6685267"/>
                <a:gd name="connsiteX13" fmla="*/ 3089702 w 5822102"/>
                <a:gd name="connsiteY13" fmla="*/ 190190 h 6685267"/>
                <a:gd name="connsiteX14" fmla="*/ 2780132 w 5822102"/>
                <a:gd name="connsiteY14" fmla="*/ 273457 h 6685267"/>
                <a:gd name="connsiteX15" fmla="*/ 2478040 w 5822102"/>
                <a:gd name="connsiteY15" fmla="*/ 379654 h 6685267"/>
                <a:gd name="connsiteX16" fmla="*/ 2184897 w 5822102"/>
                <a:gd name="connsiteY16" fmla="*/ 507972 h 6685267"/>
                <a:gd name="connsiteX17" fmla="*/ 1629141 w 5822102"/>
                <a:gd name="connsiteY17" fmla="*/ 823205 h 6685267"/>
                <a:gd name="connsiteX18" fmla="*/ 1497711 w 5822102"/>
                <a:gd name="connsiteY18" fmla="*/ 914000 h 6685267"/>
                <a:gd name="connsiteX19" fmla="*/ 1433099 w 5822102"/>
                <a:gd name="connsiteY19" fmla="*/ 960903 h 6685267"/>
                <a:gd name="connsiteX20" fmla="*/ 1369346 w 5822102"/>
                <a:gd name="connsiteY20" fmla="*/ 1008963 h 6685267"/>
                <a:gd name="connsiteX21" fmla="*/ 1123406 w 5822102"/>
                <a:gd name="connsiteY21" fmla="*/ 1212905 h 6685267"/>
                <a:gd name="connsiteX22" fmla="*/ 684367 w 5822102"/>
                <a:gd name="connsiteY22" fmla="*/ 1675564 h 6685267"/>
                <a:gd name="connsiteX23" fmla="*/ 497153 w 5822102"/>
                <a:gd name="connsiteY23" fmla="*/ 1933588 h 6685267"/>
                <a:gd name="connsiteX24" fmla="*/ 337770 w 5822102"/>
                <a:gd name="connsiteY24" fmla="*/ 2208983 h 6685267"/>
                <a:gd name="connsiteX25" fmla="*/ 302461 w 5822102"/>
                <a:gd name="connsiteY25" fmla="*/ 2280207 h 6685267"/>
                <a:gd name="connsiteX26" fmla="*/ 285296 w 5822102"/>
                <a:gd name="connsiteY26" fmla="*/ 2316107 h 6685267"/>
                <a:gd name="connsiteX27" fmla="*/ 268991 w 5822102"/>
                <a:gd name="connsiteY27" fmla="*/ 2352355 h 6685267"/>
                <a:gd name="connsiteX28" fmla="*/ 237849 w 5822102"/>
                <a:gd name="connsiteY28" fmla="*/ 2425432 h 6685267"/>
                <a:gd name="connsiteX29" fmla="*/ 208670 w 5822102"/>
                <a:gd name="connsiteY29" fmla="*/ 2499319 h 6685267"/>
                <a:gd name="connsiteX30" fmla="*/ 113775 w 5822102"/>
                <a:gd name="connsiteY30" fmla="*/ 2801929 h 6685267"/>
                <a:gd name="connsiteX31" fmla="*/ 36781 w 5822102"/>
                <a:gd name="connsiteY31" fmla="*/ 3428922 h 6685267"/>
                <a:gd name="connsiteX32" fmla="*/ 69148 w 5822102"/>
                <a:gd name="connsiteY32" fmla="*/ 3741955 h 6685267"/>
                <a:gd name="connsiteX33" fmla="*/ 167966 w 5822102"/>
                <a:gd name="connsiteY33" fmla="*/ 4041323 h 6685267"/>
                <a:gd name="connsiteX34" fmla="*/ 202049 w 5822102"/>
                <a:gd name="connsiteY34" fmla="*/ 4112894 h 6685267"/>
                <a:gd name="connsiteX35" fmla="*/ 239933 w 5822102"/>
                <a:gd name="connsiteY35" fmla="*/ 4182843 h 6685267"/>
                <a:gd name="connsiteX36" fmla="*/ 323916 w 5822102"/>
                <a:gd name="connsiteY36" fmla="*/ 4318456 h 6685267"/>
                <a:gd name="connsiteX37" fmla="*/ 416604 w 5822102"/>
                <a:gd name="connsiteY37" fmla="*/ 4449436 h 6685267"/>
                <a:gd name="connsiteX38" fmla="*/ 515911 w 5822102"/>
                <a:gd name="connsiteY38" fmla="*/ 4576711 h 6685267"/>
                <a:gd name="connsiteX39" fmla="*/ 722619 w 5822102"/>
                <a:gd name="connsiteY39" fmla="*/ 4828482 h 6685267"/>
                <a:gd name="connsiteX40" fmla="*/ 825972 w 5822102"/>
                <a:gd name="connsiteY40" fmla="*/ 4956104 h 6685267"/>
                <a:gd name="connsiteX41" fmla="*/ 926506 w 5822102"/>
                <a:gd name="connsiteY41" fmla="*/ 5085347 h 6685267"/>
                <a:gd name="connsiteX42" fmla="*/ 1027040 w 5822102"/>
                <a:gd name="connsiteY42" fmla="*/ 5210191 h 6685267"/>
                <a:gd name="connsiteX43" fmla="*/ 1132110 w 5822102"/>
                <a:gd name="connsiteY43" fmla="*/ 5330748 h 6685267"/>
                <a:gd name="connsiteX44" fmla="*/ 1354880 w 5822102"/>
                <a:gd name="connsiteY44" fmla="*/ 5558083 h 6685267"/>
                <a:gd name="connsiteX45" fmla="*/ 1855220 w 5822102"/>
                <a:gd name="connsiteY45" fmla="*/ 5937591 h 6685267"/>
                <a:gd name="connsiteX46" fmla="*/ 2131810 w 5822102"/>
                <a:gd name="connsiteY46" fmla="*/ 6080268 h 6685267"/>
                <a:gd name="connsiteX47" fmla="*/ 2423726 w 5822102"/>
                <a:gd name="connsiteY47" fmla="*/ 6188087 h 6685267"/>
                <a:gd name="connsiteX48" fmla="*/ 2727780 w 5822102"/>
                <a:gd name="connsiteY48" fmla="*/ 6262552 h 6685267"/>
                <a:gd name="connsiteX49" fmla="*/ 3041276 w 5822102"/>
                <a:gd name="connsiteY49" fmla="*/ 6304245 h 6685267"/>
                <a:gd name="connsiteX50" fmla="*/ 3360532 w 5822102"/>
                <a:gd name="connsiteY50" fmla="*/ 6317331 h 6685267"/>
                <a:gd name="connsiteX51" fmla="*/ 3439855 w 5822102"/>
                <a:gd name="connsiteY51" fmla="*/ 6316751 h 6685267"/>
                <a:gd name="connsiteX52" fmla="*/ 3478721 w 5822102"/>
                <a:gd name="connsiteY52" fmla="*/ 6315826 h 6685267"/>
                <a:gd name="connsiteX53" fmla="*/ 3517463 w 5822102"/>
                <a:gd name="connsiteY53" fmla="*/ 6313971 h 6685267"/>
                <a:gd name="connsiteX54" fmla="*/ 3671452 w 5822102"/>
                <a:gd name="connsiteY54" fmla="*/ 6301233 h 6685267"/>
                <a:gd name="connsiteX55" fmla="*/ 4265460 w 5822102"/>
                <a:gd name="connsiteY55" fmla="*/ 6149638 h 6685267"/>
                <a:gd name="connsiteX56" fmla="*/ 4546587 w 5822102"/>
                <a:gd name="connsiteY56" fmla="*/ 6018079 h 6685267"/>
                <a:gd name="connsiteX57" fmla="*/ 4818030 w 5822102"/>
                <a:gd name="connsiteY57" fmla="*/ 5858029 h 6685267"/>
                <a:gd name="connsiteX58" fmla="*/ 5081870 w 5822102"/>
                <a:gd name="connsiteY58" fmla="*/ 5676903 h 6685267"/>
                <a:gd name="connsiteX59" fmla="*/ 5212073 w 5822102"/>
                <a:gd name="connsiteY59" fmla="*/ 5581013 h 6685267"/>
                <a:gd name="connsiteX60" fmla="*/ 5343625 w 5822102"/>
                <a:gd name="connsiteY60" fmla="*/ 5481533 h 6685267"/>
                <a:gd name="connsiteX61" fmla="*/ 5610378 w 5822102"/>
                <a:gd name="connsiteY61" fmla="*/ 5284425 h 6685267"/>
                <a:gd name="connsiteX62" fmla="*/ 5822102 w 5822102"/>
                <a:gd name="connsiteY62" fmla="*/ 5126414 h 6685267"/>
                <a:gd name="connsiteX63" fmla="*/ 5822102 w 5822102"/>
                <a:gd name="connsiteY63" fmla="*/ 5556641 h 6685267"/>
                <a:gd name="connsiteX64" fmla="*/ 5576325 w 5822102"/>
                <a:gd name="connsiteY64" fmla="*/ 5749979 h 6685267"/>
                <a:gd name="connsiteX65" fmla="*/ 5447715 w 5822102"/>
                <a:gd name="connsiteY65" fmla="*/ 5852818 h 6685267"/>
                <a:gd name="connsiteX66" fmla="*/ 5315059 w 5822102"/>
                <a:gd name="connsiteY66" fmla="*/ 5956236 h 6685267"/>
                <a:gd name="connsiteX67" fmla="*/ 5038468 w 5822102"/>
                <a:gd name="connsiteY67" fmla="*/ 6155776 h 6685267"/>
                <a:gd name="connsiteX68" fmla="*/ 4741892 w 5822102"/>
                <a:gd name="connsiteY68" fmla="*/ 6338292 h 6685267"/>
                <a:gd name="connsiteX69" fmla="*/ 4420920 w 5822102"/>
                <a:gd name="connsiteY69" fmla="*/ 6492203 h 6685267"/>
                <a:gd name="connsiteX70" fmla="*/ 3717672 w 5822102"/>
                <a:gd name="connsiteY70" fmla="*/ 6670434 h 6685267"/>
                <a:gd name="connsiteX71" fmla="*/ 3535853 w 5822102"/>
                <a:gd name="connsiteY71" fmla="*/ 6683289 h 6685267"/>
                <a:gd name="connsiteX72" fmla="*/ 3490367 w 5822102"/>
                <a:gd name="connsiteY72" fmla="*/ 6684910 h 6685267"/>
                <a:gd name="connsiteX73" fmla="*/ 3445005 w 5822102"/>
                <a:gd name="connsiteY73" fmla="*/ 6685142 h 6685267"/>
                <a:gd name="connsiteX74" fmla="*/ 3355872 w 5822102"/>
                <a:gd name="connsiteY74" fmla="*/ 6684100 h 6685267"/>
                <a:gd name="connsiteX75" fmla="*/ 3179203 w 5822102"/>
                <a:gd name="connsiteY75" fmla="*/ 6677150 h 6685267"/>
                <a:gd name="connsiteX76" fmla="*/ 3002410 w 5822102"/>
                <a:gd name="connsiteY76" fmla="*/ 6661169 h 6685267"/>
                <a:gd name="connsiteX77" fmla="*/ 2650296 w 5822102"/>
                <a:gd name="connsiteY77" fmla="*/ 6604191 h 6685267"/>
                <a:gd name="connsiteX78" fmla="*/ 2306028 w 5822102"/>
                <a:gd name="connsiteY78" fmla="*/ 6505869 h 6685267"/>
                <a:gd name="connsiteX79" fmla="*/ 1978803 w 5822102"/>
                <a:gd name="connsiteY79" fmla="*/ 6363307 h 6685267"/>
                <a:gd name="connsiteX80" fmla="*/ 1678428 w 5822102"/>
                <a:gd name="connsiteY80" fmla="*/ 6177779 h 6685267"/>
                <a:gd name="connsiteX81" fmla="*/ 1175880 w 5822102"/>
                <a:gd name="connsiteY81" fmla="*/ 5710373 h 6685267"/>
                <a:gd name="connsiteX82" fmla="*/ 971502 w 5822102"/>
                <a:gd name="connsiteY82" fmla="*/ 5445399 h 6685267"/>
                <a:gd name="connsiteX83" fmla="*/ 790909 w 5822102"/>
                <a:gd name="connsiteY83" fmla="*/ 5169078 h 6685267"/>
                <a:gd name="connsiteX84" fmla="*/ 706680 w 5822102"/>
                <a:gd name="connsiteY84" fmla="*/ 5031959 h 6685267"/>
                <a:gd name="connsiteX85" fmla="*/ 619143 w 5822102"/>
                <a:gd name="connsiteY85" fmla="*/ 4897157 h 6685267"/>
                <a:gd name="connsiteX86" fmla="*/ 436465 w 5822102"/>
                <a:gd name="connsiteY86" fmla="*/ 4628710 h 6685267"/>
                <a:gd name="connsiteX87" fmla="*/ 347088 w 5822102"/>
                <a:gd name="connsiteY87" fmla="*/ 4492171 h 6685267"/>
                <a:gd name="connsiteX88" fmla="*/ 262001 w 5822102"/>
                <a:gd name="connsiteY88" fmla="*/ 4352619 h 6685267"/>
                <a:gd name="connsiteX89" fmla="*/ 118679 w 5822102"/>
                <a:gd name="connsiteY89" fmla="*/ 4059853 h 6685267"/>
                <a:gd name="connsiteX90" fmla="*/ 28322 w 5822102"/>
                <a:gd name="connsiteY90" fmla="*/ 3749136 h 6685267"/>
                <a:gd name="connsiteX91" fmla="*/ 0 w 5822102"/>
                <a:gd name="connsiteY91" fmla="*/ 3428922 h 6685267"/>
                <a:gd name="connsiteX92" fmla="*/ 253052 w 5822102"/>
                <a:gd name="connsiteY92" fmla="*/ 2174356 h 6685267"/>
                <a:gd name="connsiteX93" fmla="*/ 389141 w 5822102"/>
                <a:gd name="connsiteY93" fmla="*/ 1877652 h 6685267"/>
                <a:gd name="connsiteX94" fmla="*/ 552079 w 5822102"/>
                <a:gd name="connsiteY94" fmla="*/ 1591834 h 6685267"/>
                <a:gd name="connsiteX95" fmla="*/ 954950 w 5822102"/>
                <a:gd name="connsiteY95" fmla="*/ 1061773 h 6685267"/>
                <a:gd name="connsiteX96" fmla="*/ 1192922 w 5822102"/>
                <a:gd name="connsiteY96" fmla="*/ 822626 h 6685267"/>
                <a:gd name="connsiteX97" fmla="*/ 1255939 w 5822102"/>
                <a:gd name="connsiteY97" fmla="*/ 765880 h 6685267"/>
                <a:gd name="connsiteX98" fmla="*/ 1320183 w 5822102"/>
                <a:gd name="connsiteY98" fmla="*/ 710291 h 6685267"/>
                <a:gd name="connsiteX99" fmla="*/ 1452961 w 5822102"/>
                <a:gd name="connsiteY99" fmla="*/ 603514 h 6685267"/>
                <a:gd name="connsiteX100" fmla="*/ 2033360 w 5822102"/>
                <a:gd name="connsiteY100" fmla="*/ 235818 h 6685267"/>
                <a:gd name="connsiteX101" fmla="*/ 2512513 w 5822102"/>
                <a:gd name="connsiteY101" fmla="*/ 30012 h 668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822102" h="6685267">
                  <a:moveTo>
                    <a:pt x="2605444" y="0"/>
                  </a:moveTo>
                  <a:lnTo>
                    <a:pt x="4757391" y="0"/>
                  </a:lnTo>
                  <a:lnTo>
                    <a:pt x="4913680" y="56274"/>
                  </a:lnTo>
                  <a:cubicBezTo>
                    <a:pt x="5074659" y="119278"/>
                    <a:pt x="5229483" y="195083"/>
                    <a:pt x="5376238" y="282027"/>
                  </a:cubicBezTo>
                  <a:cubicBezTo>
                    <a:pt x="5474014" y="340105"/>
                    <a:pt x="5568080" y="403280"/>
                    <a:pt x="5658024" y="471014"/>
                  </a:cubicBezTo>
                  <a:lnTo>
                    <a:pt x="5822102" y="609109"/>
                  </a:lnTo>
                  <a:lnTo>
                    <a:pt x="5822102" y="760697"/>
                  </a:lnTo>
                  <a:lnTo>
                    <a:pt x="5707785" y="666601"/>
                  </a:lnTo>
                  <a:cubicBezTo>
                    <a:pt x="5665273" y="633682"/>
                    <a:pt x="5621749" y="602008"/>
                    <a:pt x="5577306" y="571666"/>
                  </a:cubicBezTo>
                  <a:cubicBezTo>
                    <a:pt x="5487929" y="511562"/>
                    <a:pt x="5395118" y="456089"/>
                    <a:pt x="5298630" y="407449"/>
                  </a:cubicBezTo>
                  <a:cubicBezTo>
                    <a:pt x="5106266" y="309010"/>
                    <a:pt x="4901153" y="235355"/>
                    <a:pt x="4690768" y="184979"/>
                  </a:cubicBezTo>
                  <a:cubicBezTo>
                    <a:pt x="4480382" y="134486"/>
                    <a:pt x="4264724" y="106807"/>
                    <a:pt x="4048577" y="99280"/>
                  </a:cubicBezTo>
                  <a:cubicBezTo>
                    <a:pt x="3832182" y="90709"/>
                    <a:pt x="3617997" y="102290"/>
                    <a:pt x="3405404" y="131937"/>
                  </a:cubicBezTo>
                  <a:cubicBezTo>
                    <a:pt x="3299353" y="147340"/>
                    <a:pt x="3193915" y="166449"/>
                    <a:pt x="3089702" y="190190"/>
                  </a:cubicBezTo>
                  <a:cubicBezTo>
                    <a:pt x="2985491" y="214278"/>
                    <a:pt x="2882137" y="241725"/>
                    <a:pt x="2780132" y="273457"/>
                  </a:cubicBezTo>
                  <a:cubicBezTo>
                    <a:pt x="2678126" y="305073"/>
                    <a:pt x="2577348" y="340510"/>
                    <a:pt x="2478040" y="379654"/>
                  </a:cubicBezTo>
                  <a:cubicBezTo>
                    <a:pt x="2378854" y="418914"/>
                    <a:pt x="2281017" y="461763"/>
                    <a:pt x="2184897" y="507972"/>
                  </a:cubicBezTo>
                  <a:cubicBezTo>
                    <a:pt x="1992657" y="600271"/>
                    <a:pt x="1806791" y="705542"/>
                    <a:pt x="1629141" y="823205"/>
                  </a:cubicBezTo>
                  <a:cubicBezTo>
                    <a:pt x="1584882" y="852736"/>
                    <a:pt x="1540745" y="882731"/>
                    <a:pt x="1497711" y="914000"/>
                  </a:cubicBezTo>
                  <a:cubicBezTo>
                    <a:pt x="1475888" y="929286"/>
                    <a:pt x="1454555" y="945153"/>
                    <a:pt x="1433099" y="960903"/>
                  </a:cubicBezTo>
                  <a:cubicBezTo>
                    <a:pt x="1411521" y="976537"/>
                    <a:pt x="1390311" y="992634"/>
                    <a:pt x="1369346" y="1008963"/>
                  </a:cubicBezTo>
                  <a:cubicBezTo>
                    <a:pt x="1285119" y="1074165"/>
                    <a:pt x="1202730" y="1141797"/>
                    <a:pt x="1123406" y="1212905"/>
                  </a:cubicBezTo>
                  <a:cubicBezTo>
                    <a:pt x="964391" y="1354656"/>
                    <a:pt x="816900" y="1509261"/>
                    <a:pt x="684367" y="1675564"/>
                  </a:cubicBezTo>
                  <a:cubicBezTo>
                    <a:pt x="618161" y="1758716"/>
                    <a:pt x="555512" y="1844763"/>
                    <a:pt x="497153" y="1933588"/>
                  </a:cubicBezTo>
                  <a:cubicBezTo>
                    <a:pt x="439775" y="2022877"/>
                    <a:pt x="385584" y="2114367"/>
                    <a:pt x="337770" y="2208983"/>
                  </a:cubicBezTo>
                  <a:cubicBezTo>
                    <a:pt x="325388" y="2232493"/>
                    <a:pt x="313862" y="2256349"/>
                    <a:pt x="302461" y="2280207"/>
                  </a:cubicBezTo>
                  <a:lnTo>
                    <a:pt x="285296" y="2316107"/>
                  </a:lnTo>
                  <a:lnTo>
                    <a:pt x="268991" y="2352355"/>
                  </a:lnTo>
                  <a:cubicBezTo>
                    <a:pt x="258324" y="2376560"/>
                    <a:pt x="247535" y="2400764"/>
                    <a:pt x="237849" y="2425432"/>
                  </a:cubicBezTo>
                  <a:cubicBezTo>
                    <a:pt x="228163" y="2450099"/>
                    <a:pt x="217498" y="2474419"/>
                    <a:pt x="208670" y="2499319"/>
                  </a:cubicBezTo>
                  <a:cubicBezTo>
                    <a:pt x="170909" y="2598219"/>
                    <a:pt x="138908" y="2699206"/>
                    <a:pt x="113775" y="2801929"/>
                  </a:cubicBezTo>
                  <a:cubicBezTo>
                    <a:pt x="62773" y="3006911"/>
                    <a:pt x="36659" y="3217917"/>
                    <a:pt x="36781" y="3428922"/>
                  </a:cubicBezTo>
                  <a:cubicBezTo>
                    <a:pt x="37394" y="3534078"/>
                    <a:pt x="47816" y="3639001"/>
                    <a:pt x="69148" y="3741955"/>
                  </a:cubicBezTo>
                  <a:cubicBezTo>
                    <a:pt x="91585" y="3844679"/>
                    <a:pt x="124074" y="3945202"/>
                    <a:pt x="167966" y="4041323"/>
                  </a:cubicBezTo>
                  <a:cubicBezTo>
                    <a:pt x="178387" y="4065528"/>
                    <a:pt x="190525" y="4089153"/>
                    <a:pt x="202049" y="4112894"/>
                  </a:cubicBezTo>
                  <a:cubicBezTo>
                    <a:pt x="214555" y="4136288"/>
                    <a:pt x="226447" y="4159912"/>
                    <a:pt x="239933" y="4182843"/>
                  </a:cubicBezTo>
                  <a:cubicBezTo>
                    <a:pt x="265680" y="4229167"/>
                    <a:pt x="294368" y="4274101"/>
                    <a:pt x="323916" y="4318456"/>
                  </a:cubicBezTo>
                  <a:cubicBezTo>
                    <a:pt x="353341" y="4362927"/>
                    <a:pt x="384849" y="4406240"/>
                    <a:pt x="416604" y="4449436"/>
                  </a:cubicBezTo>
                  <a:cubicBezTo>
                    <a:pt x="448847" y="4492286"/>
                    <a:pt x="482319" y="4534557"/>
                    <a:pt x="515911" y="4576711"/>
                  </a:cubicBezTo>
                  <a:cubicBezTo>
                    <a:pt x="583219" y="4661137"/>
                    <a:pt x="653594" y="4743825"/>
                    <a:pt x="722619" y="4828482"/>
                  </a:cubicBezTo>
                  <a:cubicBezTo>
                    <a:pt x="757315" y="4870637"/>
                    <a:pt x="791889" y="4913138"/>
                    <a:pt x="825972" y="4956104"/>
                  </a:cubicBezTo>
                  <a:cubicBezTo>
                    <a:pt x="859934" y="4998722"/>
                    <a:pt x="893649" y="5044004"/>
                    <a:pt x="926506" y="5085347"/>
                  </a:cubicBezTo>
                  <a:cubicBezTo>
                    <a:pt x="959119" y="5127734"/>
                    <a:pt x="993324" y="5168847"/>
                    <a:pt x="1027040" y="5210191"/>
                  </a:cubicBezTo>
                  <a:cubicBezTo>
                    <a:pt x="1061737" y="5250840"/>
                    <a:pt x="1096188" y="5291488"/>
                    <a:pt x="1132110" y="5330748"/>
                  </a:cubicBezTo>
                  <a:cubicBezTo>
                    <a:pt x="1203465" y="5409731"/>
                    <a:pt x="1277639" y="5485818"/>
                    <a:pt x="1354880" y="5558083"/>
                  </a:cubicBezTo>
                  <a:cubicBezTo>
                    <a:pt x="1509603" y="5702266"/>
                    <a:pt x="1676588" y="5830930"/>
                    <a:pt x="1855220" y="5937591"/>
                  </a:cubicBezTo>
                  <a:cubicBezTo>
                    <a:pt x="1944720" y="5990632"/>
                    <a:pt x="2036549" y="6039272"/>
                    <a:pt x="2131810" y="6080268"/>
                  </a:cubicBezTo>
                  <a:cubicBezTo>
                    <a:pt x="2226460" y="6122423"/>
                    <a:pt x="2324173" y="6157977"/>
                    <a:pt x="2423726" y="6188087"/>
                  </a:cubicBezTo>
                  <a:cubicBezTo>
                    <a:pt x="2523280" y="6218313"/>
                    <a:pt x="2624794" y="6242749"/>
                    <a:pt x="2727780" y="6262552"/>
                  </a:cubicBezTo>
                  <a:cubicBezTo>
                    <a:pt x="2830890" y="6282008"/>
                    <a:pt x="2935714" y="6295326"/>
                    <a:pt x="3041276" y="6304245"/>
                  </a:cubicBezTo>
                  <a:cubicBezTo>
                    <a:pt x="3146836" y="6313277"/>
                    <a:pt x="3253499" y="6317215"/>
                    <a:pt x="3360532" y="6317331"/>
                  </a:cubicBezTo>
                  <a:cubicBezTo>
                    <a:pt x="3387259" y="6317331"/>
                    <a:pt x="3414354" y="6317794"/>
                    <a:pt x="3439855" y="6316751"/>
                  </a:cubicBezTo>
                  <a:lnTo>
                    <a:pt x="3478721" y="6315826"/>
                  </a:lnTo>
                  <a:lnTo>
                    <a:pt x="3517463" y="6313971"/>
                  </a:lnTo>
                  <a:cubicBezTo>
                    <a:pt x="3569078" y="6311772"/>
                    <a:pt x="3620449" y="6306907"/>
                    <a:pt x="3671452" y="6301233"/>
                  </a:cubicBezTo>
                  <a:cubicBezTo>
                    <a:pt x="3875707" y="6277608"/>
                    <a:pt x="4074445" y="6225841"/>
                    <a:pt x="4265460" y="6149638"/>
                  </a:cubicBezTo>
                  <a:cubicBezTo>
                    <a:pt x="4361212" y="6111884"/>
                    <a:pt x="4454636" y="6067065"/>
                    <a:pt x="4546587" y="6018079"/>
                  </a:cubicBezTo>
                  <a:cubicBezTo>
                    <a:pt x="4638662" y="5969322"/>
                    <a:pt x="4729020" y="5915240"/>
                    <a:pt x="4818030" y="5858029"/>
                  </a:cubicBezTo>
                  <a:cubicBezTo>
                    <a:pt x="4907038" y="5800703"/>
                    <a:pt x="4994577" y="5739672"/>
                    <a:pt x="5081870" y="5676903"/>
                  </a:cubicBezTo>
                  <a:cubicBezTo>
                    <a:pt x="5125392" y="5645519"/>
                    <a:pt x="5168794" y="5613324"/>
                    <a:pt x="5212073" y="5581013"/>
                  </a:cubicBezTo>
                  <a:lnTo>
                    <a:pt x="5343625" y="5481533"/>
                  </a:lnTo>
                  <a:cubicBezTo>
                    <a:pt x="5432696" y="5414768"/>
                    <a:pt x="5521951" y="5349452"/>
                    <a:pt x="5610378" y="5284425"/>
                  </a:cubicBezTo>
                  <a:lnTo>
                    <a:pt x="5822102" y="5126414"/>
                  </a:lnTo>
                  <a:lnTo>
                    <a:pt x="5822102" y="5556641"/>
                  </a:lnTo>
                  <a:lnTo>
                    <a:pt x="5576325" y="5749979"/>
                  </a:lnTo>
                  <a:lnTo>
                    <a:pt x="5447715" y="5852818"/>
                  </a:lnTo>
                  <a:cubicBezTo>
                    <a:pt x="5403945" y="5887445"/>
                    <a:pt x="5359932" y="5922073"/>
                    <a:pt x="5315059" y="5956236"/>
                  </a:cubicBezTo>
                  <a:cubicBezTo>
                    <a:pt x="5225682" y="6024680"/>
                    <a:pt x="5133976" y="6091734"/>
                    <a:pt x="5038468" y="6155776"/>
                  </a:cubicBezTo>
                  <a:cubicBezTo>
                    <a:pt x="4943084" y="6219703"/>
                    <a:pt x="4845002" y="6281777"/>
                    <a:pt x="4741892" y="6338292"/>
                  </a:cubicBezTo>
                  <a:cubicBezTo>
                    <a:pt x="4638784" y="6394692"/>
                    <a:pt x="4532120" y="6447038"/>
                    <a:pt x="4420920" y="6492203"/>
                  </a:cubicBezTo>
                  <a:cubicBezTo>
                    <a:pt x="4199255" y="6583693"/>
                    <a:pt x="3959813" y="6644840"/>
                    <a:pt x="3717672" y="6670434"/>
                  </a:cubicBezTo>
                  <a:cubicBezTo>
                    <a:pt x="3657106" y="6676456"/>
                    <a:pt x="3596419" y="6681321"/>
                    <a:pt x="3535853" y="6683289"/>
                  </a:cubicBezTo>
                  <a:lnTo>
                    <a:pt x="3490367" y="6684910"/>
                  </a:lnTo>
                  <a:lnTo>
                    <a:pt x="3445005" y="6685142"/>
                  </a:lnTo>
                  <a:cubicBezTo>
                    <a:pt x="3414354" y="6685605"/>
                    <a:pt x="3385297" y="6684679"/>
                    <a:pt x="3355872" y="6684100"/>
                  </a:cubicBezTo>
                  <a:cubicBezTo>
                    <a:pt x="3297146" y="6683405"/>
                    <a:pt x="3238052" y="6680047"/>
                    <a:pt x="3179203" y="6677150"/>
                  </a:cubicBezTo>
                  <a:cubicBezTo>
                    <a:pt x="3120232" y="6672519"/>
                    <a:pt x="3061259" y="6668233"/>
                    <a:pt x="3002410" y="6661169"/>
                  </a:cubicBezTo>
                  <a:cubicBezTo>
                    <a:pt x="2884589" y="6647851"/>
                    <a:pt x="2766891" y="6629669"/>
                    <a:pt x="2650296" y="6604191"/>
                  </a:cubicBezTo>
                  <a:cubicBezTo>
                    <a:pt x="2533702" y="6578713"/>
                    <a:pt x="2418456" y="6545938"/>
                    <a:pt x="2306028" y="6505869"/>
                  </a:cubicBezTo>
                  <a:cubicBezTo>
                    <a:pt x="2193602" y="6465683"/>
                    <a:pt x="2084118" y="6417738"/>
                    <a:pt x="1978803" y="6363307"/>
                  </a:cubicBezTo>
                  <a:cubicBezTo>
                    <a:pt x="1873855" y="6308066"/>
                    <a:pt x="1773077" y="6246340"/>
                    <a:pt x="1678428" y="6177779"/>
                  </a:cubicBezTo>
                  <a:cubicBezTo>
                    <a:pt x="1488393" y="6041356"/>
                    <a:pt x="1321900" y="5881423"/>
                    <a:pt x="1175880" y="5710373"/>
                  </a:cubicBezTo>
                  <a:cubicBezTo>
                    <a:pt x="1103177" y="5624441"/>
                    <a:pt x="1035501" y="5535732"/>
                    <a:pt x="971502" y="5445399"/>
                  </a:cubicBezTo>
                  <a:cubicBezTo>
                    <a:pt x="907380" y="5355069"/>
                    <a:pt x="847550" y="5262768"/>
                    <a:pt x="790909" y="5169078"/>
                  </a:cubicBezTo>
                  <a:cubicBezTo>
                    <a:pt x="761974" y="5121712"/>
                    <a:pt x="735492" y="5077357"/>
                    <a:pt x="706680" y="5031959"/>
                  </a:cubicBezTo>
                  <a:cubicBezTo>
                    <a:pt x="678114" y="4986910"/>
                    <a:pt x="649058" y="4941860"/>
                    <a:pt x="619143" y="4897157"/>
                  </a:cubicBezTo>
                  <a:lnTo>
                    <a:pt x="436465" y="4628710"/>
                  </a:lnTo>
                  <a:cubicBezTo>
                    <a:pt x="406182" y="4583544"/>
                    <a:pt x="376267" y="4538147"/>
                    <a:pt x="347088" y="4492171"/>
                  </a:cubicBezTo>
                  <a:cubicBezTo>
                    <a:pt x="317908" y="4446194"/>
                    <a:pt x="288974" y="4400102"/>
                    <a:pt x="262001" y="4352619"/>
                  </a:cubicBezTo>
                  <a:cubicBezTo>
                    <a:pt x="207934" y="4258119"/>
                    <a:pt x="158280" y="4160840"/>
                    <a:pt x="118679" y="4059853"/>
                  </a:cubicBezTo>
                  <a:cubicBezTo>
                    <a:pt x="78343" y="3959214"/>
                    <a:pt x="48429" y="3854870"/>
                    <a:pt x="28322" y="3749136"/>
                  </a:cubicBezTo>
                  <a:cubicBezTo>
                    <a:pt x="9073" y="3643402"/>
                    <a:pt x="0" y="3536046"/>
                    <a:pt x="0" y="3428922"/>
                  </a:cubicBezTo>
                  <a:cubicBezTo>
                    <a:pt x="1594" y="3001816"/>
                    <a:pt x="89010" y="2575868"/>
                    <a:pt x="253052" y="2174356"/>
                  </a:cubicBezTo>
                  <a:cubicBezTo>
                    <a:pt x="294246" y="2074066"/>
                    <a:pt x="338873" y="1974700"/>
                    <a:pt x="389141" y="1877652"/>
                  </a:cubicBezTo>
                  <a:cubicBezTo>
                    <a:pt x="438672" y="1780256"/>
                    <a:pt x="493230" y="1684945"/>
                    <a:pt x="552079" y="1591834"/>
                  </a:cubicBezTo>
                  <a:cubicBezTo>
                    <a:pt x="669900" y="1405728"/>
                    <a:pt x="804394" y="1227729"/>
                    <a:pt x="954950" y="1061773"/>
                  </a:cubicBezTo>
                  <a:cubicBezTo>
                    <a:pt x="1030597" y="979085"/>
                    <a:pt x="1109552" y="898829"/>
                    <a:pt x="1192922" y="822626"/>
                  </a:cubicBezTo>
                  <a:cubicBezTo>
                    <a:pt x="1213642" y="803402"/>
                    <a:pt x="1234483" y="784409"/>
                    <a:pt x="1255939" y="765880"/>
                  </a:cubicBezTo>
                  <a:cubicBezTo>
                    <a:pt x="1277273" y="747234"/>
                    <a:pt x="1298237" y="728241"/>
                    <a:pt x="1320183" y="710291"/>
                  </a:cubicBezTo>
                  <a:cubicBezTo>
                    <a:pt x="1363585" y="673811"/>
                    <a:pt x="1408088" y="638489"/>
                    <a:pt x="1452961" y="603514"/>
                  </a:cubicBezTo>
                  <a:cubicBezTo>
                    <a:pt x="1633310" y="464543"/>
                    <a:pt x="1828125" y="341437"/>
                    <a:pt x="2033360" y="235818"/>
                  </a:cubicBezTo>
                  <a:cubicBezTo>
                    <a:pt x="2187242" y="156561"/>
                    <a:pt x="2347554" y="87597"/>
                    <a:pt x="2512513" y="3001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5102EBE-A80F-4CFF-B1DD-941EF9728B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04998" y="98659"/>
              <a:ext cx="5774333" cy="6315453"/>
            </a:xfrm>
            <a:custGeom>
              <a:avLst/>
              <a:gdLst>
                <a:gd name="connsiteX0" fmla="*/ 3707237 w 5774333"/>
                <a:gd name="connsiteY0" fmla="*/ 1489 h 6315453"/>
                <a:gd name="connsiteX1" fmla="*/ 4037665 w 5774333"/>
                <a:gd name="connsiteY1" fmla="*/ 6121 h 6315453"/>
                <a:gd name="connsiteX2" fmla="*/ 4692239 w 5774333"/>
                <a:gd name="connsiteY2" fmla="*/ 102128 h 6315453"/>
                <a:gd name="connsiteX3" fmla="*/ 5315059 w 5774333"/>
                <a:gd name="connsiteY3" fmla="*/ 324945 h 6315453"/>
                <a:gd name="connsiteX4" fmla="*/ 5738325 w 5774333"/>
                <a:gd name="connsiteY4" fmla="*/ 578286 h 6315453"/>
                <a:gd name="connsiteX5" fmla="*/ 5774333 w 5774333"/>
                <a:gd name="connsiteY5" fmla="*/ 606551 h 6315453"/>
                <a:gd name="connsiteX6" fmla="*/ 5774333 w 5774333"/>
                <a:gd name="connsiteY6" fmla="*/ 975490 h 6315453"/>
                <a:gd name="connsiteX7" fmla="*/ 5676001 w 5774333"/>
                <a:gd name="connsiteY7" fmla="*/ 889749 h 6315453"/>
                <a:gd name="connsiteX8" fmla="*/ 5177132 w 5774333"/>
                <a:gd name="connsiteY8" fmla="*/ 581926 h 6315453"/>
                <a:gd name="connsiteX9" fmla="*/ 4615735 w 5774333"/>
                <a:gd name="connsiteY9" fmla="*/ 388640 h 6315453"/>
                <a:gd name="connsiteX10" fmla="*/ 4020010 w 5774333"/>
                <a:gd name="connsiteY10" fmla="*/ 308500 h 6315453"/>
                <a:gd name="connsiteX11" fmla="*/ 3416315 w 5774333"/>
                <a:gd name="connsiteY11" fmla="*/ 328882 h 6315453"/>
                <a:gd name="connsiteX12" fmla="*/ 2823779 w 5774333"/>
                <a:gd name="connsiteY12" fmla="*/ 446545 h 6315453"/>
                <a:gd name="connsiteX13" fmla="*/ 2256987 w 5774333"/>
                <a:gd name="connsiteY13" fmla="*/ 651296 h 6315453"/>
                <a:gd name="connsiteX14" fmla="*/ 1244169 w 5774333"/>
                <a:gd name="connsiteY14" fmla="*/ 1280374 h 6315453"/>
                <a:gd name="connsiteX15" fmla="*/ 830141 w 5774333"/>
                <a:gd name="connsiteY15" fmla="*/ 1700184 h 6315453"/>
                <a:gd name="connsiteX16" fmla="*/ 502792 w 5774333"/>
                <a:gd name="connsiteY16" fmla="*/ 2182300 h 6315453"/>
                <a:gd name="connsiteX17" fmla="*/ 280637 w 5774333"/>
                <a:gd name="connsiteY17" fmla="*/ 2715256 h 6315453"/>
                <a:gd name="connsiteX18" fmla="*/ 199843 w 5774333"/>
                <a:gd name="connsiteY18" fmla="*/ 3283418 h 6315453"/>
                <a:gd name="connsiteX19" fmla="*/ 233926 w 5774333"/>
                <a:gd name="connsiteY19" fmla="*/ 3561593 h 6315453"/>
                <a:gd name="connsiteX20" fmla="*/ 334582 w 5774333"/>
                <a:gd name="connsiteY20" fmla="*/ 3821816 h 6315453"/>
                <a:gd name="connsiteX21" fmla="*/ 404834 w 5774333"/>
                <a:gd name="connsiteY21" fmla="*/ 3944343 h 6315453"/>
                <a:gd name="connsiteX22" fmla="*/ 485506 w 5774333"/>
                <a:gd name="connsiteY22" fmla="*/ 4062932 h 6315453"/>
                <a:gd name="connsiteX23" fmla="*/ 671861 w 5774333"/>
                <a:gd name="connsiteY23" fmla="*/ 4292120 h 6315453"/>
                <a:gd name="connsiteX24" fmla="*/ 873542 w 5774333"/>
                <a:gd name="connsiteY24" fmla="*/ 4523044 h 6315453"/>
                <a:gd name="connsiteX25" fmla="*/ 973831 w 5774333"/>
                <a:gd name="connsiteY25" fmla="*/ 4643601 h 6315453"/>
                <a:gd name="connsiteX26" fmla="*/ 1022014 w 5774333"/>
                <a:gd name="connsiteY26" fmla="*/ 4702780 h 6315453"/>
                <a:gd name="connsiteX27" fmla="*/ 1069215 w 5774333"/>
                <a:gd name="connsiteY27" fmla="*/ 4759411 h 6315453"/>
                <a:gd name="connsiteX28" fmla="*/ 1474784 w 5774333"/>
                <a:gd name="connsiteY28" fmla="*/ 5177948 h 6315453"/>
                <a:gd name="connsiteX29" fmla="*/ 1690442 w 5774333"/>
                <a:gd name="connsiteY29" fmla="*/ 5366255 h 6315453"/>
                <a:gd name="connsiteX30" fmla="*/ 1916276 w 5774333"/>
                <a:gd name="connsiteY30" fmla="*/ 5539852 h 6315453"/>
                <a:gd name="connsiteX31" fmla="*/ 2420784 w 5774333"/>
                <a:gd name="connsiteY31" fmla="*/ 5814437 h 6315453"/>
                <a:gd name="connsiteX32" fmla="*/ 2703015 w 5774333"/>
                <a:gd name="connsiteY32" fmla="*/ 5892029 h 6315453"/>
                <a:gd name="connsiteX33" fmla="*/ 2775350 w 5774333"/>
                <a:gd name="connsiteY33" fmla="*/ 5905695 h 6315453"/>
                <a:gd name="connsiteX34" fmla="*/ 2848299 w 5774333"/>
                <a:gd name="connsiteY34" fmla="*/ 5917161 h 6315453"/>
                <a:gd name="connsiteX35" fmla="*/ 2995544 w 5774333"/>
                <a:gd name="connsiteY35" fmla="*/ 5933605 h 6315453"/>
                <a:gd name="connsiteX36" fmla="*/ 3069596 w 5774333"/>
                <a:gd name="connsiteY36" fmla="*/ 5938933 h 6315453"/>
                <a:gd name="connsiteX37" fmla="*/ 3143894 w 5774333"/>
                <a:gd name="connsiteY37" fmla="*/ 5942639 h 6315453"/>
                <a:gd name="connsiteX38" fmla="*/ 3218436 w 5774333"/>
                <a:gd name="connsiteY38" fmla="*/ 5944260 h 6315453"/>
                <a:gd name="connsiteX39" fmla="*/ 3293101 w 5774333"/>
                <a:gd name="connsiteY39" fmla="*/ 5943913 h 6315453"/>
                <a:gd name="connsiteX40" fmla="*/ 3330494 w 5774333"/>
                <a:gd name="connsiteY40" fmla="*/ 5943565 h 6315453"/>
                <a:gd name="connsiteX41" fmla="*/ 3366540 w 5774333"/>
                <a:gd name="connsiteY41" fmla="*/ 5942059 h 6315453"/>
                <a:gd name="connsiteX42" fmla="*/ 3402462 w 5774333"/>
                <a:gd name="connsiteY42" fmla="*/ 5940323 h 6315453"/>
                <a:gd name="connsiteX43" fmla="*/ 3438262 w 5774333"/>
                <a:gd name="connsiteY43" fmla="*/ 5937543 h 6315453"/>
                <a:gd name="connsiteX44" fmla="*/ 3580236 w 5774333"/>
                <a:gd name="connsiteY44" fmla="*/ 5920982 h 6315453"/>
                <a:gd name="connsiteX45" fmla="*/ 4121034 w 5774333"/>
                <a:gd name="connsiteY45" fmla="*/ 5753290 h 6315453"/>
                <a:gd name="connsiteX46" fmla="*/ 4620639 w 5774333"/>
                <a:gd name="connsiteY46" fmla="*/ 5459364 h 6315453"/>
                <a:gd name="connsiteX47" fmla="*/ 4741771 w 5774333"/>
                <a:gd name="connsiteY47" fmla="*/ 5372971 h 6315453"/>
                <a:gd name="connsiteX48" fmla="*/ 4862901 w 5774333"/>
                <a:gd name="connsiteY48" fmla="*/ 5283682 h 6315453"/>
                <a:gd name="connsiteX49" fmla="*/ 5108229 w 5774333"/>
                <a:gd name="connsiteY49" fmla="*/ 5098386 h 6315453"/>
                <a:gd name="connsiteX50" fmla="*/ 5612493 w 5774333"/>
                <a:gd name="connsiteY50" fmla="*/ 4739724 h 6315453"/>
                <a:gd name="connsiteX51" fmla="*/ 5774333 w 5774333"/>
                <a:gd name="connsiteY51" fmla="*/ 4623488 h 6315453"/>
                <a:gd name="connsiteX52" fmla="*/ 5774333 w 5774333"/>
                <a:gd name="connsiteY52" fmla="*/ 5232926 h 6315453"/>
                <a:gd name="connsiteX53" fmla="*/ 5676492 w 5774333"/>
                <a:gd name="connsiteY53" fmla="*/ 5306859 h 6315453"/>
                <a:gd name="connsiteX54" fmla="*/ 5426260 w 5774333"/>
                <a:gd name="connsiteY54" fmla="*/ 5486233 h 6315453"/>
                <a:gd name="connsiteX55" fmla="*/ 5300225 w 5774333"/>
                <a:gd name="connsiteY55" fmla="*/ 5576217 h 6315453"/>
                <a:gd name="connsiteX56" fmla="*/ 5170757 w 5774333"/>
                <a:gd name="connsiteY56" fmla="*/ 5666780 h 6315453"/>
                <a:gd name="connsiteX57" fmla="*/ 5038100 w 5774333"/>
                <a:gd name="connsiteY57" fmla="*/ 5756185 h 6315453"/>
                <a:gd name="connsiteX58" fmla="*/ 4901276 w 5774333"/>
                <a:gd name="connsiteY58" fmla="*/ 5843043 h 6315453"/>
                <a:gd name="connsiteX59" fmla="*/ 4614019 w 5774333"/>
                <a:gd name="connsiteY59" fmla="*/ 6006103 h 6315453"/>
                <a:gd name="connsiteX60" fmla="*/ 4305061 w 5774333"/>
                <a:gd name="connsiteY60" fmla="*/ 6144726 h 6315453"/>
                <a:gd name="connsiteX61" fmla="*/ 3632710 w 5774333"/>
                <a:gd name="connsiteY61" fmla="*/ 6304196 h 6315453"/>
                <a:gd name="connsiteX62" fmla="*/ 3459594 w 5774333"/>
                <a:gd name="connsiteY62" fmla="*/ 6314504 h 6315453"/>
                <a:gd name="connsiteX63" fmla="*/ 3416315 w 5774333"/>
                <a:gd name="connsiteY63" fmla="*/ 6315429 h 6315453"/>
                <a:gd name="connsiteX64" fmla="*/ 3373159 w 5774333"/>
                <a:gd name="connsiteY64" fmla="*/ 6315198 h 6315453"/>
                <a:gd name="connsiteX65" fmla="*/ 3330127 w 5774333"/>
                <a:gd name="connsiteY65" fmla="*/ 6314735 h 6315453"/>
                <a:gd name="connsiteX66" fmla="*/ 3288320 w 5774333"/>
                <a:gd name="connsiteY66" fmla="*/ 6313230 h 6315453"/>
                <a:gd name="connsiteX67" fmla="*/ 2954350 w 5774333"/>
                <a:gd name="connsiteY67" fmla="*/ 6288098 h 6315453"/>
                <a:gd name="connsiteX68" fmla="*/ 2622466 w 5774333"/>
                <a:gd name="connsiteY68" fmla="*/ 6232742 h 6315453"/>
                <a:gd name="connsiteX69" fmla="*/ 2296466 w 5774333"/>
                <a:gd name="connsiteY69" fmla="*/ 6146001 h 6315453"/>
                <a:gd name="connsiteX70" fmla="*/ 1672419 w 5774333"/>
                <a:gd name="connsiteY70" fmla="*/ 5885197 h 6315453"/>
                <a:gd name="connsiteX71" fmla="*/ 1146578 w 5774333"/>
                <a:gd name="connsiteY71" fmla="*/ 5479168 h 6315453"/>
                <a:gd name="connsiteX72" fmla="*/ 933372 w 5774333"/>
                <a:gd name="connsiteY72" fmla="*/ 5234810 h 6315453"/>
                <a:gd name="connsiteX73" fmla="*/ 747140 w 5774333"/>
                <a:gd name="connsiteY73" fmla="*/ 4976091 h 6315453"/>
                <a:gd name="connsiteX74" fmla="*/ 703616 w 5774333"/>
                <a:gd name="connsiteY74" fmla="*/ 4910196 h 6315453"/>
                <a:gd name="connsiteX75" fmla="*/ 662053 w 5774333"/>
                <a:gd name="connsiteY75" fmla="*/ 4846269 h 6315453"/>
                <a:gd name="connsiteX76" fmla="*/ 580033 w 5774333"/>
                <a:gd name="connsiteY76" fmla="*/ 4722352 h 6315453"/>
                <a:gd name="connsiteX77" fmla="*/ 410105 w 5774333"/>
                <a:gd name="connsiteY77" fmla="*/ 4469193 h 6315453"/>
                <a:gd name="connsiteX78" fmla="*/ 244224 w 5774333"/>
                <a:gd name="connsiteY78" fmla="*/ 4201556 h 6315453"/>
                <a:gd name="connsiteX79" fmla="*/ 169437 w 5774333"/>
                <a:gd name="connsiteY79" fmla="*/ 4059690 h 6315453"/>
                <a:gd name="connsiteX80" fmla="*/ 105929 w 5774333"/>
                <a:gd name="connsiteY80" fmla="*/ 3911221 h 6315453"/>
                <a:gd name="connsiteX81" fmla="*/ 57256 w 5774333"/>
                <a:gd name="connsiteY81" fmla="*/ 3757195 h 6315453"/>
                <a:gd name="connsiteX82" fmla="*/ 39111 w 5774333"/>
                <a:gd name="connsiteY82" fmla="*/ 3678677 h 6315453"/>
                <a:gd name="connsiteX83" fmla="*/ 31142 w 5774333"/>
                <a:gd name="connsiteY83" fmla="*/ 3639300 h 6315453"/>
                <a:gd name="connsiteX84" fmla="*/ 24521 w 5774333"/>
                <a:gd name="connsiteY84" fmla="*/ 3599809 h 6315453"/>
                <a:gd name="connsiteX85" fmla="*/ 0 w 5774333"/>
                <a:gd name="connsiteY85" fmla="*/ 3283418 h 6315453"/>
                <a:gd name="connsiteX86" fmla="*/ 68045 w 5774333"/>
                <a:gd name="connsiteY86" fmla="*/ 2666963 h 6315453"/>
                <a:gd name="connsiteX87" fmla="*/ 272546 w 5774333"/>
                <a:gd name="connsiteY87" fmla="*/ 2076334 h 6315453"/>
                <a:gd name="connsiteX88" fmla="*/ 1039300 w 5774333"/>
                <a:gd name="connsiteY88" fmla="*/ 1073307 h 6315453"/>
                <a:gd name="connsiteX89" fmla="*/ 1547733 w 5774333"/>
                <a:gd name="connsiteY89" fmla="*/ 680365 h 6315453"/>
                <a:gd name="connsiteX90" fmla="*/ 2115995 w 5774333"/>
                <a:gd name="connsiteY90" fmla="*/ 368373 h 6315453"/>
                <a:gd name="connsiteX91" fmla="*/ 3377451 w 5774333"/>
                <a:gd name="connsiteY91" fmla="*/ 24304 h 6315453"/>
                <a:gd name="connsiteX92" fmla="*/ 3707237 w 5774333"/>
                <a:gd name="connsiteY92" fmla="*/ 1489 h 631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774333" h="6315453">
                  <a:moveTo>
                    <a:pt x="3707237" y="1489"/>
                  </a:moveTo>
                  <a:cubicBezTo>
                    <a:pt x="3817502" y="-1522"/>
                    <a:pt x="3927875" y="41"/>
                    <a:pt x="4037665" y="6121"/>
                  </a:cubicBezTo>
                  <a:cubicBezTo>
                    <a:pt x="4257614" y="18745"/>
                    <a:pt x="4477439" y="49665"/>
                    <a:pt x="4692239" y="102128"/>
                  </a:cubicBezTo>
                  <a:cubicBezTo>
                    <a:pt x="4907039" y="154474"/>
                    <a:pt x="5116811" y="228592"/>
                    <a:pt x="5315059" y="324945"/>
                  </a:cubicBezTo>
                  <a:cubicBezTo>
                    <a:pt x="5463562" y="397211"/>
                    <a:pt x="5606133" y="481527"/>
                    <a:pt x="5738325" y="578286"/>
                  </a:cubicBezTo>
                  <a:lnTo>
                    <a:pt x="5774333" y="606551"/>
                  </a:lnTo>
                  <a:lnTo>
                    <a:pt x="5774333" y="975490"/>
                  </a:lnTo>
                  <a:lnTo>
                    <a:pt x="5676001" y="889749"/>
                  </a:lnTo>
                  <a:cubicBezTo>
                    <a:pt x="5522381" y="769886"/>
                    <a:pt x="5355519" y="665657"/>
                    <a:pt x="5177132" y="581926"/>
                  </a:cubicBezTo>
                  <a:cubicBezTo>
                    <a:pt x="4998867" y="497965"/>
                    <a:pt x="4810183" y="433574"/>
                    <a:pt x="4615735" y="388640"/>
                  </a:cubicBezTo>
                  <a:cubicBezTo>
                    <a:pt x="4421289" y="343591"/>
                    <a:pt x="4221446" y="317649"/>
                    <a:pt x="4020010" y="308500"/>
                  </a:cubicBezTo>
                  <a:cubicBezTo>
                    <a:pt x="3818207" y="298887"/>
                    <a:pt x="3616649" y="305257"/>
                    <a:pt x="3416315" y="328882"/>
                  </a:cubicBezTo>
                  <a:cubicBezTo>
                    <a:pt x="3216106" y="352623"/>
                    <a:pt x="3017736" y="392346"/>
                    <a:pt x="2823779" y="446545"/>
                  </a:cubicBezTo>
                  <a:cubicBezTo>
                    <a:pt x="2629699" y="500513"/>
                    <a:pt x="2440401" y="570345"/>
                    <a:pt x="2256987" y="651296"/>
                  </a:cubicBezTo>
                  <a:cubicBezTo>
                    <a:pt x="1889058" y="811461"/>
                    <a:pt x="1545527" y="1023856"/>
                    <a:pt x="1244169" y="1280374"/>
                  </a:cubicBezTo>
                  <a:cubicBezTo>
                    <a:pt x="1093982" y="1409039"/>
                    <a:pt x="954828" y="1549400"/>
                    <a:pt x="830141" y="1700184"/>
                  </a:cubicBezTo>
                  <a:cubicBezTo>
                    <a:pt x="705209" y="1850736"/>
                    <a:pt x="594989" y="2012176"/>
                    <a:pt x="502792" y="2182300"/>
                  </a:cubicBezTo>
                  <a:cubicBezTo>
                    <a:pt x="410595" y="2352308"/>
                    <a:pt x="333847" y="2530307"/>
                    <a:pt x="280637" y="2715256"/>
                  </a:cubicBezTo>
                  <a:cubicBezTo>
                    <a:pt x="227306" y="2899741"/>
                    <a:pt x="199719" y="3091521"/>
                    <a:pt x="199843" y="3283418"/>
                  </a:cubicBezTo>
                  <a:cubicBezTo>
                    <a:pt x="200946" y="3377687"/>
                    <a:pt x="210754" y="3471261"/>
                    <a:pt x="233926" y="3561593"/>
                  </a:cubicBezTo>
                  <a:cubicBezTo>
                    <a:pt x="256730" y="3652040"/>
                    <a:pt x="292162" y="3738550"/>
                    <a:pt x="334582" y="3821816"/>
                  </a:cubicBezTo>
                  <a:cubicBezTo>
                    <a:pt x="356038" y="3863392"/>
                    <a:pt x="379823" y="3904157"/>
                    <a:pt x="404834" y="3944343"/>
                  </a:cubicBezTo>
                  <a:cubicBezTo>
                    <a:pt x="430212" y="3984413"/>
                    <a:pt x="457308" y="4023905"/>
                    <a:pt x="485506" y="4062932"/>
                  </a:cubicBezTo>
                  <a:cubicBezTo>
                    <a:pt x="542639" y="4140757"/>
                    <a:pt x="606146" y="4216265"/>
                    <a:pt x="671861" y="4292120"/>
                  </a:cubicBezTo>
                  <a:cubicBezTo>
                    <a:pt x="737576" y="4368091"/>
                    <a:pt x="806234" y="4444062"/>
                    <a:pt x="873542" y="4523044"/>
                  </a:cubicBezTo>
                  <a:cubicBezTo>
                    <a:pt x="907258" y="4562419"/>
                    <a:pt x="940606" y="4602721"/>
                    <a:pt x="973831" y="4643601"/>
                  </a:cubicBezTo>
                  <a:lnTo>
                    <a:pt x="1022014" y="4702780"/>
                  </a:lnTo>
                  <a:cubicBezTo>
                    <a:pt x="1037829" y="4721658"/>
                    <a:pt x="1052910" y="4740998"/>
                    <a:pt x="1069215" y="4759411"/>
                  </a:cubicBezTo>
                  <a:cubicBezTo>
                    <a:pt x="1196477" y="4909269"/>
                    <a:pt x="1334527" y="5047199"/>
                    <a:pt x="1474784" y="5177948"/>
                  </a:cubicBezTo>
                  <a:cubicBezTo>
                    <a:pt x="1545281" y="5243033"/>
                    <a:pt x="1617003" y="5305917"/>
                    <a:pt x="1690442" y="5366255"/>
                  </a:cubicBezTo>
                  <a:cubicBezTo>
                    <a:pt x="1763881" y="5426591"/>
                    <a:pt x="1838668" y="5484959"/>
                    <a:pt x="1916276" y="5539852"/>
                  </a:cubicBezTo>
                  <a:cubicBezTo>
                    <a:pt x="2070877" y="5649872"/>
                    <a:pt x="2237617" y="5748194"/>
                    <a:pt x="2420784" y="5814437"/>
                  </a:cubicBezTo>
                  <a:cubicBezTo>
                    <a:pt x="2512124" y="5847559"/>
                    <a:pt x="2606773" y="5872921"/>
                    <a:pt x="2703015" y="5892029"/>
                  </a:cubicBezTo>
                  <a:cubicBezTo>
                    <a:pt x="2727168" y="5896546"/>
                    <a:pt x="2751075" y="5901758"/>
                    <a:pt x="2775350" y="5905695"/>
                  </a:cubicBezTo>
                  <a:lnTo>
                    <a:pt x="2848299" y="5917161"/>
                  </a:lnTo>
                  <a:cubicBezTo>
                    <a:pt x="2897218" y="5923298"/>
                    <a:pt x="2946136" y="5929784"/>
                    <a:pt x="2995544" y="5933605"/>
                  </a:cubicBezTo>
                  <a:cubicBezTo>
                    <a:pt x="3020188" y="5935806"/>
                    <a:pt x="3044831" y="5937891"/>
                    <a:pt x="3069596" y="5938933"/>
                  </a:cubicBezTo>
                  <a:cubicBezTo>
                    <a:pt x="3094362" y="5940090"/>
                    <a:pt x="3119005" y="5941943"/>
                    <a:pt x="3143894" y="5942639"/>
                  </a:cubicBezTo>
                  <a:lnTo>
                    <a:pt x="3218436" y="5944260"/>
                  </a:lnTo>
                  <a:cubicBezTo>
                    <a:pt x="3243201" y="5944838"/>
                    <a:pt x="3268212" y="5944029"/>
                    <a:pt x="3293101" y="5943913"/>
                  </a:cubicBezTo>
                  <a:lnTo>
                    <a:pt x="3330494" y="5943565"/>
                  </a:lnTo>
                  <a:cubicBezTo>
                    <a:pt x="3342632" y="5943218"/>
                    <a:pt x="3354524" y="5942523"/>
                    <a:pt x="3366540" y="5942059"/>
                  </a:cubicBezTo>
                  <a:cubicBezTo>
                    <a:pt x="3378554" y="5941480"/>
                    <a:pt x="3390570" y="5941134"/>
                    <a:pt x="3402462" y="5940323"/>
                  </a:cubicBezTo>
                  <a:lnTo>
                    <a:pt x="3438262" y="5937543"/>
                  </a:lnTo>
                  <a:cubicBezTo>
                    <a:pt x="3485954" y="5933953"/>
                    <a:pt x="3533279" y="5927931"/>
                    <a:pt x="3580236" y="5920982"/>
                  </a:cubicBezTo>
                  <a:cubicBezTo>
                    <a:pt x="3768185" y="5891567"/>
                    <a:pt x="3948901" y="5834010"/>
                    <a:pt x="4121034" y="5753290"/>
                  </a:cubicBezTo>
                  <a:cubicBezTo>
                    <a:pt x="4293782" y="5673497"/>
                    <a:pt x="4458191" y="5571353"/>
                    <a:pt x="4620639" y="5459364"/>
                  </a:cubicBezTo>
                  <a:cubicBezTo>
                    <a:pt x="4661221" y="5431455"/>
                    <a:pt x="4701557" y="5402271"/>
                    <a:pt x="4741771" y="5372971"/>
                  </a:cubicBezTo>
                  <a:cubicBezTo>
                    <a:pt x="4782230" y="5343672"/>
                    <a:pt x="4822566" y="5313908"/>
                    <a:pt x="4862901" y="5283682"/>
                  </a:cubicBezTo>
                  <a:lnTo>
                    <a:pt x="5108229" y="5098386"/>
                  </a:lnTo>
                  <a:cubicBezTo>
                    <a:pt x="5276563" y="4972270"/>
                    <a:pt x="5446489" y="4854838"/>
                    <a:pt x="5612493" y="4739724"/>
                  </a:cubicBezTo>
                  <a:lnTo>
                    <a:pt x="5774333" y="4623488"/>
                  </a:lnTo>
                  <a:lnTo>
                    <a:pt x="5774333" y="5232926"/>
                  </a:lnTo>
                  <a:lnTo>
                    <a:pt x="5676492" y="5306859"/>
                  </a:lnTo>
                  <a:cubicBezTo>
                    <a:pt x="5592693" y="5367905"/>
                    <a:pt x="5508955" y="5427286"/>
                    <a:pt x="5426260" y="5486233"/>
                  </a:cubicBezTo>
                  <a:lnTo>
                    <a:pt x="5300225" y="5576217"/>
                  </a:lnTo>
                  <a:cubicBezTo>
                    <a:pt x="5257559" y="5606443"/>
                    <a:pt x="5214525" y="5636901"/>
                    <a:pt x="5170757" y="5666780"/>
                  </a:cubicBezTo>
                  <a:cubicBezTo>
                    <a:pt x="5127110" y="5696775"/>
                    <a:pt x="5082973" y="5726654"/>
                    <a:pt x="5038100" y="5756185"/>
                  </a:cubicBezTo>
                  <a:cubicBezTo>
                    <a:pt x="4993106" y="5785486"/>
                    <a:pt x="4947743" y="5814553"/>
                    <a:pt x="4901276" y="5843043"/>
                  </a:cubicBezTo>
                  <a:cubicBezTo>
                    <a:pt x="4808835" y="5900136"/>
                    <a:pt x="4713449" y="5955494"/>
                    <a:pt x="4614019" y="6006103"/>
                  </a:cubicBezTo>
                  <a:cubicBezTo>
                    <a:pt x="4514711" y="6056943"/>
                    <a:pt x="4411971" y="6104192"/>
                    <a:pt x="4305061" y="6144726"/>
                  </a:cubicBezTo>
                  <a:cubicBezTo>
                    <a:pt x="4092223" y="6226952"/>
                    <a:pt x="3863569" y="6282424"/>
                    <a:pt x="3632710" y="6304196"/>
                  </a:cubicBezTo>
                  <a:cubicBezTo>
                    <a:pt x="3574964" y="6309408"/>
                    <a:pt x="3517218" y="6313345"/>
                    <a:pt x="3459594" y="6314504"/>
                  </a:cubicBezTo>
                  <a:lnTo>
                    <a:pt x="3416315" y="6315429"/>
                  </a:lnTo>
                  <a:cubicBezTo>
                    <a:pt x="3401971" y="6315546"/>
                    <a:pt x="3387505" y="6315198"/>
                    <a:pt x="3373159" y="6315198"/>
                  </a:cubicBezTo>
                  <a:lnTo>
                    <a:pt x="3330127" y="6314735"/>
                  </a:lnTo>
                  <a:lnTo>
                    <a:pt x="3288320" y="6313230"/>
                  </a:lnTo>
                  <a:cubicBezTo>
                    <a:pt x="3176996" y="6309870"/>
                    <a:pt x="3065428" y="6301533"/>
                    <a:pt x="2954350" y="6288098"/>
                  </a:cubicBezTo>
                  <a:cubicBezTo>
                    <a:pt x="2843150" y="6275360"/>
                    <a:pt x="2732194" y="6257061"/>
                    <a:pt x="2622466" y="6232742"/>
                  </a:cubicBezTo>
                  <a:cubicBezTo>
                    <a:pt x="2512859" y="6208190"/>
                    <a:pt x="2404110" y="6179122"/>
                    <a:pt x="2296466" y="6146001"/>
                  </a:cubicBezTo>
                  <a:cubicBezTo>
                    <a:pt x="2081544" y="6079179"/>
                    <a:pt x="1869073" y="5996027"/>
                    <a:pt x="1672419" y="5885197"/>
                  </a:cubicBezTo>
                  <a:cubicBezTo>
                    <a:pt x="1475643" y="5774599"/>
                    <a:pt x="1299954" y="5634353"/>
                    <a:pt x="1146578" y="5479168"/>
                  </a:cubicBezTo>
                  <a:cubicBezTo>
                    <a:pt x="1069461" y="5401692"/>
                    <a:pt x="999333" y="5319235"/>
                    <a:pt x="933372" y="5234810"/>
                  </a:cubicBezTo>
                  <a:cubicBezTo>
                    <a:pt x="867781" y="5150038"/>
                    <a:pt x="805375" y="5063991"/>
                    <a:pt x="747140" y="4976091"/>
                  </a:cubicBezTo>
                  <a:cubicBezTo>
                    <a:pt x="732182" y="4954319"/>
                    <a:pt x="718082" y="4932199"/>
                    <a:pt x="703616" y="4910196"/>
                  </a:cubicBezTo>
                  <a:lnTo>
                    <a:pt x="662053" y="4846269"/>
                  </a:lnTo>
                  <a:cubicBezTo>
                    <a:pt x="635449" y="4804925"/>
                    <a:pt x="607864" y="4763928"/>
                    <a:pt x="580033" y="4722352"/>
                  </a:cubicBezTo>
                  <a:lnTo>
                    <a:pt x="410105" y="4469193"/>
                  </a:lnTo>
                  <a:cubicBezTo>
                    <a:pt x="353095" y="4382915"/>
                    <a:pt x="296820" y="4294089"/>
                    <a:pt x="244224" y="4201556"/>
                  </a:cubicBezTo>
                  <a:cubicBezTo>
                    <a:pt x="217987" y="4155232"/>
                    <a:pt x="192609" y="4108098"/>
                    <a:pt x="169437" y="4059690"/>
                  </a:cubicBezTo>
                  <a:cubicBezTo>
                    <a:pt x="146388" y="4011165"/>
                    <a:pt x="124932" y="3961715"/>
                    <a:pt x="105929" y="3911221"/>
                  </a:cubicBezTo>
                  <a:cubicBezTo>
                    <a:pt x="87293" y="3860613"/>
                    <a:pt x="70742" y="3809309"/>
                    <a:pt x="57256" y="3757195"/>
                  </a:cubicBezTo>
                  <a:cubicBezTo>
                    <a:pt x="50881" y="3731138"/>
                    <a:pt x="44383" y="3704965"/>
                    <a:pt x="39111" y="3678677"/>
                  </a:cubicBezTo>
                  <a:lnTo>
                    <a:pt x="31142" y="3639300"/>
                  </a:lnTo>
                  <a:lnTo>
                    <a:pt x="24521" y="3599809"/>
                  </a:lnTo>
                  <a:cubicBezTo>
                    <a:pt x="7234" y="3494423"/>
                    <a:pt x="0" y="3388457"/>
                    <a:pt x="0" y="3283418"/>
                  </a:cubicBezTo>
                  <a:cubicBezTo>
                    <a:pt x="491" y="3076698"/>
                    <a:pt x="23418" y="2869978"/>
                    <a:pt x="68045" y="2666963"/>
                  </a:cubicBezTo>
                  <a:cubicBezTo>
                    <a:pt x="112550" y="2464064"/>
                    <a:pt x="180717" y="2265104"/>
                    <a:pt x="272546" y="2076334"/>
                  </a:cubicBezTo>
                  <a:cubicBezTo>
                    <a:pt x="457062" y="1698794"/>
                    <a:pt x="724457" y="1360978"/>
                    <a:pt x="1039300" y="1073307"/>
                  </a:cubicBezTo>
                  <a:cubicBezTo>
                    <a:pt x="1197090" y="929472"/>
                    <a:pt x="1367630" y="798259"/>
                    <a:pt x="1547733" y="680365"/>
                  </a:cubicBezTo>
                  <a:cubicBezTo>
                    <a:pt x="1728081" y="562587"/>
                    <a:pt x="1917870" y="457663"/>
                    <a:pt x="2115995" y="368373"/>
                  </a:cubicBezTo>
                  <a:cubicBezTo>
                    <a:pt x="2512737" y="191070"/>
                    <a:pt x="2939883" y="73870"/>
                    <a:pt x="3377451" y="24304"/>
                  </a:cubicBezTo>
                  <a:cubicBezTo>
                    <a:pt x="3486812" y="12086"/>
                    <a:pt x="3596971" y="4500"/>
                    <a:pt x="3707237" y="148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C18CE1F-9DF1-47AF-9E66-6CE348AC23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10220" y="131729"/>
              <a:ext cx="5769111" cy="6229400"/>
            </a:xfrm>
            <a:custGeom>
              <a:avLst/>
              <a:gdLst>
                <a:gd name="connsiteX0" fmla="*/ 3882695 w 5769111"/>
                <a:gd name="connsiteY0" fmla="*/ 0 h 6229400"/>
                <a:gd name="connsiteX1" fmla="*/ 5691883 w 5769111"/>
                <a:gd name="connsiteY1" fmla="*/ 557381 h 6229400"/>
                <a:gd name="connsiteX2" fmla="*/ 5769111 w 5769111"/>
                <a:gd name="connsiteY2" fmla="*/ 620523 h 6229400"/>
                <a:gd name="connsiteX3" fmla="*/ 5769111 w 5769111"/>
                <a:gd name="connsiteY3" fmla="*/ 1464911 h 6229400"/>
                <a:gd name="connsiteX4" fmla="*/ 5660063 w 5769111"/>
                <a:gd name="connsiteY4" fmla="*/ 1328105 h 6229400"/>
                <a:gd name="connsiteX5" fmla="*/ 4910471 w 5769111"/>
                <a:gd name="connsiteY5" fmla="*/ 781599 h 6229400"/>
                <a:gd name="connsiteX6" fmla="*/ 3882695 w 5769111"/>
                <a:gd name="connsiteY6" fmla="*/ 579048 h 6229400"/>
                <a:gd name="connsiteX7" fmla="*/ 2683153 w 5769111"/>
                <a:gd name="connsiteY7" fmla="*/ 797003 h 6229400"/>
                <a:gd name="connsiteX8" fmla="*/ 1617493 w 5769111"/>
                <a:gd name="connsiteY8" fmla="*/ 1395738 h 6229400"/>
                <a:gd name="connsiteX9" fmla="*/ 880408 w 5769111"/>
                <a:gd name="connsiteY9" fmla="*/ 2259099 h 6229400"/>
                <a:gd name="connsiteX10" fmla="*/ 613135 w 5769111"/>
                <a:gd name="connsiteY10" fmla="*/ 3263863 h 6229400"/>
                <a:gd name="connsiteX11" fmla="*/ 1055484 w 5769111"/>
                <a:gd name="connsiteY11" fmla="*/ 4196825 h 6229400"/>
                <a:gd name="connsiteX12" fmla="*/ 1278376 w 5769111"/>
                <a:gd name="connsiteY12" fmla="*/ 4492950 h 6229400"/>
                <a:gd name="connsiteX13" fmla="*/ 3369851 w 5769111"/>
                <a:gd name="connsiteY13" fmla="*/ 5650468 h 6229400"/>
                <a:gd name="connsiteX14" fmla="*/ 4957551 w 5769111"/>
                <a:gd name="connsiteY14" fmla="*/ 4938355 h 6229400"/>
                <a:gd name="connsiteX15" fmla="*/ 5150773 w 5769111"/>
                <a:gd name="connsiteY15" fmla="*/ 4796950 h 6229400"/>
                <a:gd name="connsiteX16" fmla="*/ 5747247 w 5769111"/>
                <a:gd name="connsiteY16" fmla="*/ 4338176 h 6229400"/>
                <a:gd name="connsiteX17" fmla="*/ 5769111 w 5769111"/>
                <a:gd name="connsiteY17" fmla="*/ 4318497 h 6229400"/>
                <a:gd name="connsiteX18" fmla="*/ 5769111 w 5769111"/>
                <a:gd name="connsiteY18" fmla="*/ 5074612 h 6229400"/>
                <a:gd name="connsiteX19" fmla="*/ 5636252 w 5769111"/>
                <a:gd name="connsiteY19" fmla="*/ 5174208 h 6229400"/>
                <a:gd name="connsiteX20" fmla="*/ 5334922 w 5769111"/>
                <a:gd name="connsiteY20" fmla="*/ 5394528 h 6229400"/>
                <a:gd name="connsiteX21" fmla="*/ 3369727 w 5769111"/>
                <a:gd name="connsiteY21" fmla="*/ 6229400 h 6229400"/>
                <a:gd name="connsiteX22" fmla="*/ 771046 w 5769111"/>
                <a:gd name="connsiteY22" fmla="*/ 4817913 h 6229400"/>
                <a:gd name="connsiteX23" fmla="*/ 0 w 5769111"/>
                <a:gd name="connsiteY23" fmla="*/ 3263748 h 6229400"/>
                <a:gd name="connsiteX24" fmla="*/ 3882695 w 5769111"/>
                <a:gd name="connsiteY24" fmla="*/ 0 h 62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9111" h="6229400">
                  <a:moveTo>
                    <a:pt x="3882695" y="0"/>
                  </a:moveTo>
                  <a:cubicBezTo>
                    <a:pt x="4601253" y="0"/>
                    <a:pt x="5210727" y="205477"/>
                    <a:pt x="5691883" y="557381"/>
                  </a:cubicBezTo>
                  <a:lnTo>
                    <a:pt x="5769111" y="620523"/>
                  </a:lnTo>
                  <a:lnTo>
                    <a:pt x="5769111" y="1464911"/>
                  </a:lnTo>
                  <a:lnTo>
                    <a:pt x="5660063" y="1328105"/>
                  </a:lnTo>
                  <a:cubicBezTo>
                    <a:pt x="5449800" y="1091506"/>
                    <a:pt x="5197607" y="907600"/>
                    <a:pt x="4910471" y="781599"/>
                  </a:cubicBezTo>
                  <a:cubicBezTo>
                    <a:pt x="4604088" y="647260"/>
                    <a:pt x="4258349" y="579048"/>
                    <a:pt x="3882695" y="579048"/>
                  </a:cubicBezTo>
                  <a:cubicBezTo>
                    <a:pt x="3484238" y="579048"/>
                    <a:pt x="3080631" y="652240"/>
                    <a:pt x="2683153" y="797003"/>
                  </a:cubicBezTo>
                  <a:cubicBezTo>
                    <a:pt x="2296098" y="937595"/>
                    <a:pt x="1927678" y="1144662"/>
                    <a:pt x="1617493" y="1395738"/>
                  </a:cubicBezTo>
                  <a:cubicBezTo>
                    <a:pt x="1301915" y="1651098"/>
                    <a:pt x="1053890" y="1941665"/>
                    <a:pt x="880408" y="2259099"/>
                  </a:cubicBezTo>
                  <a:cubicBezTo>
                    <a:pt x="703125" y="2583597"/>
                    <a:pt x="613135" y="2921645"/>
                    <a:pt x="613135" y="3263863"/>
                  </a:cubicBezTo>
                  <a:cubicBezTo>
                    <a:pt x="613135" y="3608512"/>
                    <a:pt x="756702" y="3809789"/>
                    <a:pt x="1055484" y="4196825"/>
                  </a:cubicBezTo>
                  <a:cubicBezTo>
                    <a:pt x="1127574" y="4290167"/>
                    <a:pt x="1202116" y="4386753"/>
                    <a:pt x="1278376" y="4492950"/>
                  </a:cubicBezTo>
                  <a:cubicBezTo>
                    <a:pt x="1861105" y="5304313"/>
                    <a:pt x="2486623" y="5650468"/>
                    <a:pt x="3369851" y="5650468"/>
                  </a:cubicBezTo>
                  <a:cubicBezTo>
                    <a:pt x="3949515" y="5650468"/>
                    <a:pt x="4374822" y="5368471"/>
                    <a:pt x="4957551" y="4938355"/>
                  </a:cubicBezTo>
                  <a:cubicBezTo>
                    <a:pt x="5022653" y="4890293"/>
                    <a:pt x="5087755" y="4842811"/>
                    <a:pt x="5150773" y="4796950"/>
                  </a:cubicBezTo>
                  <a:cubicBezTo>
                    <a:pt x="5364254" y="4641404"/>
                    <a:pt x="5570313" y="4491241"/>
                    <a:pt x="5747247" y="4338176"/>
                  </a:cubicBezTo>
                  <a:lnTo>
                    <a:pt x="5769111" y="4318497"/>
                  </a:lnTo>
                  <a:lnTo>
                    <a:pt x="5769111" y="5074612"/>
                  </a:lnTo>
                  <a:lnTo>
                    <a:pt x="5636252" y="5174208"/>
                  </a:lnTo>
                  <a:cubicBezTo>
                    <a:pt x="5537051" y="5246835"/>
                    <a:pt x="5436100" y="5319845"/>
                    <a:pt x="5334922" y="5394528"/>
                  </a:cubicBezTo>
                  <a:cubicBezTo>
                    <a:pt x="4745327" y="5829741"/>
                    <a:pt x="4177309" y="6229400"/>
                    <a:pt x="3369727" y="6229400"/>
                  </a:cubicBezTo>
                  <a:cubicBezTo>
                    <a:pt x="2172147" y="6229400"/>
                    <a:pt x="1394603" y="5686137"/>
                    <a:pt x="771046" y="4817913"/>
                  </a:cubicBezTo>
                  <a:cubicBezTo>
                    <a:pt x="396864" y="4297000"/>
                    <a:pt x="0" y="3939728"/>
                    <a:pt x="0" y="3263748"/>
                  </a:cubicBezTo>
                  <a:cubicBezTo>
                    <a:pt x="0" y="1461170"/>
                    <a:pt x="1955141" y="0"/>
                    <a:pt x="38826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5BD26A8C-8D1D-41E6-A71E-FE9AC75F3F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410220" y="131729"/>
              <a:ext cx="5769111" cy="6229400"/>
            </a:xfrm>
            <a:custGeom>
              <a:avLst/>
              <a:gdLst>
                <a:gd name="connsiteX0" fmla="*/ 3882695 w 5769111"/>
                <a:gd name="connsiteY0" fmla="*/ 0 h 6229400"/>
                <a:gd name="connsiteX1" fmla="*/ 5691883 w 5769111"/>
                <a:gd name="connsiteY1" fmla="*/ 557381 h 6229400"/>
                <a:gd name="connsiteX2" fmla="*/ 5769111 w 5769111"/>
                <a:gd name="connsiteY2" fmla="*/ 620523 h 6229400"/>
                <a:gd name="connsiteX3" fmla="*/ 5769111 w 5769111"/>
                <a:gd name="connsiteY3" fmla="*/ 1675390 h 6229400"/>
                <a:gd name="connsiteX4" fmla="*/ 5711488 w 5769111"/>
                <a:gd name="connsiteY4" fmla="*/ 1585205 h 6229400"/>
                <a:gd name="connsiteX5" fmla="*/ 5566027 w 5769111"/>
                <a:gd name="connsiteY5" fmla="*/ 1402571 h 6229400"/>
                <a:gd name="connsiteX6" fmla="*/ 4858734 w 5769111"/>
                <a:gd name="connsiteY6" fmla="*/ 886639 h 6229400"/>
                <a:gd name="connsiteX7" fmla="*/ 3882695 w 5769111"/>
                <a:gd name="connsiteY7" fmla="*/ 694858 h 6229400"/>
                <a:gd name="connsiteX8" fmla="*/ 2727046 w 5769111"/>
                <a:gd name="connsiteY8" fmla="*/ 905053 h 6229400"/>
                <a:gd name="connsiteX9" fmla="*/ 1697186 w 5769111"/>
                <a:gd name="connsiteY9" fmla="*/ 1483638 h 6229400"/>
                <a:gd name="connsiteX10" fmla="*/ 989279 w 5769111"/>
                <a:gd name="connsiteY10" fmla="*/ 2312139 h 6229400"/>
                <a:gd name="connsiteX11" fmla="*/ 735615 w 5769111"/>
                <a:gd name="connsiteY11" fmla="*/ 3263863 h 6229400"/>
                <a:gd name="connsiteX12" fmla="*/ 1154424 w 5769111"/>
                <a:gd name="connsiteY12" fmla="*/ 4128614 h 6229400"/>
                <a:gd name="connsiteX13" fmla="*/ 1379768 w 5769111"/>
                <a:gd name="connsiteY13" fmla="*/ 4427981 h 6229400"/>
                <a:gd name="connsiteX14" fmla="*/ 2239456 w 5769111"/>
                <a:gd name="connsiteY14" fmla="*/ 5256947 h 6229400"/>
                <a:gd name="connsiteX15" fmla="*/ 3369727 w 5769111"/>
                <a:gd name="connsiteY15" fmla="*/ 5534658 h 6229400"/>
                <a:gd name="connsiteX16" fmla="*/ 4096760 w 5769111"/>
                <a:gd name="connsiteY16" fmla="*/ 5357817 h 6229400"/>
                <a:gd name="connsiteX17" fmla="*/ 4881905 w 5769111"/>
                <a:gd name="connsiteY17" fmla="*/ 4847212 h 6229400"/>
                <a:gd name="connsiteX18" fmla="*/ 5075739 w 5769111"/>
                <a:gd name="connsiteY18" fmla="*/ 4705346 h 6229400"/>
                <a:gd name="connsiteX19" fmla="*/ 5759930 w 5769111"/>
                <a:gd name="connsiteY19" fmla="*/ 4166809 h 6229400"/>
                <a:gd name="connsiteX20" fmla="*/ 5769111 w 5769111"/>
                <a:gd name="connsiteY20" fmla="*/ 4157764 h 6229400"/>
                <a:gd name="connsiteX21" fmla="*/ 5769111 w 5769111"/>
                <a:gd name="connsiteY21" fmla="*/ 5074612 h 6229400"/>
                <a:gd name="connsiteX22" fmla="*/ 5636252 w 5769111"/>
                <a:gd name="connsiteY22" fmla="*/ 5174208 h 6229400"/>
                <a:gd name="connsiteX23" fmla="*/ 5334922 w 5769111"/>
                <a:gd name="connsiteY23" fmla="*/ 5394528 h 6229400"/>
                <a:gd name="connsiteX24" fmla="*/ 3369727 w 5769111"/>
                <a:gd name="connsiteY24" fmla="*/ 6229400 h 6229400"/>
                <a:gd name="connsiteX25" fmla="*/ 771046 w 5769111"/>
                <a:gd name="connsiteY25" fmla="*/ 4817913 h 6229400"/>
                <a:gd name="connsiteX26" fmla="*/ 0 w 5769111"/>
                <a:gd name="connsiteY26" fmla="*/ 3263748 h 6229400"/>
                <a:gd name="connsiteX27" fmla="*/ 3882695 w 5769111"/>
                <a:gd name="connsiteY27" fmla="*/ 0 h 622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69111" h="6229400">
                  <a:moveTo>
                    <a:pt x="3882695" y="0"/>
                  </a:moveTo>
                  <a:cubicBezTo>
                    <a:pt x="4601253" y="0"/>
                    <a:pt x="5210727" y="205477"/>
                    <a:pt x="5691883" y="557381"/>
                  </a:cubicBezTo>
                  <a:lnTo>
                    <a:pt x="5769111" y="620523"/>
                  </a:lnTo>
                  <a:lnTo>
                    <a:pt x="5769111" y="1675390"/>
                  </a:lnTo>
                  <a:lnTo>
                    <a:pt x="5711488" y="1585205"/>
                  </a:lnTo>
                  <a:cubicBezTo>
                    <a:pt x="5665942" y="1521390"/>
                    <a:pt x="5617428" y="1460432"/>
                    <a:pt x="5566027" y="1402571"/>
                  </a:cubicBezTo>
                  <a:cubicBezTo>
                    <a:pt x="5367411" y="1179058"/>
                    <a:pt x="5129563" y="1005460"/>
                    <a:pt x="4858734" y="886639"/>
                  </a:cubicBezTo>
                  <a:cubicBezTo>
                    <a:pt x="4568779" y="759363"/>
                    <a:pt x="4240327" y="694858"/>
                    <a:pt x="3882695" y="694858"/>
                  </a:cubicBezTo>
                  <a:cubicBezTo>
                    <a:pt x="3504835" y="694858"/>
                    <a:pt x="3105151" y="767471"/>
                    <a:pt x="2727046" y="905053"/>
                  </a:cubicBezTo>
                  <a:cubicBezTo>
                    <a:pt x="2352985" y="1041013"/>
                    <a:pt x="1996826" y="1241132"/>
                    <a:pt x="1697186" y="1483638"/>
                  </a:cubicBezTo>
                  <a:cubicBezTo>
                    <a:pt x="1397913" y="1725796"/>
                    <a:pt x="1153199" y="2012308"/>
                    <a:pt x="989279" y="2312139"/>
                  </a:cubicBezTo>
                  <a:cubicBezTo>
                    <a:pt x="820946" y="2620077"/>
                    <a:pt x="735615" y="2940290"/>
                    <a:pt x="735615" y="3263863"/>
                  </a:cubicBezTo>
                  <a:cubicBezTo>
                    <a:pt x="735615" y="3573074"/>
                    <a:pt x="863980" y="3752464"/>
                    <a:pt x="1154424" y="4128614"/>
                  </a:cubicBezTo>
                  <a:cubicBezTo>
                    <a:pt x="1227127" y="4222767"/>
                    <a:pt x="1302282" y="4320162"/>
                    <a:pt x="1379768" y="4427981"/>
                  </a:cubicBezTo>
                  <a:cubicBezTo>
                    <a:pt x="1653784" y="4809458"/>
                    <a:pt x="1934912" y="5080685"/>
                    <a:pt x="2239456" y="5256947"/>
                  </a:cubicBezTo>
                  <a:cubicBezTo>
                    <a:pt x="2562268" y="5443863"/>
                    <a:pt x="2932037" y="5534658"/>
                    <a:pt x="3369727" y="5534658"/>
                  </a:cubicBezTo>
                  <a:cubicBezTo>
                    <a:pt x="3618120" y="5534658"/>
                    <a:pt x="3849103" y="5478491"/>
                    <a:pt x="4096760" y="5357817"/>
                  </a:cubicBezTo>
                  <a:cubicBezTo>
                    <a:pt x="4351037" y="5233901"/>
                    <a:pt x="4602740" y="5053238"/>
                    <a:pt x="4881905" y="4847212"/>
                  </a:cubicBezTo>
                  <a:cubicBezTo>
                    <a:pt x="4947375" y="4798920"/>
                    <a:pt x="5012599" y="4751322"/>
                    <a:pt x="5075739" y="4705346"/>
                  </a:cubicBezTo>
                  <a:cubicBezTo>
                    <a:pt x="5327320" y="4521990"/>
                    <a:pt x="5568418" y="4346256"/>
                    <a:pt x="5759930" y="4166809"/>
                  </a:cubicBezTo>
                  <a:lnTo>
                    <a:pt x="5769111" y="4157764"/>
                  </a:lnTo>
                  <a:lnTo>
                    <a:pt x="5769111" y="5074612"/>
                  </a:lnTo>
                  <a:lnTo>
                    <a:pt x="5636252" y="5174208"/>
                  </a:lnTo>
                  <a:cubicBezTo>
                    <a:pt x="5537051" y="5246835"/>
                    <a:pt x="5436100" y="5319845"/>
                    <a:pt x="5334922" y="5394528"/>
                  </a:cubicBezTo>
                  <a:cubicBezTo>
                    <a:pt x="4745327" y="5829741"/>
                    <a:pt x="4177309" y="6229400"/>
                    <a:pt x="3369727" y="6229400"/>
                  </a:cubicBezTo>
                  <a:cubicBezTo>
                    <a:pt x="2172147" y="6229400"/>
                    <a:pt x="1394603" y="5686137"/>
                    <a:pt x="771046" y="4817913"/>
                  </a:cubicBezTo>
                  <a:cubicBezTo>
                    <a:pt x="396864" y="4297000"/>
                    <a:pt x="0" y="3939728"/>
                    <a:pt x="0" y="3263748"/>
                  </a:cubicBezTo>
                  <a:cubicBezTo>
                    <a:pt x="0" y="1461170"/>
                    <a:pt x="1955141" y="0"/>
                    <a:pt x="38826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7" name="Graphic 6" descr="Star">
            <a:extLst>
              <a:ext uri="{FF2B5EF4-FFF2-40B4-BE49-F238E27FC236}">
                <a16:creationId xmlns:a16="http://schemas.microsoft.com/office/drawing/2014/main" id="{7FA2AC4C-60D1-5192-24C4-736D3778418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121726" y="1629089"/>
            <a:ext cx="3620021" cy="362002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Effect transition="in" filter="fade">
                                      <p:cBhvr>
                                        <p:cTn id="49" dur="1000"/>
                                        <p:tgtEl>
                                          <p:spTgt spid="3">
                                            <p:txEl>
                                              <p:pRg st="6" end="6"/>
                                            </p:txEl>
                                          </p:spTgt>
                                        </p:tgtEl>
                                      </p:cBhvr>
                                    </p:animEffect>
                                    <p:anim calcmode="lin" valueType="num">
                                      <p:cBhvr>
                                        <p:cTn id="50"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
                                            <p:txEl>
                                              <p:pRg st="7" end="7"/>
                                            </p:txEl>
                                          </p:spTgt>
                                        </p:tgtEl>
                                        <p:attrNameLst>
                                          <p:attrName>style.visibility</p:attrName>
                                        </p:attrNameLst>
                                      </p:cBhvr>
                                      <p:to>
                                        <p:strVal val="visible"/>
                                      </p:to>
                                    </p:set>
                                    <p:animEffect transition="in" filter="fade">
                                      <p:cBhvr>
                                        <p:cTn id="56" dur="1000"/>
                                        <p:tgtEl>
                                          <p:spTgt spid="3">
                                            <p:txEl>
                                              <p:pRg st="7" end="7"/>
                                            </p:txEl>
                                          </p:spTgt>
                                        </p:tgtEl>
                                      </p:cBhvr>
                                    </p:animEffect>
                                    <p:anim calcmode="lin" valueType="num">
                                      <p:cBhvr>
                                        <p:cTn id="57"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F75AD06-DFC4-4B3A-8490-330823D081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C587C93-0840-40DF-96D5-D1F2137E64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 name="Title 1"/>
          <p:cNvSpPr>
            <a:spLocks noGrp="1"/>
          </p:cNvSpPr>
          <p:nvPr>
            <p:ph type="title"/>
          </p:nvPr>
        </p:nvSpPr>
        <p:spPr>
          <a:xfrm>
            <a:off x="804672" y="1401859"/>
            <a:ext cx="4130185" cy="4054282"/>
          </a:xfrm>
        </p:spPr>
        <p:txBody>
          <a:bodyPr>
            <a:normAutofit/>
          </a:bodyPr>
          <a:lstStyle/>
          <a:p>
            <a:r>
              <a:rPr lang="en-US" sz="2800" b="1" dirty="0">
                <a:solidFill>
                  <a:schemeClr val="tx2"/>
                </a:solidFill>
              </a:rPr>
              <a:t>A2: Key Actions &amp; Controls</a:t>
            </a:r>
            <a:br>
              <a:rPr lang="en-US" sz="2800" b="1" dirty="0">
                <a:solidFill>
                  <a:schemeClr val="tx2"/>
                </a:solidFill>
              </a:rPr>
            </a:br>
            <a:br>
              <a:rPr lang="en-US" sz="2800" b="1" dirty="0">
                <a:solidFill>
                  <a:schemeClr val="tx2"/>
                </a:solidFill>
              </a:rPr>
            </a:br>
            <a:r>
              <a:rPr lang="en-US" sz="2800" dirty="0">
                <a:solidFill>
                  <a:schemeClr val="tx2"/>
                </a:solidFill>
              </a:rPr>
              <a:t>• Apply Decision-Making Criteria</a:t>
            </a:r>
            <a:br>
              <a:rPr lang="en-US" sz="2800" dirty="0">
                <a:solidFill>
                  <a:schemeClr val="tx2"/>
                </a:solidFill>
              </a:rPr>
            </a:br>
            <a:r>
              <a:rPr lang="en-US" sz="2800" dirty="0">
                <a:solidFill>
                  <a:schemeClr val="tx2"/>
                </a:solidFill>
              </a:rPr>
              <a:t>• Develop Additional Decision-Making Criteria</a:t>
            </a:r>
            <a:br>
              <a:rPr lang="en-US" sz="2800" dirty="0">
                <a:solidFill>
                  <a:schemeClr val="tx2"/>
                </a:solidFill>
              </a:rPr>
            </a:br>
            <a:r>
              <a:rPr lang="en-US" sz="2800" dirty="0">
                <a:solidFill>
                  <a:schemeClr val="tx2"/>
                </a:solidFill>
              </a:rPr>
              <a:t>• Consider Cumulative or Competing Effect of Objectives </a:t>
            </a:r>
            <a:br>
              <a:rPr lang="en-US" sz="2800" dirty="0">
                <a:solidFill>
                  <a:schemeClr val="tx2"/>
                </a:solidFill>
              </a:rPr>
            </a:br>
            <a:r>
              <a:rPr lang="en-US" sz="2800" dirty="0">
                <a:solidFill>
                  <a:schemeClr val="tx2"/>
                </a:solidFill>
              </a:rPr>
              <a:t>• Document Objectives</a:t>
            </a:r>
            <a:endParaRPr lang="en-US" sz="2800" b="1" dirty="0">
              <a:solidFill>
                <a:schemeClr val="tx2"/>
              </a:solidFill>
            </a:endParaRPr>
          </a:p>
        </p:txBody>
      </p:sp>
      <p:grpSp>
        <p:nvGrpSpPr>
          <p:cNvPr id="12" name="Group 11">
            <a:extLst>
              <a:ext uri="{FF2B5EF4-FFF2-40B4-BE49-F238E27FC236}">
                <a16:creationId xmlns:a16="http://schemas.microsoft.com/office/drawing/2014/main" id="{5E02D55A-F529-4B19-BAF9-F63240A7B4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3839" y="0"/>
            <a:ext cx="4324865" cy="2641149"/>
            <a:chOff x="6867015" y="-1"/>
            <a:chExt cx="5324985" cy="3251912"/>
          </a:xfrm>
          <a:solidFill>
            <a:schemeClr val="accent5">
              <a:alpha val="10000"/>
            </a:schemeClr>
          </a:solidFill>
        </p:grpSpPr>
        <p:sp>
          <p:nvSpPr>
            <p:cNvPr id="13" name="Freeform: Shape 12">
              <a:extLst>
                <a:ext uri="{FF2B5EF4-FFF2-40B4-BE49-F238E27FC236}">
                  <a16:creationId xmlns:a16="http://schemas.microsoft.com/office/drawing/2014/main" id="{60367E3C-3947-493D-9458-5955DB20AE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E8D9785-21DB-4CE6-B138-2999AD6161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43AA5AD5-8F29-4165-8112-305DDDDDD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2A4EC0CF-F38F-4D7F-B48D-9A26E814DF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Content Placeholder 2"/>
          <p:cNvSpPr>
            <a:spLocks noGrp="1"/>
          </p:cNvSpPr>
          <p:nvPr>
            <p:ph idx="1"/>
          </p:nvPr>
        </p:nvSpPr>
        <p:spPr>
          <a:xfrm>
            <a:off x="5257800" y="1553133"/>
            <a:ext cx="6128539" cy="3903007"/>
          </a:xfrm>
        </p:spPr>
        <p:txBody>
          <a:bodyPr anchor="ctr">
            <a:noAutofit/>
          </a:bodyPr>
          <a:lstStyle/>
          <a:p>
            <a:pPr marL="0" indent="0">
              <a:buNone/>
            </a:pPr>
            <a:r>
              <a:rPr lang="en-US" sz="2400" b="1" dirty="0">
                <a:solidFill>
                  <a:schemeClr val="tx2"/>
                </a:solidFill>
              </a:rPr>
              <a:t>A2: Design &amp; Implementation Considerations</a:t>
            </a:r>
          </a:p>
          <a:p>
            <a:pPr marL="0" indent="0">
              <a:buNone/>
            </a:pPr>
            <a:r>
              <a:rPr lang="en-US" sz="2400" dirty="0">
                <a:solidFill>
                  <a:schemeClr val="tx2"/>
                </a:solidFill>
              </a:rPr>
              <a:t>Objectives are varied and can relate to: strategic, financial, customer, operational, learning and growth, reporting, </a:t>
            </a:r>
            <a:r>
              <a:rPr lang="en-US" sz="2400" dirty="0" err="1">
                <a:solidFill>
                  <a:schemeClr val="tx2"/>
                </a:solidFill>
              </a:rPr>
              <a:t>etc</a:t>
            </a:r>
            <a:r>
              <a:rPr lang="en-US" sz="2400" dirty="0">
                <a:solidFill>
                  <a:schemeClr val="tx2"/>
                </a:solidFill>
              </a:rPr>
              <a:t>…</a:t>
            </a:r>
          </a:p>
          <a:p>
            <a:pPr marL="0" indent="0">
              <a:buNone/>
            </a:pPr>
            <a:r>
              <a:rPr lang="en-US" sz="2400" dirty="0">
                <a:solidFill>
                  <a:schemeClr val="tx2"/>
                </a:solidFill>
              </a:rPr>
              <a:t>• SMART - Specific, Measurable, Achievable, Relevant, &amp; Time-Bound </a:t>
            </a:r>
          </a:p>
          <a:p>
            <a:pPr marL="0" indent="0">
              <a:buNone/>
            </a:pPr>
            <a:r>
              <a:rPr lang="en-US" sz="2400" dirty="0">
                <a:solidFill>
                  <a:schemeClr val="tx2"/>
                </a:solidFill>
              </a:rPr>
              <a:t>• Higher-Level objectives are cascaded top to lower levels </a:t>
            </a:r>
          </a:p>
          <a:p>
            <a:pPr marL="0" indent="0">
              <a:buNone/>
            </a:pPr>
            <a:r>
              <a:rPr lang="en-US" sz="2400" dirty="0">
                <a:solidFill>
                  <a:schemeClr val="tx2"/>
                </a:solidFill>
              </a:rPr>
              <a:t>• Assign accountability for objectives to provide a greater likelihood of achievement</a:t>
            </a:r>
            <a:endParaRPr lang="en-US" sz="2400" b="1" dirty="0">
              <a:solidFill>
                <a:schemeClr val="tx2"/>
              </a:solidFill>
            </a:endParaRPr>
          </a:p>
        </p:txBody>
      </p:sp>
      <p:grpSp>
        <p:nvGrpSpPr>
          <p:cNvPr id="18" name="Group 17">
            <a:extLst>
              <a:ext uri="{FF2B5EF4-FFF2-40B4-BE49-F238E27FC236}">
                <a16:creationId xmlns:a16="http://schemas.microsoft.com/office/drawing/2014/main" id="{47A3A52F-BCB3-444D-9372-EE018B135C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8535970" y="4114799"/>
            <a:ext cx="3655725" cy="2743201"/>
            <a:chOff x="-305" y="-1"/>
            <a:chExt cx="3832880" cy="2876136"/>
          </a:xfrm>
        </p:grpSpPr>
        <p:sp>
          <p:nvSpPr>
            <p:cNvPr id="19" name="Freeform: Shape 18">
              <a:extLst>
                <a:ext uri="{FF2B5EF4-FFF2-40B4-BE49-F238E27FC236}">
                  <a16:creationId xmlns:a16="http://schemas.microsoft.com/office/drawing/2014/main" id="{91E32C13-DED6-4967-85B8-68DD77103F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38DDA515-BC6A-47FB-951E-E1E792875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B97EEFA7-6787-4EC0-8284-6D3D2730614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1A9621AC-50AB-4B43-896D-78FE571A38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barn(inVertical)">
                                      <p:cBhvr>
                                        <p:cTn id="22" dur="5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barn(inVertical)">
                                      <p:cBhvr>
                                        <p:cTn id="27" dur="5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barn(inVertical)">
                                      <p:cBhvr>
                                        <p:cTn id="3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2500" b="1" dirty="0">
                <a:solidFill>
                  <a:schemeClr val="tx2"/>
                </a:solidFill>
              </a:rPr>
              <a:t>A2: Objectives Group         </a:t>
            </a:r>
            <a:r>
              <a:rPr lang="en-US" sz="2500" b="1" u="sng" dirty="0">
                <a:solidFill>
                  <a:schemeClr val="tx2"/>
                </a:solidFill>
              </a:rPr>
              <a:t> </a:t>
            </a:r>
            <a:br>
              <a:rPr lang="en-US" sz="2500" b="1" u="sng" dirty="0">
                <a:solidFill>
                  <a:schemeClr val="tx2"/>
                </a:solidFill>
              </a:rPr>
            </a:br>
            <a:br>
              <a:rPr lang="en-US" sz="2500" b="1" dirty="0">
                <a:solidFill>
                  <a:schemeClr val="tx2"/>
                </a:solidFill>
              </a:rPr>
            </a:br>
            <a:r>
              <a:rPr lang="en-US" sz="2500" dirty="0">
                <a:solidFill>
                  <a:schemeClr val="tx2"/>
                </a:solidFill>
              </a:rPr>
              <a:t>Write down some of your organization’s objectives considering:</a:t>
            </a:r>
            <a:br>
              <a:rPr lang="en-US" sz="2500" dirty="0">
                <a:solidFill>
                  <a:schemeClr val="tx2"/>
                </a:solidFill>
              </a:rPr>
            </a:br>
            <a:br>
              <a:rPr lang="en-US" sz="2500" dirty="0">
                <a:solidFill>
                  <a:schemeClr val="tx2"/>
                </a:solidFill>
              </a:rPr>
            </a:br>
            <a:r>
              <a:rPr lang="en-US" sz="2500" dirty="0">
                <a:solidFill>
                  <a:schemeClr val="tx2"/>
                </a:solidFill>
              </a:rPr>
              <a:t>• Strategic </a:t>
            </a:r>
            <a:br>
              <a:rPr lang="en-US" sz="2500" dirty="0">
                <a:solidFill>
                  <a:schemeClr val="tx2"/>
                </a:solidFill>
              </a:rPr>
            </a:br>
            <a:r>
              <a:rPr lang="en-US" sz="2500" dirty="0">
                <a:solidFill>
                  <a:schemeClr val="tx2"/>
                </a:solidFill>
              </a:rPr>
              <a:t>• Financial </a:t>
            </a:r>
            <a:br>
              <a:rPr lang="en-US" sz="2500" dirty="0">
                <a:solidFill>
                  <a:schemeClr val="tx2"/>
                </a:solidFill>
              </a:rPr>
            </a:br>
            <a:r>
              <a:rPr lang="en-US" sz="2500" dirty="0">
                <a:solidFill>
                  <a:schemeClr val="tx2"/>
                </a:solidFill>
              </a:rPr>
              <a:t>• Customer </a:t>
            </a:r>
            <a:br>
              <a:rPr lang="en-US" sz="2500" dirty="0">
                <a:solidFill>
                  <a:schemeClr val="tx2"/>
                </a:solidFill>
              </a:rPr>
            </a:br>
            <a:r>
              <a:rPr lang="en-US" sz="2500" dirty="0">
                <a:solidFill>
                  <a:schemeClr val="tx2"/>
                </a:solidFill>
              </a:rPr>
              <a:t>• Operational </a:t>
            </a:r>
            <a:br>
              <a:rPr lang="en-US" sz="2500" dirty="0">
                <a:solidFill>
                  <a:schemeClr val="tx2"/>
                </a:solidFill>
              </a:rPr>
            </a:br>
            <a:r>
              <a:rPr lang="en-US" sz="2500" dirty="0">
                <a:solidFill>
                  <a:schemeClr val="tx2"/>
                </a:solidFill>
              </a:rPr>
              <a:t>• Learning and Growth </a:t>
            </a:r>
            <a:br>
              <a:rPr lang="en-US" sz="2500" dirty="0">
                <a:solidFill>
                  <a:schemeClr val="tx2"/>
                </a:solidFill>
              </a:rPr>
            </a:br>
            <a:r>
              <a:rPr lang="en-US" sz="2500" dirty="0">
                <a:solidFill>
                  <a:schemeClr val="tx2"/>
                </a:solidFill>
              </a:rPr>
              <a:t>• Reporting, etc.</a:t>
            </a:r>
            <a:endParaRPr lang="en-US" sz="2500" b="1"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7ADD6C35-4B10-4BFC-BAD6-56B49A790F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04672" y="360947"/>
            <a:ext cx="5946579" cy="2430379"/>
          </a:xfrm>
        </p:spPr>
        <p:txBody>
          <a:bodyPr vert="horz" lIns="91440" tIns="45720" rIns="91440" bIns="45720" rtlCol="0" anchor="t">
            <a:noAutofit/>
          </a:bodyPr>
          <a:lstStyle/>
          <a:p>
            <a:r>
              <a:rPr lang="en-US" sz="2000" b="1" dirty="0">
                <a:solidFill>
                  <a:schemeClr val="tx2"/>
                </a:solidFill>
              </a:rPr>
              <a:t>A3 – Identification</a:t>
            </a:r>
            <a:br>
              <a:rPr lang="en-US" sz="2000" b="1" dirty="0">
                <a:solidFill>
                  <a:schemeClr val="tx2"/>
                </a:solidFill>
              </a:rPr>
            </a:br>
            <a:r>
              <a:rPr lang="en-US" sz="2000" dirty="0">
                <a:solidFill>
                  <a:schemeClr val="tx2"/>
                </a:solidFill>
              </a:rPr>
              <a:t>Identify forces that may cause desirable (opportunity) or undesirable (threat) effects on the achievement of objectives, as well as those that may compel the organization to conduct itself in a particular way (requirement).</a:t>
            </a:r>
            <a:br>
              <a:rPr lang="en-US" sz="2000" dirty="0">
                <a:solidFill>
                  <a:schemeClr val="tx2"/>
                </a:solidFill>
              </a:rPr>
            </a:br>
            <a:br>
              <a:rPr lang="en-US" sz="2000" dirty="0">
                <a:solidFill>
                  <a:schemeClr val="tx2"/>
                </a:solidFill>
              </a:rPr>
            </a:br>
            <a:br>
              <a:rPr lang="en-US" sz="2000" dirty="0">
                <a:solidFill>
                  <a:schemeClr val="tx2"/>
                </a:solidFill>
              </a:rPr>
            </a:br>
            <a:r>
              <a:rPr lang="en-US" sz="2000" b="1" dirty="0">
                <a:solidFill>
                  <a:schemeClr val="tx2"/>
                </a:solidFill>
              </a:rPr>
              <a:t>Process Overview</a:t>
            </a:r>
          </a:p>
        </p:txBody>
      </p:sp>
      <p:grpSp>
        <p:nvGrpSpPr>
          <p:cNvPr id="14" name="Group 13">
            <a:extLst>
              <a:ext uri="{FF2B5EF4-FFF2-40B4-BE49-F238E27FC236}">
                <a16:creationId xmlns:a16="http://schemas.microsoft.com/office/drawing/2014/main" id="{32AFDD1C-2418-460A-B0D3-EEF55EC823F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866957" y="2290257"/>
            <a:ext cx="5324737" cy="4559213"/>
            <a:chOff x="6852124" y="2290257"/>
            <a:chExt cx="5330118" cy="4559213"/>
          </a:xfrm>
        </p:grpSpPr>
        <p:sp>
          <p:nvSpPr>
            <p:cNvPr id="15" name="Freeform: Shape 14">
              <a:extLst>
                <a:ext uri="{FF2B5EF4-FFF2-40B4-BE49-F238E27FC236}">
                  <a16:creationId xmlns:a16="http://schemas.microsoft.com/office/drawing/2014/main" id="{AF1D9B44-43EB-4833-B924-356EBE6D25B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52124" y="2290257"/>
              <a:ext cx="5330118" cy="4559213"/>
            </a:xfrm>
            <a:custGeom>
              <a:avLst/>
              <a:gdLst>
                <a:gd name="connsiteX0" fmla="*/ 3444904 w 5330118"/>
                <a:gd name="connsiteY0" fmla="*/ 220 h 4559213"/>
                <a:gd name="connsiteX1" fmla="*/ 3769380 w 5330118"/>
                <a:gd name="connsiteY1" fmla="*/ 20786 h 4559213"/>
                <a:gd name="connsiteX2" fmla="*/ 4399652 w 5330118"/>
                <a:gd name="connsiteY2" fmla="*/ 157746 h 4559213"/>
                <a:gd name="connsiteX3" fmla="*/ 4978946 w 5330118"/>
                <a:gd name="connsiteY3" fmla="*/ 421156 h 4559213"/>
                <a:gd name="connsiteX4" fmla="*/ 5239909 w 5330118"/>
                <a:gd name="connsiteY4" fmla="*/ 596177 h 4559213"/>
                <a:gd name="connsiteX5" fmla="*/ 5330118 w 5330118"/>
                <a:gd name="connsiteY5" fmla="*/ 672101 h 4559213"/>
                <a:gd name="connsiteX6" fmla="*/ 5330118 w 5330118"/>
                <a:gd name="connsiteY6" fmla="*/ 817108 h 4559213"/>
                <a:gd name="connsiteX7" fmla="*/ 5165156 w 5330118"/>
                <a:gd name="connsiteY7" fmla="*/ 689392 h 4559213"/>
                <a:gd name="connsiteX8" fmla="*/ 4907074 w 5330118"/>
                <a:gd name="connsiteY8" fmla="*/ 537310 h 4559213"/>
                <a:gd name="connsiteX9" fmla="*/ 4344130 w 5330118"/>
                <a:gd name="connsiteY9" fmla="*/ 331280 h 4559213"/>
                <a:gd name="connsiteX10" fmla="*/ 3749396 w 5330118"/>
                <a:gd name="connsiteY10" fmla="*/ 251913 h 4559213"/>
                <a:gd name="connsiteX11" fmla="*/ 3153752 w 5330118"/>
                <a:gd name="connsiteY11" fmla="*/ 282158 h 4559213"/>
                <a:gd name="connsiteX12" fmla="*/ 2861381 w 5330118"/>
                <a:gd name="connsiteY12" fmla="*/ 336106 h 4559213"/>
                <a:gd name="connsiteX13" fmla="*/ 2574686 w 5330118"/>
                <a:gd name="connsiteY13" fmla="*/ 413220 h 4559213"/>
                <a:gd name="connsiteX14" fmla="*/ 2294918 w 5330118"/>
                <a:gd name="connsiteY14" fmla="*/ 511569 h 4559213"/>
                <a:gd name="connsiteX15" fmla="*/ 2023438 w 5330118"/>
                <a:gd name="connsiteY15" fmla="*/ 630404 h 4559213"/>
                <a:gd name="connsiteX16" fmla="*/ 1508751 w 5330118"/>
                <a:gd name="connsiteY16" fmla="*/ 922342 h 4559213"/>
                <a:gd name="connsiteX17" fmla="*/ 1387034 w 5330118"/>
                <a:gd name="connsiteY17" fmla="*/ 1006427 h 4559213"/>
                <a:gd name="connsiteX18" fmla="*/ 1327197 w 5330118"/>
                <a:gd name="connsiteY18" fmla="*/ 1049865 h 4559213"/>
                <a:gd name="connsiteX19" fmla="*/ 1268155 w 5330118"/>
                <a:gd name="connsiteY19" fmla="*/ 1094374 h 4559213"/>
                <a:gd name="connsiteX20" fmla="*/ 1040389 w 5330118"/>
                <a:gd name="connsiteY20" fmla="*/ 1283245 h 4559213"/>
                <a:gd name="connsiteX21" fmla="*/ 633794 w 5330118"/>
                <a:gd name="connsiteY21" fmla="*/ 1711714 h 4559213"/>
                <a:gd name="connsiteX22" fmla="*/ 460415 w 5330118"/>
                <a:gd name="connsiteY22" fmla="*/ 1950670 h 4559213"/>
                <a:gd name="connsiteX23" fmla="*/ 312810 w 5330118"/>
                <a:gd name="connsiteY23" fmla="*/ 2205715 h 4559213"/>
                <a:gd name="connsiteX24" fmla="*/ 280110 w 5330118"/>
                <a:gd name="connsiteY24" fmla="*/ 2271675 h 4559213"/>
                <a:gd name="connsiteX25" fmla="*/ 264214 w 5330118"/>
                <a:gd name="connsiteY25" fmla="*/ 2304923 h 4559213"/>
                <a:gd name="connsiteX26" fmla="*/ 249113 w 5330118"/>
                <a:gd name="connsiteY26" fmla="*/ 2338492 h 4559213"/>
                <a:gd name="connsiteX27" fmla="*/ 220272 w 5330118"/>
                <a:gd name="connsiteY27" fmla="*/ 2406168 h 4559213"/>
                <a:gd name="connsiteX28" fmla="*/ 193250 w 5330118"/>
                <a:gd name="connsiteY28" fmla="*/ 2474595 h 4559213"/>
                <a:gd name="connsiteX29" fmla="*/ 105368 w 5330118"/>
                <a:gd name="connsiteY29" fmla="*/ 2754843 h 4559213"/>
                <a:gd name="connsiteX30" fmla="*/ 34063 w 5330118"/>
                <a:gd name="connsiteY30" fmla="*/ 3335503 h 4559213"/>
                <a:gd name="connsiteX31" fmla="*/ 64038 w 5330118"/>
                <a:gd name="connsiteY31" fmla="*/ 3625404 h 4559213"/>
                <a:gd name="connsiteX32" fmla="*/ 155554 w 5330118"/>
                <a:gd name="connsiteY32" fmla="*/ 3902649 h 4559213"/>
                <a:gd name="connsiteX33" fmla="*/ 187118 w 5330118"/>
                <a:gd name="connsiteY33" fmla="*/ 3968931 h 4559213"/>
                <a:gd name="connsiteX34" fmla="*/ 222202 w 5330118"/>
                <a:gd name="connsiteY34" fmla="*/ 4033711 h 4559213"/>
                <a:gd name="connsiteX35" fmla="*/ 299980 w 5330118"/>
                <a:gd name="connsiteY35" fmla="*/ 4159303 h 4559213"/>
                <a:gd name="connsiteX36" fmla="*/ 385818 w 5330118"/>
                <a:gd name="connsiteY36" fmla="*/ 4280604 h 4559213"/>
                <a:gd name="connsiteX37" fmla="*/ 477786 w 5330118"/>
                <a:gd name="connsiteY37" fmla="*/ 4398474 h 4559213"/>
                <a:gd name="connsiteX38" fmla="*/ 609756 w 5330118"/>
                <a:gd name="connsiteY38" fmla="*/ 4559213 h 4559213"/>
                <a:gd name="connsiteX39" fmla="*/ 480825 w 5330118"/>
                <a:gd name="connsiteY39" fmla="*/ 4559213 h 4559213"/>
                <a:gd name="connsiteX40" fmla="*/ 404211 w 5330118"/>
                <a:gd name="connsiteY40" fmla="*/ 4446629 h 4559213"/>
                <a:gd name="connsiteX41" fmla="*/ 321439 w 5330118"/>
                <a:gd name="connsiteY41" fmla="*/ 4320180 h 4559213"/>
                <a:gd name="connsiteX42" fmla="*/ 242640 w 5330118"/>
                <a:gd name="connsiteY42" fmla="*/ 4190941 h 4559213"/>
                <a:gd name="connsiteX43" fmla="*/ 109909 w 5330118"/>
                <a:gd name="connsiteY43" fmla="*/ 3919809 h 4559213"/>
                <a:gd name="connsiteX44" fmla="*/ 26229 w 5330118"/>
                <a:gd name="connsiteY44" fmla="*/ 3632054 h 4559213"/>
                <a:gd name="connsiteX45" fmla="*/ 0 w 5330118"/>
                <a:gd name="connsiteY45" fmla="*/ 3335503 h 4559213"/>
                <a:gd name="connsiteX46" fmla="*/ 234352 w 5330118"/>
                <a:gd name="connsiteY46" fmla="*/ 2173647 h 4559213"/>
                <a:gd name="connsiteX47" fmla="*/ 360384 w 5330118"/>
                <a:gd name="connsiteY47" fmla="*/ 1898869 h 4559213"/>
                <a:gd name="connsiteX48" fmla="*/ 511282 w 5330118"/>
                <a:gd name="connsiteY48" fmla="*/ 1634172 h 4559213"/>
                <a:gd name="connsiteX49" fmla="*/ 884381 w 5330118"/>
                <a:gd name="connsiteY49" fmla="*/ 1143281 h 4559213"/>
                <a:gd name="connsiteX50" fmla="*/ 1104768 w 5330118"/>
                <a:gd name="connsiteY50" fmla="*/ 921806 h 4559213"/>
                <a:gd name="connsiteX51" fmla="*/ 1163128 w 5330118"/>
                <a:gd name="connsiteY51" fmla="*/ 869254 h 4559213"/>
                <a:gd name="connsiteX52" fmla="*/ 1222624 w 5330118"/>
                <a:gd name="connsiteY52" fmla="*/ 817773 h 4559213"/>
                <a:gd name="connsiteX53" fmla="*/ 1345591 w 5330118"/>
                <a:gd name="connsiteY53" fmla="*/ 718886 h 4559213"/>
                <a:gd name="connsiteX54" fmla="*/ 1883100 w 5330118"/>
                <a:gd name="connsiteY54" fmla="*/ 378362 h 4559213"/>
                <a:gd name="connsiteX55" fmla="*/ 3118895 w 5330118"/>
                <a:gd name="connsiteY55" fmla="*/ 13600 h 4559213"/>
                <a:gd name="connsiteX56" fmla="*/ 3444904 w 5330118"/>
                <a:gd name="connsiteY56" fmla="*/ 220 h 455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330118" h="4559213">
                  <a:moveTo>
                    <a:pt x="3444904" y="220"/>
                  </a:moveTo>
                  <a:cubicBezTo>
                    <a:pt x="3553706" y="1507"/>
                    <a:pt x="3662253" y="8452"/>
                    <a:pt x="3769380" y="20786"/>
                  </a:cubicBezTo>
                  <a:cubicBezTo>
                    <a:pt x="3983974" y="45668"/>
                    <a:pt x="4196072" y="90499"/>
                    <a:pt x="4399652" y="157746"/>
                  </a:cubicBezTo>
                  <a:cubicBezTo>
                    <a:pt x="4603235" y="224778"/>
                    <a:pt x="4797732" y="313798"/>
                    <a:pt x="4978946" y="421156"/>
                  </a:cubicBezTo>
                  <a:cubicBezTo>
                    <a:pt x="5069496" y="474943"/>
                    <a:pt x="5156611" y="533449"/>
                    <a:pt x="5239909" y="596177"/>
                  </a:cubicBezTo>
                  <a:lnTo>
                    <a:pt x="5330118" y="672101"/>
                  </a:lnTo>
                  <a:lnTo>
                    <a:pt x="5330118" y="817108"/>
                  </a:lnTo>
                  <a:lnTo>
                    <a:pt x="5165156" y="689392"/>
                  </a:lnTo>
                  <a:cubicBezTo>
                    <a:pt x="5082384" y="633729"/>
                    <a:pt x="4996431" y="582355"/>
                    <a:pt x="4907074" y="537310"/>
                  </a:cubicBezTo>
                  <a:cubicBezTo>
                    <a:pt x="4728926" y="446145"/>
                    <a:pt x="4538970" y="377933"/>
                    <a:pt x="4344130" y="331280"/>
                  </a:cubicBezTo>
                  <a:cubicBezTo>
                    <a:pt x="4149292" y="284518"/>
                    <a:pt x="3949571" y="258885"/>
                    <a:pt x="3749396" y="251913"/>
                  </a:cubicBezTo>
                  <a:cubicBezTo>
                    <a:pt x="3548993" y="243976"/>
                    <a:pt x="3350636" y="254701"/>
                    <a:pt x="3153752" y="282158"/>
                  </a:cubicBezTo>
                  <a:cubicBezTo>
                    <a:pt x="3055539" y="296422"/>
                    <a:pt x="2957892" y="314119"/>
                    <a:pt x="2861381" y="336106"/>
                  </a:cubicBezTo>
                  <a:cubicBezTo>
                    <a:pt x="2764870" y="358414"/>
                    <a:pt x="2669154" y="383833"/>
                    <a:pt x="2574686" y="413220"/>
                  </a:cubicBezTo>
                  <a:cubicBezTo>
                    <a:pt x="2480219" y="442499"/>
                    <a:pt x="2386888" y="475318"/>
                    <a:pt x="2294918" y="511569"/>
                  </a:cubicBezTo>
                  <a:cubicBezTo>
                    <a:pt x="2203063" y="547928"/>
                    <a:pt x="2112455" y="587610"/>
                    <a:pt x="2023438" y="630404"/>
                  </a:cubicBezTo>
                  <a:cubicBezTo>
                    <a:pt x="1845404" y="715883"/>
                    <a:pt x="1673274" y="813375"/>
                    <a:pt x="1508751" y="922342"/>
                  </a:cubicBezTo>
                  <a:cubicBezTo>
                    <a:pt x="1467763" y="949692"/>
                    <a:pt x="1426887" y="977470"/>
                    <a:pt x="1387034" y="1006427"/>
                  </a:cubicBezTo>
                  <a:cubicBezTo>
                    <a:pt x="1366824" y="1020585"/>
                    <a:pt x="1347067" y="1035279"/>
                    <a:pt x="1327197" y="1049865"/>
                  </a:cubicBezTo>
                  <a:cubicBezTo>
                    <a:pt x="1307213" y="1064343"/>
                    <a:pt x="1287571" y="1079252"/>
                    <a:pt x="1268155" y="1094374"/>
                  </a:cubicBezTo>
                  <a:cubicBezTo>
                    <a:pt x="1190152" y="1154757"/>
                    <a:pt x="1113851" y="1217392"/>
                    <a:pt x="1040389" y="1283245"/>
                  </a:cubicBezTo>
                  <a:cubicBezTo>
                    <a:pt x="893125" y="1414521"/>
                    <a:pt x="756533" y="1557701"/>
                    <a:pt x="633794" y="1711714"/>
                  </a:cubicBezTo>
                  <a:cubicBezTo>
                    <a:pt x="572480" y="1788721"/>
                    <a:pt x="514461" y="1868409"/>
                    <a:pt x="460415" y="1950670"/>
                  </a:cubicBezTo>
                  <a:cubicBezTo>
                    <a:pt x="407277" y="2033362"/>
                    <a:pt x="357091" y="2118091"/>
                    <a:pt x="312810" y="2205715"/>
                  </a:cubicBezTo>
                  <a:cubicBezTo>
                    <a:pt x="301342" y="2227488"/>
                    <a:pt x="290669" y="2249581"/>
                    <a:pt x="280110" y="2271675"/>
                  </a:cubicBezTo>
                  <a:lnTo>
                    <a:pt x="264214" y="2304923"/>
                  </a:lnTo>
                  <a:lnTo>
                    <a:pt x="249113" y="2338492"/>
                  </a:lnTo>
                  <a:cubicBezTo>
                    <a:pt x="239234" y="2360908"/>
                    <a:pt x="229243" y="2383324"/>
                    <a:pt x="220272" y="2406168"/>
                  </a:cubicBezTo>
                  <a:cubicBezTo>
                    <a:pt x="211302" y="2429012"/>
                    <a:pt x="201425" y="2451536"/>
                    <a:pt x="193250" y="2474595"/>
                  </a:cubicBezTo>
                  <a:cubicBezTo>
                    <a:pt x="158279" y="2566187"/>
                    <a:pt x="128643" y="2659711"/>
                    <a:pt x="105368" y="2754843"/>
                  </a:cubicBezTo>
                  <a:cubicBezTo>
                    <a:pt x="58134" y="2944678"/>
                    <a:pt x="33950" y="3140091"/>
                    <a:pt x="34063" y="3335503"/>
                  </a:cubicBezTo>
                  <a:cubicBezTo>
                    <a:pt x="34630" y="3432888"/>
                    <a:pt x="44282" y="3530058"/>
                    <a:pt x="64038" y="3625404"/>
                  </a:cubicBezTo>
                  <a:cubicBezTo>
                    <a:pt x="84817" y="3720536"/>
                    <a:pt x="114905" y="3813631"/>
                    <a:pt x="155554" y="3902649"/>
                  </a:cubicBezTo>
                  <a:cubicBezTo>
                    <a:pt x="165205" y="3925066"/>
                    <a:pt x="176446" y="3946945"/>
                    <a:pt x="187118" y="3968931"/>
                  </a:cubicBezTo>
                  <a:cubicBezTo>
                    <a:pt x="198700" y="3990597"/>
                    <a:pt x="209713" y="4012475"/>
                    <a:pt x="222202" y="4033711"/>
                  </a:cubicBezTo>
                  <a:cubicBezTo>
                    <a:pt x="246047" y="4076612"/>
                    <a:pt x="272615" y="4118225"/>
                    <a:pt x="299980" y="4159303"/>
                  </a:cubicBezTo>
                  <a:cubicBezTo>
                    <a:pt x="327230" y="4200488"/>
                    <a:pt x="356410" y="4240599"/>
                    <a:pt x="385818" y="4280604"/>
                  </a:cubicBezTo>
                  <a:cubicBezTo>
                    <a:pt x="415679" y="4320287"/>
                    <a:pt x="446676" y="4359434"/>
                    <a:pt x="477786" y="4398474"/>
                  </a:cubicBezTo>
                  <a:lnTo>
                    <a:pt x="609756" y="4559213"/>
                  </a:lnTo>
                  <a:lnTo>
                    <a:pt x="480825" y="4559213"/>
                  </a:lnTo>
                  <a:lnTo>
                    <a:pt x="404211" y="4446629"/>
                  </a:lnTo>
                  <a:cubicBezTo>
                    <a:pt x="376166" y="4404802"/>
                    <a:pt x="348461" y="4362759"/>
                    <a:pt x="321439" y="4320180"/>
                  </a:cubicBezTo>
                  <a:cubicBezTo>
                    <a:pt x="294415" y="4277601"/>
                    <a:pt x="267619" y="4234915"/>
                    <a:pt x="242640" y="4190941"/>
                  </a:cubicBezTo>
                  <a:cubicBezTo>
                    <a:pt x="192568" y="4103424"/>
                    <a:pt x="146584" y="4013334"/>
                    <a:pt x="109909" y="3919809"/>
                  </a:cubicBezTo>
                  <a:cubicBezTo>
                    <a:pt x="72554" y="3826608"/>
                    <a:pt x="44850" y="3729975"/>
                    <a:pt x="26229" y="3632054"/>
                  </a:cubicBezTo>
                  <a:cubicBezTo>
                    <a:pt x="8403" y="3534134"/>
                    <a:pt x="0" y="3434711"/>
                    <a:pt x="0" y="3335503"/>
                  </a:cubicBezTo>
                  <a:cubicBezTo>
                    <a:pt x="1476" y="2939959"/>
                    <a:pt x="82433" y="2545488"/>
                    <a:pt x="234352" y="2173647"/>
                  </a:cubicBezTo>
                  <a:cubicBezTo>
                    <a:pt x="272502" y="2080767"/>
                    <a:pt x="313831" y="1988745"/>
                    <a:pt x="360384" y="1898869"/>
                  </a:cubicBezTo>
                  <a:cubicBezTo>
                    <a:pt x="406255" y="1808669"/>
                    <a:pt x="456781" y="1720402"/>
                    <a:pt x="511282" y="1634172"/>
                  </a:cubicBezTo>
                  <a:cubicBezTo>
                    <a:pt x="620396" y="1461818"/>
                    <a:pt x="744951" y="1296973"/>
                    <a:pt x="884381" y="1143281"/>
                  </a:cubicBezTo>
                  <a:cubicBezTo>
                    <a:pt x="954438" y="1066703"/>
                    <a:pt x="1027559" y="992378"/>
                    <a:pt x="1104768" y="921806"/>
                  </a:cubicBezTo>
                  <a:cubicBezTo>
                    <a:pt x="1123956" y="904003"/>
                    <a:pt x="1143258" y="886414"/>
                    <a:pt x="1163128" y="869254"/>
                  </a:cubicBezTo>
                  <a:cubicBezTo>
                    <a:pt x="1182885" y="851985"/>
                    <a:pt x="1202300" y="834396"/>
                    <a:pt x="1222624" y="817773"/>
                  </a:cubicBezTo>
                  <a:cubicBezTo>
                    <a:pt x="1262819" y="783988"/>
                    <a:pt x="1304034" y="751277"/>
                    <a:pt x="1345591" y="718886"/>
                  </a:cubicBezTo>
                  <a:cubicBezTo>
                    <a:pt x="1512612" y="590184"/>
                    <a:pt x="1693030" y="476176"/>
                    <a:pt x="1883100" y="378362"/>
                  </a:cubicBezTo>
                  <a:cubicBezTo>
                    <a:pt x="2263126" y="182628"/>
                    <a:pt x="2685504" y="54677"/>
                    <a:pt x="3118895" y="13600"/>
                  </a:cubicBezTo>
                  <a:cubicBezTo>
                    <a:pt x="3227044" y="3304"/>
                    <a:pt x="3336102" y="-1067"/>
                    <a:pt x="3444904" y="22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A32CECE0-15B8-4DAB-B839-B0082C6FFCA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74598" y="2512952"/>
              <a:ext cx="5307644" cy="4336518"/>
            </a:xfrm>
            <a:custGeom>
              <a:avLst/>
              <a:gdLst>
                <a:gd name="connsiteX0" fmla="*/ 5307644 w 5307644"/>
                <a:gd name="connsiteY0" fmla="*/ 4310537 h 4336518"/>
                <a:gd name="connsiteX1" fmla="*/ 5307644 w 5307644"/>
                <a:gd name="connsiteY1" fmla="*/ 4336518 h 4336518"/>
                <a:gd name="connsiteX2" fmla="*/ 5271469 w 5307644"/>
                <a:gd name="connsiteY2" fmla="*/ 4336518 h 4336518"/>
                <a:gd name="connsiteX3" fmla="*/ 3433280 w 5307644"/>
                <a:gd name="connsiteY3" fmla="*/ 1379 h 4336518"/>
                <a:gd name="connsiteX4" fmla="*/ 3739290 w 5307644"/>
                <a:gd name="connsiteY4" fmla="*/ 5668 h 4336518"/>
                <a:gd name="connsiteX5" fmla="*/ 4345494 w 5307644"/>
                <a:gd name="connsiteY5" fmla="*/ 94581 h 4336518"/>
                <a:gd name="connsiteX6" fmla="*/ 4922289 w 5307644"/>
                <a:gd name="connsiteY6" fmla="*/ 300933 h 4336518"/>
                <a:gd name="connsiteX7" fmla="*/ 5188801 w 5307644"/>
                <a:gd name="connsiteY7" fmla="*/ 449771 h 4336518"/>
                <a:gd name="connsiteX8" fmla="*/ 5307644 w 5307644"/>
                <a:gd name="connsiteY8" fmla="*/ 531018 h 4336518"/>
                <a:gd name="connsiteX9" fmla="*/ 5307644 w 5307644"/>
                <a:gd name="connsiteY9" fmla="*/ 868543 h 4336518"/>
                <a:gd name="connsiteX10" fmla="*/ 5256558 w 5307644"/>
                <a:gd name="connsiteY10" fmla="*/ 823998 h 4336518"/>
                <a:gd name="connsiteX11" fmla="*/ 4794554 w 5307644"/>
                <a:gd name="connsiteY11" fmla="*/ 538923 h 4336518"/>
                <a:gd name="connsiteX12" fmla="*/ 4274643 w 5307644"/>
                <a:gd name="connsiteY12" fmla="*/ 359921 h 4336518"/>
                <a:gd name="connsiteX13" fmla="*/ 3722940 w 5307644"/>
                <a:gd name="connsiteY13" fmla="*/ 285703 h 4336518"/>
                <a:gd name="connsiteX14" fmla="*/ 3163858 w 5307644"/>
                <a:gd name="connsiteY14" fmla="*/ 304579 h 4336518"/>
                <a:gd name="connsiteX15" fmla="*/ 2615108 w 5307644"/>
                <a:gd name="connsiteY15" fmla="*/ 413546 h 4336518"/>
                <a:gd name="connsiteX16" fmla="*/ 2090201 w 5307644"/>
                <a:gd name="connsiteY16" fmla="*/ 603167 h 4336518"/>
                <a:gd name="connsiteX17" fmla="*/ 1152228 w 5307644"/>
                <a:gd name="connsiteY17" fmla="*/ 1185758 h 4336518"/>
                <a:gd name="connsiteX18" fmla="*/ 768796 w 5307644"/>
                <a:gd name="connsiteY18" fmla="*/ 1574544 h 4336518"/>
                <a:gd name="connsiteX19" fmla="*/ 465637 w 5307644"/>
                <a:gd name="connsiteY19" fmla="*/ 2021033 h 4336518"/>
                <a:gd name="connsiteX20" fmla="*/ 259898 w 5307644"/>
                <a:gd name="connsiteY20" fmla="*/ 2514605 h 4336518"/>
                <a:gd name="connsiteX21" fmla="*/ 185075 w 5307644"/>
                <a:gd name="connsiteY21" fmla="*/ 3040781 h 4336518"/>
                <a:gd name="connsiteX22" fmla="*/ 216639 w 5307644"/>
                <a:gd name="connsiteY22" fmla="*/ 3298400 h 4336518"/>
                <a:gd name="connsiteX23" fmla="*/ 309857 w 5307644"/>
                <a:gd name="connsiteY23" fmla="*/ 3539393 h 4336518"/>
                <a:gd name="connsiteX24" fmla="*/ 374918 w 5307644"/>
                <a:gd name="connsiteY24" fmla="*/ 3652866 h 4336518"/>
                <a:gd name="connsiteX25" fmla="*/ 449628 w 5307644"/>
                <a:gd name="connsiteY25" fmla="*/ 3762691 h 4336518"/>
                <a:gd name="connsiteX26" fmla="*/ 622212 w 5307644"/>
                <a:gd name="connsiteY26" fmla="*/ 3974942 h 4336518"/>
                <a:gd name="connsiteX27" fmla="*/ 808989 w 5307644"/>
                <a:gd name="connsiteY27" fmla="*/ 4188802 h 4336518"/>
                <a:gd name="connsiteX28" fmla="*/ 901868 w 5307644"/>
                <a:gd name="connsiteY28" fmla="*/ 4300450 h 4336518"/>
                <a:gd name="connsiteX29" fmla="*/ 931233 w 5307644"/>
                <a:gd name="connsiteY29" fmla="*/ 4336518 h 4336518"/>
                <a:gd name="connsiteX30" fmla="*/ 512426 w 5307644"/>
                <a:gd name="connsiteY30" fmla="*/ 4336518 h 4336518"/>
                <a:gd name="connsiteX31" fmla="*/ 379799 w 5307644"/>
                <a:gd name="connsiteY31" fmla="*/ 4138930 h 4336518"/>
                <a:gd name="connsiteX32" fmla="*/ 226177 w 5307644"/>
                <a:gd name="connsiteY32" fmla="*/ 3891071 h 4336518"/>
                <a:gd name="connsiteX33" fmla="*/ 156916 w 5307644"/>
                <a:gd name="connsiteY33" fmla="*/ 3759688 h 4336518"/>
                <a:gd name="connsiteX34" fmla="*/ 98101 w 5307644"/>
                <a:gd name="connsiteY34" fmla="*/ 3622191 h 4336518"/>
                <a:gd name="connsiteX35" fmla="*/ 53025 w 5307644"/>
                <a:gd name="connsiteY35" fmla="*/ 3479547 h 4336518"/>
                <a:gd name="connsiteX36" fmla="*/ 36221 w 5307644"/>
                <a:gd name="connsiteY36" fmla="*/ 3406831 h 4336518"/>
                <a:gd name="connsiteX37" fmla="*/ 28841 w 5307644"/>
                <a:gd name="connsiteY37" fmla="*/ 3370365 h 4336518"/>
                <a:gd name="connsiteX38" fmla="*/ 22709 w 5307644"/>
                <a:gd name="connsiteY38" fmla="*/ 3333792 h 4336518"/>
                <a:gd name="connsiteX39" fmla="*/ 0 w 5307644"/>
                <a:gd name="connsiteY39" fmla="*/ 3040781 h 4336518"/>
                <a:gd name="connsiteX40" fmla="*/ 63017 w 5307644"/>
                <a:gd name="connsiteY40" fmla="*/ 2469880 h 4336518"/>
                <a:gd name="connsiteX41" fmla="*/ 252405 w 5307644"/>
                <a:gd name="connsiteY41" fmla="*/ 1922897 h 4336518"/>
                <a:gd name="connsiteX42" fmla="*/ 962499 w 5307644"/>
                <a:gd name="connsiteY42" fmla="*/ 993992 h 4336518"/>
                <a:gd name="connsiteX43" fmla="*/ 1433359 w 5307644"/>
                <a:gd name="connsiteY43" fmla="*/ 630088 h 4336518"/>
                <a:gd name="connsiteX44" fmla="*/ 1959628 w 5307644"/>
                <a:gd name="connsiteY44" fmla="*/ 341151 h 4336518"/>
                <a:gd name="connsiteX45" fmla="*/ 3127865 w 5307644"/>
                <a:gd name="connsiteY45" fmla="*/ 22508 h 4336518"/>
                <a:gd name="connsiteX46" fmla="*/ 3433280 w 5307644"/>
                <a:gd name="connsiteY46" fmla="*/ 1379 h 433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07644" h="4336518">
                  <a:moveTo>
                    <a:pt x="5307644" y="4310537"/>
                  </a:moveTo>
                  <a:lnTo>
                    <a:pt x="5307644" y="4336518"/>
                  </a:lnTo>
                  <a:lnTo>
                    <a:pt x="5271469" y="4336518"/>
                  </a:lnTo>
                  <a:close/>
                  <a:moveTo>
                    <a:pt x="3433280" y="1379"/>
                  </a:moveTo>
                  <a:cubicBezTo>
                    <a:pt x="3535397" y="-1410"/>
                    <a:pt x="3637614" y="38"/>
                    <a:pt x="3739290" y="5668"/>
                  </a:cubicBezTo>
                  <a:cubicBezTo>
                    <a:pt x="3942986" y="17360"/>
                    <a:pt x="4146567" y="45995"/>
                    <a:pt x="4345494" y="94581"/>
                  </a:cubicBezTo>
                  <a:cubicBezTo>
                    <a:pt x="4544420" y="143059"/>
                    <a:pt x="4738691" y="211700"/>
                    <a:pt x="4922289" y="300933"/>
                  </a:cubicBezTo>
                  <a:cubicBezTo>
                    <a:pt x="5013975" y="345550"/>
                    <a:pt x="5103219" y="395127"/>
                    <a:pt x="5188801" y="449771"/>
                  </a:cubicBezTo>
                  <a:lnTo>
                    <a:pt x="5307644" y="531018"/>
                  </a:lnTo>
                  <a:lnTo>
                    <a:pt x="5307644" y="868543"/>
                  </a:lnTo>
                  <a:lnTo>
                    <a:pt x="5256558" y="823998"/>
                  </a:lnTo>
                  <a:cubicBezTo>
                    <a:pt x="5114289" y="712993"/>
                    <a:pt x="4959758" y="616466"/>
                    <a:pt x="4794554" y="538923"/>
                  </a:cubicBezTo>
                  <a:cubicBezTo>
                    <a:pt x="4629462" y="461166"/>
                    <a:pt x="4454722" y="401534"/>
                    <a:pt x="4274643" y="359921"/>
                  </a:cubicBezTo>
                  <a:cubicBezTo>
                    <a:pt x="4094566" y="318200"/>
                    <a:pt x="3909491" y="294176"/>
                    <a:pt x="3722940" y="285703"/>
                  </a:cubicBezTo>
                  <a:cubicBezTo>
                    <a:pt x="3536050" y="276800"/>
                    <a:pt x="3349387" y="282700"/>
                    <a:pt x="3163858" y="304579"/>
                  </a:cubicBezTo>
                  <a:cubicBezTo>
                    <a:pt x="2978444" y="326565"/>
                    <a:pt x="2794732" y="363353"/>
                    <a:pt x="2615108" y="413546"/>
                  </a:cubicBezTo>
                  <a:cubicBezTo>
                    <a:pt x="2435370" y="463526"/>
                    <a:pt x="2260060" y="528198"/>
                    <a:pt x="2090201" y="603167"/>
                  </a:cubicBezTo>
                  <a:cubicBezTo>
                    <a:pt x="1749461" y="751496"/>
                    <a:pt x="1431316" y="948195"/>
                    <a:pt x="1152228" y="1185758"/>
                  </a:cubicBezTo>
                  <a:cubicBezTo>
                    <a:pt x="1013139" y="1304915"/>
                    <a:pt x="884268" y="1434903"/>
                    <a:pt x="768796" y="1574544"/>
                  </a:cubicBezTo>
                  <a:cubicBezTo>
                    <a:pt x="653096" y="1713971"/>
                    <a:pt x="551021" y="1863481"/>
                    <a:pt x="465637" y="2021033"/>
                  </a:cubicBezTo>
                  <a:cubicBezTo>
                    <a:pt x="380253" y="2178478"/>
                    <a:pt x="309176" y="2343324"/>
                    <a:pt x="259898" y="2514605"/>
                  </a:cubicBezTo>
                  <a:cubicBezTo>
                    <a:pt x="210508" y="2685457"/>
                    <a:pt x="184960" y="2863065"/>
                    <a:pt x="185075" y="3040781"/>
                  </a:cubicBezTo>
                  <a:cubicBezTo>
                    <a:pt x="186096" y="3128084"/>
                    <a:pt x="195180" y="3214743"/>
                    <a:pt x="216639" y="3298400"/>
                  </a:cubicBezTo>
                  <a:cubicBezTo>
                    <a:pt x="237759" y="3382163"/>
                    <a:pt x="270572" y="3462280"/>
                    <a:pt x="309857" y="3539393"/>
                  </a:cubicBezTo>
                  <a:cubicBezTo>
                    <a:pt x="329727" y="3577897"/>
                    <a:pt x="351755" y="3615649"/>
                    <a:pt x="374918" y="3652866"/>
                  </a:cubicBezTo>
                  <a:cubicBezTo>
                    <a:pt x="398420" y="3689974"/>
                    <a:pt x="423514" y="3726548"/>
                    <a:pt x="449628" y="3762691"/>
                  </a:cubicBezTo>
                  <a:cubicBezTo>
                    <a:pt x="502539" y="3834764"/>
                    <a:pt x="561354" y="3904692"/>
                    <a:pt x="622212" y="3974942"/>
                  </a:cubicBezTo>
                  <a:cubicBezTo>
                    <a:pt x="683071" y="4045299"/>
                    <a:pt x="746655" y="4115657"/>
                    <a:pt x="808989" y="4188802"/>
                  </a:cubicBezTo>
                  <a:cubicBezTo>
                    <a:pt x="840214" y="4225267"/>
                    <a:pt x="871097" y="4262591"/>
                    <a:pt x="901868" y="4300450"/>
                  </a:cubicBezTo>
                  <a:lnTo>
                    <a:pt x="931233" y="4336518"/>
                  </a:lnTo>
                  <a:lnTo>
                    <a:pt x="512426" y="4336518"/>
                  </a:lnTo>
                  <a:lnTo>
                    <a:pt x="379799" y="4138930"/>
                  </a:lnTo>
                  <a:cubicBezTo>
                    <a:pt x="327002" y="4059028"/>
                    <a:pt x="274886" y="3976765"/>
                    <a:pt x="226177" y="3891071"/>
                  </a:cubicBezTo>
                  <a:cubicBezTo>
                    <a:pt x="201878" y="3848171"/>
                    <a:pt x="178376" y="3804519"/>
                    <a:pt x="156916" y="3759688"/>
                  </a:cubicBezTo>
                  <a:cubicBezTo>
                    <a:pt x="135570" y="3714750"/>
                    <a:pt x="115700" y="3668954"/>
                    <a:pt x="98101" y="3622191"/>
                  </a:cubicBezTo>
                  <a:cubicBezTo>
                    <a:pt x="80842" y="3575323"/>
                    <a:pt x="65514" y="3527810"/>
                    <a:pt x="53025" y="3479547"/>
                  </a:cubicBezTo>
                  <a:cubicBezTo>
                    <a:pt x="47121" y="3455416"/>
                    <a:pt x="41103" y="3431176"/>
                    <a:pt x="36221" y="3406831"/>
                  </a:cubicBezTo>
                  <a:lnTo>
                    <a:pt x="28841" y="3370365"/>
                  </a:lnTo>
                  <a:lnTo>
                    <a:pt x="22709" y="3333792"/>
                  </a:lnTo>
                  <a:cubicBezTo>
                    <a:pt x="6700" y="3236194"/>
                    <a:pt x="0" y="3138058"/>
                    <a:pt x="0" y="3040781"/>
                  </a:cubicBezTo>
                  <a:cubicBezTo>
                    <a:pt x="454" y="2849337"/>
                    <a:pt x="21687" y="2657893"/>
                    <a:pt x="63017" y="2469880"/>
                  </a:cubicBezTo>
                  <a:cubicBezTo>
                    <a:pt x="104233" y="2281976"/>
                    <a:pt x="167362" y="2097718"/>
                    <a:pt x="252405" y="1922897"/>
                  </a:cubicBezTo>
                  <a:cubicBezTo>
                    <a:pt x="423286" y="1573257"/>
                    <a:pt x="670922" y="1260405"/>
                    <a:pt x="962499" y="993992"/>
                  </a:cubicBezTo>
                  <a:cubicBezTo>
                    <a:pt x="1108628" y="860786"/>
                    <a:pt x="1266566" y="739269"/>
                    <a:pt x="1433359" y="630088"/>
                  </a:cubicBezTo>
                  <a:cubicBezTo>
                    <a:pt x="1600380" y="521013"/>
                    <a:pt x="1776144" y="423843"/>
                    <a:pt x="1959628" y="341151"/>
                  </a:cubicBezTo>
                  <a:cubicBezTo>
                    <a:pt x="2327051" y="176950"/>
                    <a:pt x="2722633" y="68411"/>
                    <a:pt x="3127865" y="22508"/>
                  </a:cubicBezTo>
                  <a:cubicBezTo>
                    <a:pt x="3229145" y="11193"/>
                    <a:pt x="3331163" y="4168"/>
                    <a:pt x="3433280" y="137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C5373BF-BD61-4FCF-8ECF-21DFEBE09D6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73412" y="2537732"/>
              <a:ext cx="5308830" cy="4311738"/>
            </a:xfrm>
            <a:custGeom>
              <a:avLst/>
              <a:gdLst>
                <a:gd name="connsiteX0" fmla="*/ 5308830 w 5308830"/>
                <a:gd name="connsiteY0" fmla="*/ 4026353 h 4311738"/>
                <a:gd name="connsiteX1" fmla="*/ 5308830 w 5308830"/>
                <a:gd name="connsiteY1" fmla="*/ 4311738 h 4311738"/>
                <a:gd name="connsiteX2" fmla="*/ 4948051 w 5308830"/>
                <a:gd name="connsiteY2" fmla="*/ 4311738 h 4311738"/>
                <a:gd name="connsiteX3" fmla="*/ 5002803 w 5308830"/>
                <a:gd name="connsiteY3" fmla="*/ 4271506 h 4311738"/>
                <a:gd name="connsiteX4" fmla="*/ 5221147 w 5308830"/>
                <a:gd name="connsiteY4" fmla="*/ 4102386 h 4311738"/>
                <a:gd name="connsiteX5" fmla="*/ 3595773 w 5308830"/>
                <a:gd name="connsiteY5" fmla="*/ 0 h 4311738"/>
                <a:gd name="connsiteX6" fmla="*/ 5271266 w 5308830"/>
                <a:gd name="connsiteY6" fmla="*/ 516192 h 4311738"/>
                <a:gd name="connsiteX7" fmla="*/ 5308830 w 5308830"/>
                <a:gd name="connsiteY7" fmla="*/ 546905 h 4311738"/>
                <a:gd name="connsiteX8" fmla="*/ 5308830 w 5308830"/>
                <a:gd name="connsiteY8" fmla="*/ 1314056 h 4311738"/>
                <a:gd name="connsiteX9" fmla="*/ 5241798 w 5308830"/>
                <a:gd name="connsiteY9" fmla="*/ 1229961 h 4311738"/>
                <a:gd name="connsiteX10" fmla="*/ 4547599 w 5308830"/>
                <a:gd name="connsiteY10" fmla="*/ 723841 h 4311738"/>
                <a:gd name="connsiteX11" fmla="*/ 3595773 w 5308830"/>
                <a:gd name="connsiteY11" fmla="*/ 536258 h 4311738"/>
                <a:gd name="connsiteX12" fmla="*/ 2484874 w 5308830"/>
                <a:gd name="connsiteY12" fmla="*/ 738106 h 4311738"/>
                <a:gd name="connsiteX13" fmla="*/ 1497964 w 5308830"/>
                <a:gd name="connsiteY13" fmla="*/ 1292596 h 4311738"/>
                <a:gd name="connsiteX14" fmla="*/ 815348 w 5308830"/>
                <a:gd name="connsiteY14" fmla="*/ 2092157 h 4311738"/>
                <a:gd name="connsiteX15" fmla="*/ 567825 w 5308830"/>
                <a:gd name="connsiteY15" fmla="*/ 3022671 h 4311738"/>
                <a:gd name="connsiteX16" fmla="*/ 977486 w 5308830"/>
                <a:gd name="connsiteY16" fmla="*/ 3886690 h 4311738"/>
                <a:gd name="connsiteX17" fmla="*/ 1183907 w 5308830"/>
                <a:gd name="connsiteY17" fmla="*/ 4160932 h 4311738"/>
                <a:gd name="connsiteX18" fmla="*/ 1285607 w 5308830"/>
                <a:gd name="connsiteY18" fmla="*/ 4296799 h 4311738"/>
                <a:gd name="connsiteX19" fmla="*/ 1297817 w 5308830"/>
                <a:gd name="connsiteY19" fmla="*/ 4311738 h 4311738"/>
                <a:gd name="connsiteX20" fmla="*/ 602176 w 5308830"/>
                <a:gd name="connsiteY20" fmla="*/ 4311738 h 4311738"/>
                <a:gd name="connsiteX21" fmla="*/ 583893 w 5308830"/>
                <a:gd name="connsiteY21" fmla="*/ 4287205 h 4311738"/>
                <a:gd name="connsiteX22" fmla="*/ 0 w 5308830"/>
                <a:gd name="connsiteY22" fmla="*/ 3022564 h 4311738"/>
                <a:gd name="connsiteX23" fmla="*/ 3595773 w 5308830"/>
                <a:gd name="connsiteY23" fmla="*/ 0 h 431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08830" h="4311738">
                  <a:moveTo>
                    <a:pt x="5308830" y="4026353"/>
                  </a:moveTo>
                  <a:lnTo>
                    <a:pt x="5308830" y="4311738"/>
                  </a:lnTo>
                  <a:lnTo>
                    <a:pt x="4948051" y="4311738"/>
                  </a:lnTo>
                  <a:lnTo>
                    <a:pt x="5002803" y="4271506"/>
                  </a:lnTo>
                  <a:cubicBezTo>
                    <a:pt x="5078400" y="4214990"/>
                    <a:pt x="5151610" y="4158780"/>
                    <a:pt x="5221147" y="4102386"/>
                  </a:cubicBezTo>
                  <a:close/>
                  <a:moveTo>
                    <a:pt x="3595773" y="0"/>
                  </a:moveTo>
                  <a:cubicBezTo>
                    <a:pt x="4261231" y="0"/>
                    <a:pt x="4825666" y="190293"/>
                    <a:pt x="5271266" y="516192"/>
                  </a:cubicBezTo>
                  <a:lnTo>
                    <a:pt x="5308830" y="546905"/>
                  </a:lnTo>
                  <a:lnTo>
                    <a:pt x="5308830" y="1314056"/>
                  </a:lnTo>
                  <a:lnTo>
                    <a:pt x="5241798" y="1229961"/>
                  </a:lnTo>
                  <a:cubicBezTo>
                    <a:pt x="5047072" y="1010846"/>
                    <a:pt x="4813516" y="840530"/>
                    <a:pt x="4547599" y="723841"/>
                  </a:cubicBezTo>
                  <a:cubicBezTo>
                    <a:pt x="4263856" y="599429"/>
                    <a:pt x="3943667" y="536258"/>
                    <a:pt x="3595773" y="536258"/>
                  </a:cubicBezTo>
                  <a:cubicBezTo>
                    <a:pt x="3226761" y="536258"/>
                    <a:pt x="2852980" y="604041"/>
                    <a:pt x="2484874" y="738106"/>
                  </a:cubicBezTo>
                  <a:cubicBezTo>
                    <a:pt x="2126422" y="868309"/>
                    <a:pt x="1785227" y="1060075"/>
                    <a:pt x="1497964" y="1292596"/>
                  </a:cubicBezTo>
                  <a:cubicBezTo>
                    <a:pt x="1205707" y="1529085"/>
                    <a:pt x="976010" y="1798180"/>
                    <a:pt x="815348" y="2092157"/>
                  </a:cubicBezTo>
                  <a:cubicBezTo>
                    <a:pt x="651166" y="2392675"/>
                    <a:pt x="567825" y="2705743"/>
                    <a:pt x="567825" y="3022671"/>
                  </a:cubicBezTo>
                  <a:cubicBezTo>
                    <a:pt x="567825" y="3341852"/>
                    <a:pt x="700784" y="3528255"/>
                    <a:pt x="977486" y="3886690"/>
                  </a:cubicBezTo>
                  <a:cubicBezTo>
                    <a:pt x="1044249" y="3973134"/>
                    <a:pt x="1113283" y="4062582"/>
                    <a:pt x="1183907" y="4160932"/>
                  </a:cubicBezTo>
                  <a:cubicBezTo>
                    <a:pt x="1217636" y="4207895"/>
                    <a:pt x="1251520" y="4253175"/>
                    <a:pt x="1285607" y="4296799"/>
                  </a:cubicBezTo>
                  <a:lnTo>
                    <a:pt x="1297817" y="4311738"/>
                  </a:lnTo>
                  <a:lnTo>
                    <a:pt x="602176" y="4311738"/>
                  </a:lnTo>
                  <a:lnTo>
                    <a:pt x="583893" y="4287205"/>
                  </a:lnTo>
                  <a:cubicBezTo>
                    <a:pt x="281395" y="3892133"/>
                    <a:pt x="0" y="3570338"/>
                    <a:pt x="0" y="3022564"/>
                  </a:cubicBezTo>
                  <a:cubicBezTo>
                    <a:pt x="0" y="1353193"/>
                    <a:pt x="1810660" y="0"/>
                    <a:pt x="3595773"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E6B45AB-7CCC-4949-9DC2-116644B5F6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73412" y="2537732"/>
              <a:ext cx="5308830" cy="4311738"/>
            </a:xfrm>
            <a:custGeom>
              <a:avLst/>
              <a:gdLst>
                <a:gd name="connsiteX0" fmla="*/ 5308830 w 5308830"/>
                <a:gd name="connsiteY0" fmla="*/ 3880900 h 4311738"/>
                <a:gd name="connsiteX1" fmla="*/ 5308830 w 5308830"/>
                <a:gd name="connsiteY1" fmla="*/ 4311738 h 4311738"/>
                <a:gd name="connsiteX2" fmla="*/ 4763109 w 5308830"/>
                <a:gd name="connsiteY2" fmla="*/ 4311738 h 4311738"/>
                <a:gd name="connsiteX3" fmla="*/ 4929066 w 5308830"/>
                <a:gd name="connsiteY3" fmla="*/ 4189789 h 4311738"/>
                <a:gd name="connsiteX4" fmla="*/ 5142959 w 5308830"/>
                <a:gd name="connsiteY4" fmla="*/ 4024320 h 4311738"/>
                <a:gd name="connsiteX5" fmla="*/ 3595773 w 5308830"/>
                <a:gd name="connsiteY5" fmla="*/ 0 h 4311738"/>
                <a:gd name="connsiteX6" fmla="*/ 5271266 w 5308830"/>
                <a:gd name="connsiteY6" fmla="*/ 516192 h 4311738"/>
                <a:gd name="connsiteX7" fmla="*/ 5308830 w 5308830"/>
                <a:gd name="connsiteY7" fmla="*/ 546905 h 4311738"/>
                <a:gd name="connsiteX8" fmla="*/ 5308830 w 5308830"/>
                <a:gd name="connsiteY8" fmla="*/ 1498438 h 4311738"/>
                <a:gd name="connsiteX9" fmla="*/ 5289422 w 5308830"/>
                <a:gd name="connsiteY9" fmla="*/ 1468062 h 4311738"/>
                <a:gd name="connsiteX10" fmla="*/ 5154710 w 5308830"/>
                <a:gd name="connsiteY10" fmla="*/ 1298924 h 4311738"/>
                <a:gd name="connsiteX11" fmla="*/ 4499685 w 5308830"/>
                <a:gd name="connsiteY11" fmla="*/ 821118 h 4311738"/>
                <a:gd name="connsiteX12" fmla="*/ 3595773 w 5308830"/>
                <a:gd name="connsiteY12" fmla="*/ 643510 h 4311738"/>
                <a:gd name="connsiteX13" fmla="*/ 2525523 w 5308830"/>
                <a:gd name="connsiteY13" fmla="*/ 838172 h 4311738"/>
                <a:gd name="connsiteX14" fmla="*/ 1571767 w 5308830"/>
                <a:gd name="connsiteY14" fmla="*/ 1374000 h 4311738"/>
                <a:gd name="connsiteX15" fmla="*/ 916173 w 5308830"/>
                <a:gd name="connsiteY15" fmla="*/ 2141277 h 4311738"/>
                <a:gd name="connsiteX16" fmla="*/ 681254 w 5308830"/>
                <a:gd name="connsiteY16" fmla="*/ 3022671 h 4311738"/>
                <a:gd name="connsiteX17" fmla="*/ 1069115 w 5308830"/>
                <a:gd name="connsiteY17" fmla="*/ 3823519 h 4311738"/>
                <a:gd name="connsiteX18" fmla="*/ 1277807 w 5308830"/>
                <a:gd name="connsiteY18" fmla="*/ 4100764 h 4311738"/>
                <a:gd name="connsiteX19" fmla="*/ 1373308 w 5308830"/>
                <a:gd name="connsiteY19" fmla="*/ 4228488 h 4311738"/>
                <a:gd name="connsiteX20" fmla="*/ 1441062 w 5308830"/>
                <a:gd name="connsiteY20" fmla="*/ 4311738 h 4311738"/>
                <a:gd name="connsiteX21" fmla="*/ 602176 w 5308830"/>
                <a:gd name="connsiteY21" fmla="*/ 4311738 h 4311738"/>
                <a:gd name="connsiteX22" fmla="*/ 583893 w 5308830"/>
                <a:gd name="connsiteY22" fmla="*/ 4287205 h 4311738"/>
                <a:gd name="connsiteX23" fmla="*/ 0 w 5308830"/>
                <a:gd name="connsiteY23" fmla="*/ 3022564 h 4311738"/>
                <a:gd name="connsiteX24" fmla="*/ 3595773 w 5308830"/>
                <a:gd name="connsiteY24" fmla="*/ 0 h 431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08830" h="4311738">
                  <a:moveTo>
                    <a:pt x="5308830" y="3880900"/>
                  </a:moveTo>
                  <a:lnTo>
                    <a:pt x="5308830" y="4311738"/>
                  </a:lnTo>
                  <a:lnTo>
                    <a:pt x="4763109" y="4311738"/>
                  </a:lnTo>
                  <a:lnTo>
                    <a:pt x="4929066" y="4189789"/>
                  </a:lnTo>
                  <a:cubicBezTo>
                    <a:pt x="5003230" y="4134367"/>
                    <a:pt x="5074975" y="4079340"/>
                    <a:pt x="5142959" y="4024320"/>
                  </a:cubicBezTo>
                  <a:close/>
                  <a:moveTo>
                    <a:pt x="3595773" y="0"/>
                  </a:moveTo>
                  <a:cubicBezTo>
                    <a:pt x="4261231" y="0"/>
                    <a:pt x="4825666" y="190293"/>
                    <a:pt x="5271266" y="516192"/>
                  </a:cubicBezTo>
                  <a:lnTo>
                    <a:pt x="5308830" y="546905"/>
                  </a:lnTo>
                  <a:lnTo>
                    <a:pt x="5308830" y="1498438"/>
                  </a:lnTo>
                  <a:lnTo>
                    <a:pt x="5289422" y="1468062"/>
                  </a:lnTo>
                  <a:cubicBezTo>
                    <a:pt x="5247242" y="1408963"/>
                    <a:pt x="5202313" y="1352510"/>
                    <a:pt x="5154710" y="1298924"/>
                  </a:cubicBezTo>
                  <a:cubicBezTo>
                    <a:pt x="4970772" y="1091928"/>
                    <a:pt x="4750500" y="931159"/>
                    <a:pt x="4499685" y="821118"/>
                  </a:cubicBezTo>
                  <a:cubicBezTo>
                    <a:pt x="4231156" y="703248"/>
                    <a:pt x="3926977" y="643510"/>
                    <a:pt x="3595773" y="643510"/>
                  </a:cubicBezTo>
                  <a:cubicBezTo>
                    <a:pt x="3245836" y="643510"/>
                    <a:pt x="2875688" y="710757"/>
                    <a:pt x="2525523" y="838172"/>
                  </a:cubicBezTo>
                  <a:cubicBezTo>
                    <a:pt x="2179105" y="964084"/>
                    <a:pt x="1849265" y="1149415"/>
                    <a:pt x="1571767" y="1374000"/>
                  </a:cubicBezTo>
                  <a:cubicBezTo>
                    <a:pt x="1294611" y="1598264"/>
                    <a:pt x="1067980" y="1863603"/>
                    <a:pt x="916173" y="2141277"/>
                  </a:cubicBezTo>
                  <a:cubicBezTo>
                    <a:pt x="760280" y="2426459"/>
                    <a:pt x="681254" y="2723010"/>
                    <a:pt x="681254" y="3022671"/>
                  </a:cubicBezTo>
                  <a:cubicBezTo>
                    <a:pt x="681254" y="3309032"/>
                    <a:pt x="800134" y="3475166"/>
                    <a:pt x="1069115" y="3823519"/>
                  </a:cubicBezTo>
                  <a:cubicBezTo>
                    <a:pt x="1136445" y="3910714"/>
                    <a:pt x="1206047" y="4000912"/>
                    <a:pt x="1277807" y="4100764"/>
                  </a:cubicBezTo>
                  <a:cubicBezTo>
                    <a:pt x="1309528" y="4144925"/>
                    <a:pt x="1341351" y="4187490"/>
                    <a:pt x="1373308" y="4228488"/>
                  </a:cubicBezTo>
                  <a:lnTo>
                    <a:pt x="1441062" y="4311738"/>
                  </a:lnTo>
                  <a:lnTo>
                    <a:pt x="602176" y="4311738"/>
                  </a:lnTo>
                  <a:lnTo>
                    <a:pt x="583893" y="4287205"/>
                  </a:lnTo>
                  <a:cubicBezTo>
                    <a:pt x="281395" y="3892133"/>
                    <a:pt x="0" y="3570338"/>
                    <a:pt x="0" y="3022564"/>
                  </a:cubicBezTo>
                  <a:cubicBezTo>
                    <a:pt x="0" y="1353193"/>
                    <a:pt x="1810660" y="0"/>
                    <a:pt x="3595773"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61D22245-3D67-419C-A6B5-DD0EB0D839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123758" y="0"/>
            <a:ext cx="5081407" cy="3133064"/>
            <a:chOff x="5907711" y="0"/>
            <a:chExt cx="5081407" cy="3133064"/>
          </a:xfrm>
          <a:solidFill>
            <a:schemeClr val="accent5">
              <a:alpha val="5000"/>
            </a:schemeClr>
          </a:solidFill>
        </p:grpSpPr>
        <p:sp>
          <p:nvSpPr>
            <p:cNvPr id="21" name="Freeform: Shape 20">
              <a:extLst>
                <a:ext uri="{FF2B5EF4-FFF2-40B4-BE49-F238E27FC236}">
                  <a16:creationId xmlns:a16="http://schemas.microsoft.com/office/drawing/2014/main" id="{E3A64720-9AA0-4796-8E62-15672228CF8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919200" y="0"/>
              <a:ext cx="5069918" cy="3111852"/>
            </a:xfrm>
            <a:custGeom>
              <a:avLst/>
              <a:gdLst>
                <a:gd name="connsiteX0" fmla="*/ 145909 w 5069918"/>
                <a:gd name="connsiteY0" fmla="*/ 0 h 3111852"/>
                <a:gd name="connsiteX1" fmla="*/ 205279 w 5069918"/>
                <a:gd name="connsiteY1" fmla="*/ 0 h 3111852"/>
                <a:gd name="connsiteX2" fmla="*/ 202868 w 5069918"/>
                <a:gd name="connsiteY2" fmla="*/ 5043 h 3111852"/>
                <a:gd name="connsiteX3" fmla="*/ 191273 w 5069918"/>
                <a:gd name="connsiteY3" fmla="*/ 30818 h 3111852"/>
                <a:gd name="connsiteX4" fmla="*/ 169129 w 5069918"/>
                <a:gd name="connsiteY4" fmla="*/ 82781 h 3111852"/>
                <a:gd name="connsiteX5" fmla="*/ 148381 w 5069918"/>
                <a:gd name="connsiteY5" fmla="*/ 135320 h 3111852"/>
                <a:gd name="connsiteX6" fmla="*/ 80903 w 5069918"/>
                <a:gd name="connsiteY6" fmla="*/ 350499 h 3111852"/>
                <a:gd name="connsiteX7" fmla="*/ 26154 w 5069918"/>
                <a:gd name="connsiteY7" fmla="*/ 796339 h 3111852"/>
                <a:gd name="connsiteX8" fmla="*/ 49170 w 5069918"/>
                <a:gd name="connsiteY8" fmla="*/ 1018931 h 3111852"/>
                <a:gd name="connsiteX9" fmla="*/ 119437 w 5069918"/>
                <a:gd name="connsiteY9" fmla="*/ 1231804 h 3111852"/>
                <a:gd name="connsiteX10" fmla="*/ 143672 w 5069918"/>
                <a:gd name="connsiteY10" fmla="*/ 1282696 h 3111852"/>
                <a:gd name="connsiteX11" fmla="*/ 170611 w 5069918"/>
                <a:gd name="connsiteY11" fmla="*/ 1332436 h 3111852"/>
                <a:gd name="connsiteX12" fmla="*/ 230330 w 5069918"/>
                <a:gd name="connsiteY12" fmla="*/ 1428867 h 3111852"/>
                <a:gd name="connsiteX13" fmla="*/ 296237 w 5069918"/>
                <a:gd name="connsiteY13" fmla="*/ 1522004 h 3111852"/>
                <a:gd name="connsiteX14" fmla="*/ 366853 w 5069918"/>
                <a:gd name="connsiteY14" fmla="*/ 1612506 h 3111852"/>
                <a:gd name="connsiteX15" fmla="*/ 513838 w 5069918"/>
                <a:gd name="connsiteY15" fmla="*/ 1791535 h 3111852"/>
                <a:gd name="connsiteX16" fmla="*/ 587330 w 5069918"/>
                <a:gd name="connsiteY16" fmla="*/ 1882283 h 3111852"/>
                <a:gd name="connsiteX17" fmla="*/ 658817 w 5069918"/>
                <a:gd name="connsiteY17" fmla="*/ 1974186 h 3111852"/>
                <a:gd name="connsiteX18" fmla="*/ 730305 w 5069918"/>
                <a:gd name="connsiteY18" fmla="*/ 2062959 h 3111852"/>
                <a:gd name="connsiteX19" fmla="*/ 805018 w 5069918"/>
                <a:gd name="connsiteY19" fmla="*/ 2148685 h 3111852"/>
                <a:gd name="connsiteX20" fmla="*/ 963424 w 5069918"/>
                <a:gd name="connsiteY20" fmla="*/ 2310337 h 3111852"/>
                <a:gd name="connsiteX21" fmla="*/ 1319204 w 5069918"/>
                <a:gd name="connsiteY21" fmla="*/ 2580196 h 3111852"/>
                <a:gd name="connsiteX22" fmla="*/ 1515882 w 5069918"/>
                <a:gd name="connsiteY22" fmla="*/ 2681651 h 3111852"/>
                <a:gd name="connsiteX23" fmla="*/ 1723456 w 5069918"/>
                <a:gd name="connsiteY23" fmla="*/ 2758319 h 3111852"/>
                <a:gd name="connsiteX24" fmla="*/ 1939662 w 5069918"/>
                <a:gd name="connsiteY24" fmla="*/ 2811269 h 3111852"/>
                <a:gd name="connsiteX25" fmla="*/ 2162581 w 5069918"/>
                <a:gd name="connsiteY25" fmla="*/ 2840916 h 3111852"/>
                <a:gd name="connsiteX26" fmla="*/ 2389597 w 5069918"/>
                <a:gd name="connsiteY26" fmla="*/ 2850221 h 3111852"/>
                <a:gd name="connsiteX27" fmla="*/ 2446002 w 5069918"/>
                <a:gd name="connsiteY27" fmla="*/ 2849808 h 3111852"/>
                <a:gd name="connsiteX28" fmla="*/ 2473638 w 5069918"/>
                <a:gd name="connsiteY28" fmla="*/ 2849151 h 3111852"/>
                <a:gd name="connsiteX29" fmla="*/ 2501187 w 5069918"/>
                <a:gd name="connsiteY29" fmla="*/ 2847832 h 3111852"/>
                <a:gd name="connsiteX30" fmla="*/ 2610685 w 5069918"/>
                <a:gd name="connsiteY30" fmla="*/ 2838774 h 3111852"/>
                <a:gd name="connsiteX31" fmla="*/ 3033071 w 5069918"/>
                <a:gd name="connsiteY31" fmla="*/ 2730979 h 3111852"/>
                <a:gd name="connsiteX32" fmla="*/ 3232974 w 5069918"/>
                <a:gd name="connsiteY32" fmla="*/ 2637430 h 3111852"/>
                <a:gd name="connsiteX33" fmla="*/ 3425990 w 5069918"/>
                <a:gd name="connsiteY33" fmla="*/ 2523622 h 3111852"/>
                <a:gd name="connsiteX34" fmla="*/ 3613601 w 5069918"/>
                <a:gd name="connsiteY34" fmla="*/ 2394827 h 3111852"/>
                <a:gd name="connsiteX35" fmla="*/ 3706185 w 5069918"/>
                <a:gd name="connsiteY35" fmla="*/ 2326642 h 3111852"/>
                <a:gd name="connsiteX36" fmla="*/ 3799729 w 5069918"/>
                <a:gd name="connsiteY36" fmla="*/ 2255904 h 3111852"/>
                <a:gd name="connsiteX37" fmla="*/ 4175561 w 5069918"/>
                <a:gd name="connsiteY37" fmla="*/ 1976821 h 3111852"/>
                <a:gd name="connsiteX38" fmla="*/ 4517132 w 5069918"/>
                <a:gd name="connsiteY38" fmla="*/ 1683080 h 3111852"/>
                <a:gd name="connsiteX39" fmla="*/ 4659758 w 5069918"/>
                <a:gd name="connsiteY39" fmla="*/ 1519452 h 3111852"/>
                <a:gd name="connsiteX40" fmla="*/ 4773178 w 5069918"/>
                <a:gd name="connsiteY40" fmla="*/ 1340423 h 3111852"/>
                <a:gd name="connsiteX41" fmla="*/ 4892092 w 5069918"/>
                <a:gd name="connsiteY41" fmla="*/ 938311 h 3111852"/>
                <a:gd name="connsiteX42" fmla="*/ 4898804 w 5069918"/>
                <a:gd name="connsiteY42" fmla="*/ 831503 h 3111852"/>
                <a:gd name="connsiteX43" fmla="*/ 4899153 w 5069918"/>
                <a:gd name="connsiteY43" fmla="*/ 776988 h 3111852"/>
                <a:gd name="connsiteX44" fmla="*/ 4898456 w 5069918"/>
                <a:gd name="connsiteY44" fmla="*/ 721484 h 3111852"/>
                <a:gd name="connsiteX45" fmla="*/ 4886774 w 5069918"/>
                <a:gd name="connsiteY45" fmla="*/ 499635 h 3111852"/>
                <a:gd name="connsiteX46" fmla="*/ 4815896 w 5069918"/>
                <a:gd name="connsiteY46" fmla="*/ 59970 h 3111852"/>
                <a:gd name="connsiteX47" fmla="*/ 4798654 w 5069918"/>
                <a:gd name="connsiteY47" fmla="*/ 0 h 3111852"/>
                <a:gd name="connsiteX48" fmla="*/ 4909441 w 5069918"/>
                <a:gd name="connsiteY48" fmla="*/ 0 h 3111852"/>
                <a:gd name="connsiteX49" fmla="*/ 4921297 w 5069918"/>
                <a:gd name="connsiteY49" fmla="*/ 34112 h 3111852"/>
                <a:gd name="connsiteX50" fmla="*/ 5027482 w 5069918"/>
                <a:gd name="connsiteY50" fmla="*/ 483740 h 3111852"/>
                <a:gd name="connsiteX51" fmla="*/ 5058082 w 5069918"/>
                <a:gd name="connsiteY51" fmla="*/ 712837 h 3111852"/>
                <a:gd name="connsiteX52" fmla="*/ 5063486 w 5069918"/>
                <a:gd name="connsiteY52" fmla="*/ 770400 h 3111852"/>
                <a:gd name="connsiteX53" fmla="*/ 5067846 w 5069918"/>
                <a:gd name="connsiteY53" fmla="*/ 829033 h 3111852"/>
                <a:gd name="connsiteX54" fmla="*/ 5069414 w 5069918"/>
                <a:gd name="connsiteY54" fmla="*/ 948521 h 3111852"/>
                <a:gd name="connsiteX55" fmla="*/ 5040732 w 5069918"/>
                <a:gd name="connsiteY55" fmla="*/ 1188571 h 3111852"/>
                <a:gd name="connsiteX56" fmla="*/ 4964102 w 5069918"/>
                <a:gd name="connsiteY56" fmla="*/ 1421620 h 3111852"/>
                <a:gd name="connsiteX57" fmla="*/ 4689486 w 5069918"/>
                <a:gd name="connsiteY57" fmla="*/ 1828757 h 3111852"/>
                <a:gd name="connsiteX58" fmla="*/ 4333792 w 5069918"/>
                <a:gd name="connsiteY58" fmla="*/ 2155355 h 3111852"/>
                <a:gd name="connsiteX59" fmla="*/ 3965196 w 5069918"/>
                <a:gd name="connsiteY59" fmla="*/ 2446790 h 3111852"/>
                <a:gd name="connsiteX60" fmla="*/ 3873745 w 5069918"/>
                <a:gd name="connsiteY60" fmla="*/ 2519916 h 3111852"/>
                <a:gd name="connsiteX61" fmla="*/ 3779416 w 5069918"/>
                <a:gd name="connsiteY61" fmla="*/ 2593454 h 3111852"/>
                <a:gd name="connsiteX62" fmla="*/ 3582739 w 5069918"/>
                <a:gd name="connsiteY62" fmla="*/ 2735343 h 3111852"/>
                <a:gd name="connsiteX63" fmla="*/ 3371851 w 5069918"/>
                <a:gd name="connsiteY63" fmla="*/ 2865126 h 3111852"/>
                <a:gd name="connsiteX64" fmla="*/ 3143614 w 5069918"/>
                <a:gd name="connsiteY64" fmla="*/ 2974568 h 3111852"/>
                <a:gd name="connsiteX65" fmla="*/ 2643552 w 5069918"/>
                <a:gd name="connsiteY65" fmla="*/ 3101304 h 3111852"/>
                <a:gd name="connsiteX66" fmla="*/ 2514264 w 5069918"/>
                <a:gd name="connsiteY66" fmla="*/ 3110445 h 3111852"/>
                <a:gd name="connsiteX67" fmla="*/ 2481920 w 5069918"/>
                <a:gd name="connsiteY67" fmla="*/ 3111598 h 3111852"/>
                <a:gd name="connsiteX68" fmla="*/ 2449664 w 5069918"/>
                <a:gd name="connsiteY68" fmla="*/ 3111763 h 3111852"/>
                <a:gd name="connsiteX69" fmla="*/ 2386284 w 5069918"/>
                <a:gd name="connsiteY69" fmla="*/ 3111022 h 3111852"/>
                <a:gd name="connsiteX70" fmla="*/ 2260658 w 5069918"/>
                <a:gd name="connsiteY70" fmla="*/ 3106080 h 3111852"/>
                <a:gd name="connsiteX71" fmla="*/ 2134945 w 5069918"/>
                <a:gd name="connsiteY71" fmla="*/ 3094716 h 3111852"/>
                <a:gd name="connsiteX72" fmla="*/ 1884564 w 5069918"/>
                <a:gd name="connsiteY72" fmla="*/ 3054200 h 3111852"/>
                <a:gd name="connsiteX73" fmla="*/ 1639764 w 5069918"/>
                <a:gd name="connsiteY73" fmla="*/ 2984286 h 3111852"/>
                <a:gd name="connsiteX74" fmla="*/ 1407081 w 5069918"/>
                <a:gd name="connsiteY74" fmla="*/ 2882913 h 3111852"/>
                <a:gd name="connsiteX75" fmla="*/ 1193491 w 5069918"/>
                <a:gd name="connsiteY75" fmla="*/ 2750989 h 3111852"/>
                <a:gd name="connsiteX76" fmla="*/ 836141 w 5069918"/>
                <a:gd name="connsiteY76" fmla="*/ 2418627 h 3111852"/>
                <a:gd name="connsiteX77" fmla="*/ 690812 w 5069918"/>
                <a:gd name="connsiteY77" fmla="*/ 2230210 h 3111852"/>
                <a:gd name="connsiteX78" fmla="*/ 562397 w 5069918"/>
                <a:gd name="connsiteY78" fmla="*/ 2033725 h 3111852"/>
                <a:gd name="connsiteX79" fmla="*/ 502504 w 5069918"/>
                <a:gd name="connsiteY79" fmla="*/ 1936223 h 3111852"/>
                <a:gd name="connsiteX80" fmla="*/ 440258 w 5069918"/>
                <a:gd name="connsiteY80" fmla="*/ 1840368 h 3111852"/>
                <a:gd name="connsiteX81" fmla="*/ 310360 w 5069918"/>
                <a:gd name="connsiteY81" fmla="*/ 1649481 h 3111852"/>
                <a:gd name="connsiteX82" fmla="*/ 246806 w 5069918"/>
                <a:gd name="connsiteY82" fmla="*/ 1552391 h 3111852"/>
                <a:gd name="connsiteX83" fmla="*/ 186303 w 5069918"/>
                <a:gd name="connsiteY83" fmla="*/ 1453160 h 3111852"/>
                <a:gd name="connsiteX84" fmla="*/ 84390 w 5069918"/>
                <a:gd name="connsiteY84" fmla="*/ 1244980 h 3111852"/>
                <a:gd name="connsiteX85" fmla="*/ 20139 w 5069918"/>
                <a:gd name="connsiteY85" fmla="*/ 1024037 h 3111852"/>
                <a:gd name="connsiteX86" fmla="*/ 0 w 5069918"/>
                <a:gd name="connsiteY86" fmla="*/ 796339 h 3111852"/>
                <a:gd name="connsiteX87" fmla="*/ 102773 w 5069918"/>
                <a:gd name="connsiteY87" fmla="*/ 121376 h 311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5069918" h="3111852">
                  <a:moveTo>
                    <a:pt x="145909" y="0"/>
                  </a:moveTo>
                  <a:lnTo>
                    <a:pt x="205279" y="0"/>
                  </a:lnTo>
                  <a:lnTo>
                    <a:pt x="202868" y="5043"/>
                  </a:lnTo>
                  <a:lnTo>
                    <a:pt x="191273" y="30818"/>
                  </a:lnTo>
                  <a:cubicBezTo>
                    <a:pt x="183688" y="48029"/>
                    <a:pt x="176016" y="65240"/>
                    <a:pt x="169129" y="82781"/>
                  </a:cubicBezTo>
                  <a:cubicBezTo>
                    <a:pt x="162242" y="100321"/>
                    <a:pt x="154658" y="117615"/>
                    <a:pt x="148381" y="135320"/>
                  </a:cubicBezTo>
                  <a:cubicBezTo>
                    <a:pt x="121529" y="205646"/>
                    <a:pt x="98775" y="277455"/>
                    <a:pt x="80903" y="350499"/>
                  </a:cubicBezTo>
                  <a:cubicBezTo>
                    <a:pt x="44636" y="496258"/>
                    <a:pt x="26067" y="646299"/>
                    <a:pt x="26154" y="796339"/>
                  </a:cubicBezTo>
                  <a:cubicBezTo>
                    <a:pt x="26590" y="871114"/>
                    <a:pt x="34001" y="945722"/>
                    <a:pt x="49170" y="1018931"/>
                  </a:cubicBezTo>
                  <a:cubicBezTo>
                    <a:pt x="65124" y="1091975"/>
                    <a:pt x="88226" y="1163454"/>
                    <a:pt x="119437" y="1231804"/>
                  </a:cubicBezTo>
                  <a:cubicBezTo>
                    <a:pt x="126847" y="1249016"/>
                    <a:pt x="135478" y="1265815"/>
                    <a:pt x="143672" y="1282696"/>
                  </a:cubicBezTo>
                  <a:cubicBezTo>
                    <a:pt x="152565" y="1299331"/>
                    <a:pt x="161021" y="1316130"/>
                    <a:pt x="170611" y="1332436"/>
                  </a:cubicBezTo>
                  <a:cubicBezTo>
                    <a:pt x="188919" y="1365375"/>
                    <a:pt x="209319" y="1397327"/>
                    <a:pt x="230330" y="1428867"/>
                  </a:cubicBezTo>
                  <a:cubicBezTo>
                    <a:pt x="251253" y="1460489"/>
                    <a:pt x="273658" y="1491288"/>
                    <a:pt x="296237" y="1522004"/>
                  </a:cubicBezTo>
                  <a:cubicBezTo>
                    <a:pt x="319165" y="1552474"/>
                    <a:pt x="342966" y="1582531"/>
                    <a:pt x="366853" y="1612506"/>
                  </a:cubicBezTo>
                  <a:cubicBezTo>
                    <a:pt x="414714" y="1672540"/>
                    <a:pt x="464756" y="1731337"/>
                    <a:pt x="513838" y="1791535"/>
                  </a:cubicBezTo>
                  <a:cubicBezTo>
                    <a:pt x="538509" y="1821510"/>
                    <a:pt x="563094" y="1851732"/>
                    <a:pt x="587330" y="1882283"/>
                  </a:cubicBezTo>
                  <a:cubicBezTo>
                    <a:pt x="611479" y="1912588"/>
                    <a:pt x="635453" y="1944787"/>
                    <a:pt x="658817" y="1974186"/>
                  </a:cubicBezTo>
                  <a:cubicBezTo>
                    <a:pt x="682008" y="2004326"/>
                    <a:pt x="706330" y="2033560"/>
                    <a:pt x="730305" y="2062959"/>
                  </a:cubicBezTo>
                  <a:cubicBezTo>
                    <a:pt x="754977" y="2091864"/>
                    <a:pt x="779474" y="2120768"/>
                    <a:pt x="805018" y="2148685"/>
                  </a:cubicBezTo>
                  <a:cubicBezTo>
                    <a:pt x="855757" y="2204847"/>
                    <a:pt x="908500" y="2258951"/>
                    <a:pt x="963424" y="2310337"/>
                  </a:cubicBezTo>
                  <a:cubicBezTo>
                    <a:pt x="1073444" y="2412862"/>
                    <a:pt x="1192183" y="2504353"/>
                    <a:pt x="1319204" y="2580196"/>
                  </a:cubicBezTo>
                  <a:cubicBezTo>
                    <a:pt x="1382846" y="2617913"/>
                    <a:pt x="1448143" y="2652500"/>
                    <a:pt x="1515882" y="2681651"/>
                  </a:cubicBezTo>
                  <a:cubicBezTo>
                    <a:pt x="1583184" y="2711626"/>
                    <a:pt x="1652666" y="2736908"/>
                    <a:pt x="1723456" y="2758319"/>
                  </a:cubicBezTo>
                  <a:cubicBezTo>
                    <a:pt x="1794246" y="2779812"/>
                    <a:pt x="1866431" y="2797188"/>
                    <a:pt x="1939662" y="2811269"/>
                  </a:cubicBezTo>
                  <a:cubicBezTo>
                    <a:pt x="2012981" y="2825104"/>
                    <a:pt x="2087519" y="2834574"/>
                    <a:pt x="2162581" y="2840916"/>
                  </a:cubicBezTo>
                  <a:cubicBezTo>
                    <a:pt x="2237643" y="2847338"/>
                    <a:pt x="2313489" y="2850139"/>
                    <a:pt x="2389597" y="2850221"/>
                  </a:cubicBezTo>
                  <a:cubicBezTo>
                    <a:pt x="2408602" y="2850221"/>
                    <a:pt x="2427869" y="2850550"/>
                    <a:pt x="2446002" y="2849808"/>
                  </a:cubicBezTo>
                  <a:lnTo>
                    <a:pt x="2473638" y="2849151"/>
                  </a:lnTo>
                  <a:lnTo>
                    <a:pt x="2501187" y="2847832"/>
                  </a:lnTo>
                  <a:cubicBezTo>
                    <a:pt x="2537890" y="2846268"/>
                    <a:pt x="2574418" y="2842809"/>
                    <a:pt x="2610685" y="2838774"/>
                  </a:cubicBezTo>
                  <a:cubicBezTo>
                    <a:pt x="2755926" y="2821975"/>
                    <a:pt x="2897244" y="2785164"/>
                    <a:pt x="3033071" y="2730979"/>
                  </a:cubicBezTo>
                  <a:cubicBezTo>
                    <a:pt x="3101158" y="2704132"/>
                    <a:pt x="3167589" y="2672263"/>
                    <a:pt x="3232974" y="2637430"/>
                  </a:cubicBezTo>
                  <a:cubicBezTo>
                    <a:pt x="3298446" y="2602760"/>
                    <a:pt x="3362697" y="2564303"/>
                    <a:pt x="3425990" y="2523622"/>
                  </a:cubicBezTo>
                  <a:cubicBezTo>
                    <a:pt x="3489282" y="2482859"/>
                    <a:pt x="3551529" y="2439461"/>
                    <a:pt x="3613601" y="2394827"/>
                  </a:cubicBezTo>
                  <a:cubicBezTo>
                    <a:pt x="3644549" y="2372511"/>
                    <a:pt x="3675411" y="2349617"/>
                    <a:pt x="3706185" y="2326642"/>
                  </a:cubicBezTo>
                  <a:lnTo>
                    <a:pt x="3799729" y="2255904"/>
                  </a:lnTo>
                  <a:cubicBezTo>
                    <a:pt x="3926402" y="2160954"/>
                    <a:pt x="4053597" y="2070123"/>
                    <a:pt x="4175561" y="1976821"/>
                  </a:cubicBezTo>
                  <a:cubicBezTo>
                    <a:pt x="4297526" y="1883601"/>
                    <a:pt x="4414084" y="1787582"/>
                    <a:pt x="4517132" y="1683080"/>
                  </a:cubicBezTo>
                  <a:cubicBezTo>
                    <a:pt x="4568480" y="1630705"/>
                    <a:pt x="4616604" y="1576438"/>
                    <a:pt x="4659758" y="1519452"/>
                  </a:cubicBezTo>
                  <a:cubicBezTo>
                    <a:pt x="4702650" y="1462383"/>
                    <a:pt x="4741184" y="1402845"/>
                    <a:pt x="4773178" y="1340423"/>
                  </a:cubicBezTo>
                  <a:cubicBezTo>
                    <a:pt x="4837865" y="1215829"/>
                    <a:pt x="4877446" y="1079787"/>
                    <a:pt x="4892092" y="938311"/>
                  </a:cubicBezTo>
                  <a:cubicBezTo>
                    <a:pt x="4895666" y="902982"/>
                    <a:pt x="4897845" y="867325"/>
                    <a:pt x="4898804" y="831503"/>
                  </a:cubicBezTo>
                  <a:cubicBezTo>
                    <a:pt x="4899066" y="813633"/>
                    <a:pt x="4899414" y="795764"/>
                    <a:pt x="4899153" y="776988"/>
                  </a:cubicBezTo>
                  <a:cubicBezTo>
                    <a:pt x="4898979" y="758460"/>
                    <a:pt x="4899066" y="740012"/>
                    <a:pt x="4898456" y="721484"/>
                  </a:cubicBezTo>
                  <a:cubicBezTo>
                    <a:pt x="4896974" y="647452"/>
                    <a:pt x="4893226" y="573502"/>
                    <a:pt x="4886774" y="499635"/>
                  </a:cubicBezTo>
                  <a:cubicBezTo>
                    <a:pt x="4873610" y="351981"/>
                    <a:pt x="4851030" y="204740"/>
                    <a:pt x="4815896" y="59970"/>
                  </a:cubicBezTo>
                  <a:lnTo>
                    <a:pt x="4798654" y="0"/>
                  </a:lnTo>
                  <a:lnTo>
                    <a:pt x="4909441" y="0"/>
                  </a:lnTo>
                  <a:lnTo>
                    <a:pt x="4921297" y="34112"/>
                  </a:lnTo>
                  <a:cubicBezTo>
                    <a:pt x="4966630" y="181436"/>
                    <a:pt x="5002460" y="331724"/>
                    <a:pt x="5027482" y="483740"/>
                  </a:cubicBezTo>
                  <a:cubicBezTo>
                    <a:pt x="5040123" y="559749"/>
                    <a:pt x="5050323" y="636170"/>
                    <a:pt x="5058082" y="712837"/>
                  </a:cubicBezTo>
                  <a:cubicBezTo>
                    <a:pt x="5060261" y="732025"/>
                    <a:pt x="5061743" y="751213"/>
                    <a:pt x="5063486" y="770400"/>
                  </a:cubicBezTo>
                  <a:cubicBezTo>
                    <a:pt x="5065318" y="789340"/>
                    <a:pt x="5066625" y="809186"/>
                    <a:pt x="5067846" y="829033"/>
                  </a:cubicBezTo>
                  <a:cubicBezTo>
                    <a:pt x="5069851" y="868643"/>
                    <a:pt x="5070461" y="908500"/>
                    <a:pt x="5069414" y="948521"/>
                  </a:cubicBezTo>
                  <a:cubicBezTo>
                    <a:pt x="5067060" y="1028483"/>
                    <a:pt x="5057820" y="1109021"/>
                    <a:pt x="5040732" y="1188571"/>
                  </a:cubicBezTo>
                  <a:cubicBezTo>
                    <a:pt x="5023123" y="1268038"/>
                    <a:pt x="4997578" y="1346435"/>
                    <a:pt x="4964102" y="1421620"/>
                  </a:cubicBezTo>
                  <a:cubicBezTo>
                    <a:pt x="4897409" y="1572485"/>
                    <a:pt x="4799942" y="1709020"/>
                    <a:pt x="4689486" y="1828757"/>
                  </a:cubicBezTo>
                  <a:cubicBezTo>
                    <a:pt x="4579116" y="1949234"/>
                    <a:pt x="4456716" y="2054888"/>
                    <a:pt x="4333792" y="2155355"/>
                  </a:cubicBezTo>
                  <a:cubicBezTo>
                    <a:pt x="4210520" y="2255657"/>
                    <a:pt x="4085853" y="2350524"/>
                    <a:pt x="3965196" y="2446790"/>
                  </a:cubicBezTo>
                  <a:lnTo>
                    <a:pt x="3873745" y="2519916"/>
                  </a:lnTo>
                  <a:cubicBezTo>
                    <a:pt x="3842621" y="2544539"/>
                    <a:pt x="3811324" y="2569162"/>
                    <a:pt x="3779416" y="2593454"/>
                  </a:cubicBezTo>
                  <a:cubicBezTo>
                    <a:pt x="3715862" y="2642123"/>
                    <a:pt x="3650652" y="2689804"/>
                    <a:pt x="3582739" y="2735343"/>
                  </a:cubicBezTo>
                  <a:cubicBezTo>
                    <a:pt x="3514913" y="2780800"/>
                    <a:pt x="3445170" y="2824939"/>
                    <a:pt x="3371851" y="2865126"/>
                  </a:cubicBezTo>
                  <a:cubicBezTo>
                    <a:pt x="3298533" y="2905230"/>
                    <a:pt x="3222687" y="2942452"/>
                    <a:pt x="3143614" y="2974568"/>
                  </a:cubicBezTo>
                  <a:cubicBezTo>
                    <a:pt x="2985994" y="3039625"/>
                    <a:pt x="2815732" y="3083105"/>
                    <a:pt x="2643552" y="3101304"/>
                  </a:cubicBezTo>
                  <a:cubicBezTo>
                    <a:pt x="2600484" y="3105587"/>
                    <a:pt x="2557331" y="3109046"/>
                    <a:pt x="2514264" y="3110445"/>
                  </a:cubicBezTo>
                  <a:lnTo>
                    <a:pt x="2481920" y="3111598"/>
                  </a:lnTo>
                  <a:lnTo>
                    <a:pt x="2449664" y="3111763"/>
                  </a:lnTo>
                  <a:cubicBezTo>
                    <a:pt x="2427869" y="3112092"/>
                    <a:pt x="2407207" y="3111434"/>
                    <a:pt x="2386284" y="3111022"/>
                  </a:cubicBezTo>
                  <a:cubicBezTo>
                    <a:pt x="2344525" y="3110528"/>
                    <a:pt x="2302505" y="3108140"/>
                    <a:pt x="2260658" y="3106080"/>
                  </a:cubicBezTo>
                  <a:cubicBezTo>
                    <a:pt x="2218725" y="3102787"/>
                    <a:pt x="2176791" y="3099740"/>
                    <a:pt x="2134945" y="3094716"/>
                  </a:cubicBezTo>
                  <a:cubicBezTo>
                    <a:pt x="2051165" y="3085246"/>
                    <a:pt x="1967473" y="3072317"/>
                    <a:pt x="1884564" y="3054200"/>
                  </a:cubicBezTo>
                  <a:cubicBezTo>
                    <a:pt x="1801657" y="3036084"/>
                    <a:pt x="1719708" y="3012778"/>
                    <a:pt x="1639764" y="2984286"/>
                  </a:cubicBezTo>
                  <a:cubicBezTo>
                    <a:pt x="1559820" y="2955710"/>
                    <a:pt x="1481969" y="2921618"/>
                    <a:pt x="1407081" y="2882913"/>
                  </a:cubicBezTo>
                  <a:cubicBezTo>
                    <a:pt x="1332455" y="2843633"/>
                    <a:pt x="1260794" y="2799741"/>
                    <a:pt x="1193491" y="2750989"/>
                  </a:cubicBezTo>
                  <a:cubicBezTo>
                    <a:pt x="1058362" y="2653982"/>
                    <a:pt x="939973" y="2540257"/>
                    <a:pt x="836141" y="2418627"/>
                  </a:cubicBezTo>
                  <a:cubicBezTo>
                    <a:pt x="784444" y="2357523"/>
                    <a:pt x="736321" y="2294444"/>
                    <a:pt x="690812" y="2230210"/>
                  </a:cubicBezTo>
                  <a:cubicBezTo>
                    <a:pt x="645217" y="2165978"/>
                    <a:pt x="602674" y="2100345"/>
                    <a:pt x="562397" y="2033725"/>
                  </a:cubicBezTo>
                  <a:cubicBezTo>
                    <a:pt x="541823" y="2000044"/>
                    <a:pt x="522992" y="1968504"/>
                    <a:pt x="502504" y="1936223"/>
                  </a:cubicBezTo>
                  <a:cubicBezTo>
                    <a:pt x="482192" y="1904189"/>
                    <a:pt x="461530" y="1872155"/>
                    <a:pt x="440258" y="1840368"/>
                  </a:cubicBezTo>
                  <a:lnTo>
                    <a:pt x="310360" y="1649481"/>
                  </a:lnTo>
                  <a:cubicBezTo>
                    <a:pt x="288826" y="1617365"/>
                    <a:pt x="267555" y="1585084"/>
                    <a:pt x="246806" y="1552391"/>
                  </a:cubicBezTo>
                  <a:cubicBezTo>
                    <a:pt x="226057" y="1519698"/>
                    <a:pt x="205483" y="1486923"/>
                    <a:pt x="186303" y="1453160"/>
                  </a:cubicBezTo>
                  <a:cubicBezTo>
                    <a:pt x="147857" y="1385962"/>
                    <a:pt x="112550" y="1316790"/>
                    <a:pt x="84390" y="1244980"/>
                  </a:cubicBezTo>
                  <a:cubicBezTo>
                    <a:pt x="55708" y="1173418"/>
                    <a:pt x="34436" y="1099222"/>
                    <a:pt x="20139" y="1024037"/>
                  </a:cubicBezTo>
                  <a:cubicBezTo>
                    <a:pt x="6452" y="948852"/>
                    <a:pt x="0" y="872513"/>
                    <a:pt x="0" y="796339"/>
                  </a:cubicBezTo>
                  <a:cubicBezTo>
                    <a:pt x="850" y="568560"/>
                    <a:pt x="36028" y="341245"/>
                    <a:pt x="102773" y="121376"/>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31BCBF53-F859-485D-8008-16DE1F4FB1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973885" y="1"/>
              <a:ext cx="4960549" cy="2918955"/>
            </a:xfrm>
            <a:custGeom>
              <a:avLst/>
              <a:gdLst>
                <a:gd name="connsiteX0" fmla="*/ 154335 w 4960549"/>
                <a:gd name="connsiteY0" fmla="*/ 0 h 2918955"/>
                <a:gd name="connsiteX1" fmla="*/ 347871 w 4960549"/>
                <a:gd name="connsiteY1" fmla="*/ 0 h 2918955"/>
                <a:gd name="connsiteX2" fmla="*/ 268143 w 4960549"/>
                <a:gd name="connsiteY2" fmla="*/ 165468 h 2918955"/>
                <a:gd name="connsiteX3" fmla="*/ 199554 w 4960549"/>
                <a:gd name="connsiteY3" fmla="*/ 358938 h 2918955"/>
                <a:gd name="connsiteX4" fmla="*/ 142104 w 4960549"/>
                <a:gd name="connsiteY4" fmla="*/ 762944 h 2918955"/>
                <a:gd name="connsiteX5" fmla="*/ 166339 w 4960549"/>
                <a:gd name="connsiteY5" fmla="*/ 960748 h 2918955"/>
                <a:gd name="connsiteX6" fmla="*/ 237914 w 4960549"/>
                <a:gd name="connsiteY6" fmla="*/ 1145787 h 2918955"/>
                <a:gd name="connsiteX7" fmla="*/ 287868 w 4960549"/>
                <a:gd name="connsiteY7" fmla="*/ 1232913 h 2918955"/>
                <a:gd name="connsiteX8" fmla="*/ 345232 w 4960549"/>
                <a:gd name="connsiteY8" fmla="*/ 1317239 h 2918955"/>
                <a:gd name="connsiteX9" fmla="*/ 477745 w 4960549"/>
                <a:gd name="connsiteY9" fmla="*/ 1480209 h 2918955"/>
                <a:gd name="connsiteX10" fmla="*/ 621156 w 4960549"/>
                <a:gd name="connsiteY10" fmla="*/ 1644414 h 2918955"/>
                <a:gd name="connsiteX11" fmla="*/ 692469 w 4960549"/>
                <a:gd name="connsiteY11" fmla="*/ 1730140 h 2918955"/>
                <a:gd name="connsiteX12" fmla="*/ 726731 w 4960549"/>
                <a:gd name="connsiteY12" fmla="*/ 1772220 h 2918955"/>
                <a:gd name="connsiteX13" fmla="*/ 760295 w 4960549"/>
                <a:gd name="connsiteY13" fmla="*/ 1812489 h 2918955"/>
                <a:gd name="connsiteX14" fmla="*/ 1048685 w 4960549"/>
                <a:gd name="connsiteY14" fmla="*/ 2110101 h 2918955"/>
                <a:gd name="connsiteX15" fmla="*/ 1202035 w 4960549"/>
                <a:gd name="connsiteY15" fmla="*/ 2244002 h 2918955"/>
                <a:gd name="connsiteX16" fmla="*/ 1362620 w 4960549"/>
                <a:gd name="connsiteY16" fmla="*/ 2367443 h 2918955"/>
                <a:gd name="connsiteX17" fmla="*/ 1721364 w 4960549"/>
                <a:gd name="connsiteY17" fmla="*/ 2562694 h 2918955"/>
                <a:gd name="connsiteX18" fmla="*/ 1922052 w 4960549"/>
                <a:gd name="connsiteY18" fmla="*/ 2617868 h 2918955"/>
                <a:gd name="connsiteX19" fmla="*/ 1973488 w 4960549"/>
                <a:gd name="connsiteY19" fmla="*/ 2627586 h 2918955"/>
                <a:gd name="connsiteX20" fmla="*/ 2025360 w 4960549"/>
                <a:gd name="connsiteY20" fmla="*/ 2635738 h 2918955"/>
                <a:gd name="connsiteX21" fmla="*/ 2130063 w 4960549"/>
                <a:gd name="connsiteY21" fmla="*/ 2647432 h 2918955"/>
                <a:gd name="connsiteX22" fmla="*/ 2182719 w 4960549"/>
                <a:gd name="connsiteY22" fmla="*/ 2651220 h 2918955"/>
                <a:gd name="connsiteX23" fmla="*/ 2235551 w 4960549"/>
                <a:gd name="connsiteY23" fmla="*/ 2653855 h 2918955"/>
                <a:gd name="connsiteX24" fmla="*/ 2288556 w 4960549"/>
                <a:gd name="connsiteY24" fmla="*/ 2655008 h 2918955"/>
                <a:gd name="connsiteX25" fmla="*/ 2341648 w 4960549"/>
                <a:gd name="connsiteY25" fmla="*/ 2654761 h 2918955"/>
                <a:gd name="connsiteX26" fmla="*/ 2368238 w 4960549"/>
                <a:gd name="connsiteY26" fmla="*/ 2654514 h 2918955"/>
                <a:gd name="connsiteX27" fmla="*/ 2393869 w 4960549"/>
                <a:gd name="connsiteY27" fmla="*/ 2653443 h 2918955"/>
                <a:gd name="connsiteX28" fmla="*/ 2419413 w 4960549"/>
                <a:gd name="connsiteY28" fmla="*/ 2652208 h 2918955"/>
                <a:gd name="connsiteX29" fmla="*/ 2444869 w 4960549"/>
                <a:gd name="connsiteY29" fmla="*/ 2650232 h 2918955"/>
                <a:gd name="connsiteX30" fmla="*/ 2545823 w 4960549"/>
                <a:gd name="connsiteY30" fmla="*/ 2638456 h 2918955"/>
                <a:gd name="connsiteX31" fmla="*/ 2930373 w 4960549"/>
                <a:gd name="connsiteY31" fmla="*/ 2519213 h 2918955"/>
                <a:gd name="connsiteX32" fmla="*/ 3285631 w 4960549"/>
                <a:gd name="connsiteY32" fmla="*/ 2310210 h 2918955"/>
                <a:gd name="connsiteX33" fmla="*/ 3371764 w 4960549"/>
                <a:gd name="connsiteY33" fmla="*/ 2248778 h 2918955"/>
                <a:gd name="connsiteX34" fmla="*/ 3457898 w 4960549"/>
                <a:gd name="connsiteY34" fmla="*/ 2185286 h 2918955"/>
                <a:gd name="connsiteX35" fmla="*/ 3632344 w 4960549"/>
                <a:gd name="connsiteY35" fmla="*/ 2053527 h 2918955"/>
                <a:gd name="connsiteX36" fmla="*/ 3990915 w 4960549"/>
                <a:gd name="connsiteY36" fmla="*/ 1798490 h 2918955"/>
                <a:gd name="connsiteX37" fmla="*/ 4324988 w 4960549"/>
                <a:gd name="connsiteY37" fmla="*/ 1544854 h 2918955"/>
                <a:gd name="connsiteX38" fmla="*/ 4592107 w 4960549"/>
                <a:gd name="connsiteY38" fmla="*/ 1254159 h 2918955"/>
                <a:gd name="connsiteX39" fmla="*/ 4683123 w 4960549"/>
                <a:gd name="connsiteY39" fmla="*/ 1085179 h 2918955"/>
                <a:gd name="connsiteX40" fmla="*/ 4738568 w 4960549"/>
                <a:gd name="connsiteY40" fmla="*/ 900551 h 2918955"/>
                <a:gd name="connsiteX41" fmla="*/ 4753913 w 4960549"/>
                <a:gd name="connsiteY41" fmla="*/ 803708 h 2918955"/>
                <a:gd name="connsiteX42" fmla="*/ 4756441 w 4960549"/>
                <a:gd name="connsiteY42" fmla="*/ 779167 h 2918955"/>
                <a:gd name="connsiteX43" fmla="*/ 4758358 w 4960549"/>
                <a:gd name="connsiteY43" fmla="*/ 754133 h 2918955"/>
                <a:gd name="connsiteX44" fmla="*/ 4761147 w 4960549"/>
                <a:gd name="connsiteY44" fmla="*/ 702417 h 2918955"/>
                <a:gd name="connsiteX45" fmla="*/ 4756353 w 4960549"/>
                <a:gd name="connsiteY45" fmla="*/ 495638 h 2918955"/>
                <a:gd name="connsiteX46" fmla="*/ 4725578 w 4960549"/>
                <a:gd name="connsiteY46" fmla="*/ 291411 h 2918955"/>
                <a:gd name="connsiteX47" fmla="*/ 4673358 w 4960549"/>
                <a:gd name="connsiteY47" fmla="*/ 92042 h 2918955"/>
                <a:gd name="connsiteX48" fmla="*/ 4644342 w 4960549"/>
                <a:gd name="connsiteY48" fmla="*/ 0 h 2918955"/>
                <a:gd name="connsiteX49" fmla="*/ 4862756 w 4960549"/>
                <a:gd name="connsiteY49" fmla="*/ 0 h 2918955"/>
                <a:gd name="connsiteX50" fmla="*/ 4876138 w 4960549"/>
                <a:gd name="connsiteY50" fmla="*/ 45680 h 2918955"/>
                <a:gd name="connsiteX51" fmla="*/ 4911707 w 4960549"/>
                <a:gd name="connsiteY51" fmla="*/ 263329 h 2918955"/>
                <a:gd name="connsiteX52" fmla="*/ 4934809 w 4960549"/>
                <a:gd name="connsiteY52" fmla="*/ 481145 h 2918955"/>
                <a:gd name="connsiteX53" fmla="*/ 4953205 w 4960549"/>
                <a:gd name="connsiteY53" fmla="*/ 698959 h 2918955"/>
                <a:gd name="connsiteX54" fmla="*/ 4956953 w 4960549"/>
                <a:gd name="connsiteY54" fmla="*/ 753557 h 2918955"/>
                <a:gd name="connsiteX55" fmla="*/ 4958611 w 4960549"/>
                <a:gd name="connsiteY55" fmla="*/ 781638 h 2918955"/>
                <a:gd name="connsiteX56" fmla="*/ 4959831 w 4960549"/>
                <a:gd name="connsiteY56" fmla="*/ 810213 h 2918955"/>
                <a:gd name="connsiteX57" fmla="*/ 4958174 w 4960549"/>
                <a:gd name="connsiteY57" fmla="*/ 925338 h 2918955"/>
                <a:gd name="connsiteX58" fmla="*/ 4834030 w 4960549"/>
                <a:gd name="connsiteY58" fmla="*/ 1377519 h 2918955"/>
                <a:gd name="connsiteX59" fmla="*/ 4558106 w 4960549"/>
                <a:gd name="connsiteY59" fmla="*/ 1761515 h 2918955"/>
                <a:gd name="connsiteX60" fmla="*/ 4389937 w 4960549"/>
                <a:gd name="connsiteY60" fmla="*/ 1921603 h 2918955"/>
                <a:gd name="connsiteX61" fmla="*/ 4214618 w 4960549"/>
                <a:gd name="connsiteY61" fmla="*/ 2067115 h 2918955"/>
                <a:gd name="connsiteX62" fmla="*/ 3858489 w 4960549"/>
                <a:gd name="connsiteY62" fmla="*/ 2329316 h 2918955"/>
                <a:gd name="connsiteX63" fmla="*/ 3768868 w 4960549"/>
                <a:gd name="connsiteY63" fmla="*/ 2393301 h 2918955"/>
                <a:gd name="connsiteX64" fmla="*/ 3676806 w 4960549"/>
                <a:gd name="connsiteY64" fmla="*/ 2457698 h 2918955"/>
                <a:gd name="connsiteX65" fmla="*/ 3582477 w 4960549"/>
                <a:gd name="connsiteY65" fmla="*/ 2521272 h 2918955"/>
                <a:gd name="connsiteX66" fmla="*/ 3485185 w 4960549"/>
                <a:gd name="connsiteY66" fmla="*/ 2583035 h 2918955"/>
                <a:gd name="connsiteX67" fmla="*/ 3280923 w 4960549"/>
                <a:gd name="connsiteY67" fmla="*/ 2698983 h 2918955"/>
                <a:gd name="connsiteX68" fmla="*/ 3061230 w 4960549"/>
                <a:gd name="connsiteY68" fmla="*/ 2797555 h 2918955"/>
                <a:gd name="connsiteX69" fmla="*/ 2583137 w 4960549"/>
                <a:gd name="connsiteY69" fmla="*/ 2910950 h 2918955"/>
                <a:gd name="connsiteX70" fmla="*/ 2460038 w 4960549"/>
                <a:gd name="connsiteY70" fmla="*/ 2918280 h 2918955"/>
                <a:gd name="connsiteX71" fmla="*/ 2429263 w 4960549"/>
                <a:gd name="connsiteY71" fmla="*/ 2918938 h 2918955"/>
                <a:gd name="connsiteX72" fmla="*/ 2398576 w 4960549"/>
                <a:gd name="connsiteY72" fmla="*/ 2918774 h 2918955"/>
                <a:gd name="connsiteX73" fmla="*/ 2367977 w 4960549"/>
                <a:gd name="connsiteY73" fmla="*/ 2918444 h 2918955"/>
                <a:gd name="connsiteX74" fmla="*/ 2338249 w 4960549"/>
                <a:gd name="connsiteY74" fmla="*/ 2917374 h 2918955"/>
                <a:gd name="connsiteX75" fmla="*/ 2100770 w 4960549"/>
                <a:gd name="connsiteY75" fmla="*/ 2899503 h 2918955"/>
                <a:gd name="connsiteX76" fmla="*/ 1864776 w 4960549"/>
                <a:gd name="connsiteY76" fmla="*/ 2860141 h 2918955"/>
                <a:gd name="connsiteX77" fmla="*/ 1632964 w 4960549"/>
                <a:gd name="connsiteY77" fmla="*/ 2798461 h 2918955"/>
                <a:gd name="connsiteX78" fmla="*/ 1189219 w 4960549"/>
                <a:gd name="connsiteY78" fmla="*/ 2613010 h 2918955"/>
                <a:gd name="connsiteX79" fmla="*/ 815305 w 4960549"/>
                <a:gd name="connsiteY79" fmla="*/ 2324292 h 2918955"/>
                <a:gd name="connsiteX80" fmla="*/ 663699 w 4960549"/>
                <a:gd name="connsiteY80" fmla="*/ 2150535 h 2918955"/>
                <a:gd name="connsiteX81" fmla="*/ 531274 w 4960549"/>
                <a:gd name="connsiteY81" fmla="*/ 1966565 h 2918955"/>
                <a:gd name="connsiteX82" fmla="*/ 500325 w 4960549"/>
                <a:gd name="connsiteY82" fmla="*/ 1919709 h 2918955"/>
                <a:gd name="connsiteX83" fmla="*/ 470771 w 4960549"/>
                <a:gd name="connsiteY83" fmla="*/ 1874252 h 2918955"/>
                <a:gd name="connsiteX84" fmla="*/ 412448 w 4960549"/>
                <a:gd name="connsiteY84" fmla="*/ 1786137 h 2918955"/>
                <a:gd name="connsiteX85" fmla="*/ 291616 w 4960549"/>
                <a:gd name="connsiteY85" fmla="*/ 1606122 h 2918955"/>
                <a:gd name="connsiteX86" fmla="*/ 173662 w 4960549"/>
                <a:gd name="connsiteY86" fmla="*/ 1415812 h 2918955"/>
                <a:gd name="connsiteX87" fmla="*/ 120483 w 4960549"/>
                <a:gd name="connsiteY87" fmla="*/ 1314934 h 2918955"/>
                <a:gd name="connsiteX88" fmla="*/ 75324 w 4960549"/>
                <a:gd name="connsiteY88" fmla="*/ 1209361 h 2918955"/>
                <a:gd name="connsiteX89" fmla="*/ 40713 w 4960549"/>
                <a:gd name="connsiteY89" fmla="*/ 1099837 h 2918955"/>
                <a:gd name="connsiteX90" fmla="*/ 27811 w 4960549"/>
                <a:gd name="connsiteY90" fmla="*/ 1044004 h 2918955"/>
                <a:gd name="connsiteX91" fmla="*/ 22144 w 4960549"/>
                <a:gd name="connsiteY91" fmla="*/ 1016004 h 2918955"/>
                <a:gd name="connsiteX92" fmla="*/ 17436 w 4960549"/>
                <a:gd name="connsiteY92" fmla="*/ 987923 h 2918955"/>
                <a:gd name="connsiteX93" fmla="*/ 0 w 4960549"/>
                <a:gd name="connsiteY93" fmla="*/ 762944 h 2918955"/>
                <a:gd name="connsiteX94" fmla="*/ 48385 w 4960549"/>
                <a:gd name="connsiteY94" fmla="*/ 324597 h 2918955"/>
                <a:gd name="connsiteX95" fmla="*/ 108474 w 4960549"/>
                <a:gd name="connsiteY95" fmla="*/ 110839 h 29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960549" h="2918955">
                  <a:moveTo>
                    <a:pt x="154335" y="0"/>
                  </a:moveTo>
                  <a:lnTo>
                    <a:pt x="347871" y="0"/>
                  </a:lnTo>
                  <a:lnTo>
                    <a:pt x="268143" y="165468"/>
                  </a:lnTo>
                  <a:cubicBezTo>
                    <a:pt x="241575" y="228661"/>
                    <a:pt x="218473" y="293182"/>
                    <a:pt x="199554" y="358938"/>
                  </a:cubicBezTo>
                  <a:cubicBezTo>
                    <a:pt x="161632" y="490121"/>
                    <a:pt x="142016" y="626491"/>
                    <a:pt x="142104" y="762944"/>
                  </a:cubicBezTo>
                  <a:cubicBezTo>
                    <a:pt x="142888" y="829977"/>
                    <a:pt x="149862" y="896516"/>
                    <a:pt x="166339" y="960748"/>
                  </a:cubicBezTo>
                  <a:cubicBezTo>
                    <a:pt x="182555" y="1025063"/>
                    <a:pt x="207750" y="1086579"/>
                    <a:pt x="237914" y="1145787"/>
                  </a:cubicBezTo>
                  <a:cubicBezTo>
                    <a:pt x="253170" y="1175351"/>
                    <a:pt x="270084" y="1204338"/>
                    <a:pt x="287868" y="1232913"/>
                  </a:cubicBezTo>
                  <a:cubicBezTo>
                    <a:pt x="305914" y="1261406"/>
                    <a:pt x="325181" y="1289488"/>
                    <a:pt x="345232" y="1317239"/>
                  </a:cubicBezTo>
                  <a:cubicBezTo>
                    <a:pt x="385858" y="1372578"/>
                    <a:pt x="431017" y="1426270"/>
                    <a:pt x="477745" y="1480209"/>
                  </a:cubicBezTo>
                  <a:cubicBezTo>
                    <a:pt x="524474" y="1534231"/>
                    <a:pt x="573294" y="1588252"/>
                    <a:pt x="621156" y="1644414"/>
                  </a:cubicBezTo>
                  <a:cubicBezTo>
                    <a:pt x="645130" y="1672413"/>
                    <a:pt x="668843" y="1701070"/>
                    <a:pt x="692469" y="1730140"/>
                  </a:cubicBezTo>
                  <a:lnTo>
                    <a:pt x="726731" y="1772220"/>
                  </a:lnTo>
                  <a:cubicBezTo>
                    <a:pt x="737977" y="1785644"/>
                    <a:pt x="748700" y="1799396"/>
                    <a:pt x="760295" y="1812489"/>
                  </a:cubicBezTo>
                  <a:cubicBezTo>
                    <a:pt x="850788" y="1919050"/>
                    <a:pt x="948952" y="2017128"/>
                    <a:pt x="1048685" y="2110101"/>
                  </a:cubicBezTo>
                  <a:cubicBezTo>
                    <a:pt x="1098814" y="2156382"/>
                    <a:pt x="1149814" y="2201097"/>
                    <a:pt x="1202035" y="2244002"/>
                  </a:cubicBezTo>
                  <a:cubicBezTo>
                    <a:pt x="1254256" y="2286906"/>
                    <a:pt x="1307435" y="2328410"/>
                    <a:pt x="1362620" y="2367443"/>
                  </a:cubicBezTo>
                  <a:cubicBezTo>
                    <a:pt x="1472554" y="2445675"/>
                    <a:pt x="1591118" y="2515590"/>
                    <a:pt x="1721364" y="2562694"/>
                  </a:cubicBezTo>
                  <a:cubicBezTo>
                    <a:pt x="1786314" y="2586246"/>
                    <a:pt x="1853617" y="2604280"/>
                    <a:pt x="1922052" y="2617868"/>
                  </a:cubicBezTo>
                  <a:cubicBezTo>
                    <a:pt x="1939227" y="2621080"/>
                    <a:pt x="1956227" y="2624786"/>
                    <a:pt x="1973488" y="2627586"/>
                  </a:cubicBezTo>
                  <a:lnTo>
                    <a:pt x="2025360" y="2635738"/>
                  </a:lnTo>
                  <a:cubicBezTo>
                    <a:pt x="2060145" y="2640103"/>
                    <a:pt x="2094930" y="2644714"/>
                    <a:pt x="2130063" y="2647432"/>
                  </a:cubicBezTo>
                  <a:cubicBezTo>
                    <a:pt x="2147587" y="2648996"/>
                    <a:pt x="2165109" y="2650479"/>
                    <a:pt x="2182719" y="2651220"/>
                  </a:cubicBezTo>
                  <a:cubicBezTo>
                    <a:pt x="2200330" y="2652043"/>
                    <a:pt x="2217853" y="2653361"/>
                    <a:pt x="2235551" y="2653855"/>
                  </a:cubicBezTo>
                  <a:lnTo>
                    <a:pt x="2288556" y="2655008"/>
                  </a:lnTo>
                  <a:cubicBezTo>
                    <a:pt x="2306166" y="2655419"/>
                    <a:pt x="2323951" y="2654843"/>
                    <a:pt x="2341648" y="2654761"/>
                  </a:cubicBezTo>
                  <a:lnTo>
                    <a:pt x="2368238" y="2654514"/>
                  </a:lnTo>
                  <a:cubicBezTo>
                    <a:pt x="2376869" y="2654267"/>
                    <a:pt x="2385325" y="2653773"/>
                    <a:pt x="2393869" y="2653443"/>
                  </a:cubicBezTo>
                  <a:cubicBezTo>
                    <a:pt x="2402412" y="2653031"/>
                    <a:pt x="2410956" y="2652785"/>
                    <a:pt x="2419413" y="2652208"/>
                  </a:cubicBezTo>
                  <a:lnTo>
                    <a:pt x="2444869" y="2650232"/>
                  </a:lnTo>
                  <a:cubicBezTo>
                    <a:pt x="2478782" y="2647679"/>
                    <a:pt x="2512433" y="2643397"/>
                    <a:pt x="2545823" y="2638456"/>
                  </a:cubicBezTo>
                  <a:cubicBezTo>
                    <a:pt x="2679470" y="2617539"/>
                    <a:pt x="2807973" y="2576612"/>
                    <a:pt x="2930373" y="2519213"/>
                  </a:cubicBezTo>
                  <a:cubicBezTo>
                    <a:pt x="3053210" y="2462475"/>
                    <a:pt x="3170117" y="2389842"/>
                    <a:pt x="3285631" y="2310210"/>
                  </a:cubicBezTo>
                  <a:cubicBezTo>
                    <a:pt x="3314487" y="2290364"/>
                    <a:pt x="3343169" y="2269612"/>
                    <a:pt x="3371764" y="2248778"/>
                  </a:cubicBezTo>
                  <a:cubicBezTo>
                    <a:pt x="3400534" y="2227943"/>
                    <a:pt x="3429216" y="2206779"/>
                    <a:pt x="3457898" y="2185286"/>
                  </a:cubicBezTo>
                  <a:lnTo>
                    <a:pt x="3632344" y="2053527"/>
                  </a:lnTo>
                  <a:cubicBezTo>
                    <a:pt x="3752043" y="1963848"/>
                    <a:pt x="3872873" y="1880345"/>
                    <a:pt x="3990915" y="1798490"/>
                  </a:cubicBezTo>
                  <a:cubicBezTo>
                    <a:pt x="4108869" y="1716634"/>
                    <a:pt x="4222377" y="1633955"/>
                    <a:pt x="4324988" y="1544854"/>
                  </a:cubicBezTo>
                  <a:cubicBezTo>
                    <a:pt x="4427599" y="1455916"/>
                    <a:pt x="4520271" y="1361132"/>
                    <a:pt x="4592107" y="1254159"/>
                  </a:cubicBezTo>
                  <a:cubicBezTo>
                    <a:pt x="4628025" y="1200715"/>
                    <a:pt x="4658712" y="1144388"/>
                    <a:pt x="4683123" y="1085179"/>
                  </a:cubicBezTo>
                  <a:cubicBezTo>
                    <a:pt x="4707707" y="1026051"/>
                    <a:pt x="4725405" y="964125"/>
                    <a:pt x="4738568" y="900551"/>
                  </a:cubicBezTo>
                  <a:cubicBezTo>
                    <a:pt x="4745107" y="868764"/>
                    <a:pt x="4750338" y="836400"/>
                    <a:pt x="4753913" y="803708"/>
                  </a:cubicBezTo>
                  <a:cubicBezTo>
                    <a:pt x="4754959" y="795555"/>
                    <a:pt x="4755656" y="787320"/>
                    <a:pt x="4756441" y="779167"/>
                  </a:cubicBezTo>
                  <a:cubicBezTo>
                    <a:pt x="4757137" y="770932"/>
                    <a:pt x="4758010" y="762862"/>
                    <a:pt x="4758358" y="754133"/>
                  </a:cubicBezTo>
                  <a:lnTo>
                    <a:pt x="4761147" y="702417"/>
                  </a:lnTo>
                  <a:cubicBezTo>
                    <a:pt x="4763677" y="633409"/>
                    <a:pt x="4762107" y="564317"/>
                    <a:pt x="4756353" y="495638"/>
                  </a:cubicBezTo>
                  <a:cubicBezTo>
                    <a:pt x="4750774" y="426876"/>
                    <a:pt x="4740051" y="358691"/>
                    <a:pt x="4725578" y="291411"/>
                  </a:cubicBezTo>
                  <a:cubicBezTo>
                    <a:pt x="4710932" y="224131"/>
                    <a:pt x="4692625" y="157758"/>
                    <a:pt x="4673358" y="92042"/>
                  </a:cubicBezTo>
                  <a:lnTo>
                    <a:pt x="4644342" y="0"/>
                  </a:lnTo>
                  <a:lnTo>
                    <a:pt x="4862756" y="0"/>
                  </a:lnTo>
                  <a:lnTo>
                    <a:pt x="4876138" y="45680"/>
                  </a:lnTo>
                  <a:cubicBezTo>
                    <a:pt x="4892005" y="117818"/>
                    <a:pt x="4903077" y="190532"/>
                    <a:pt x="4911707" y="263329"/>
                  </a:cubicBezTo>
                  <a:cubicBezTo>
                    <a:pt x="4920513" y="336044"/>
                    <a:pt x="4927575" y="408677"/>
                    <a:pt x="4934809" y="481145"/>
                  </a:cubicBezTo>
                  <a:cubicBezTo>
                    <a:pt x="4941697" y="553694"/>
                    <a:pt x="4947799" y="626244"/>
                    <a:pt x="4953205" y="698959"/>
                  </a:cubicBezTo>
                  <a:lnTo>
                    <a:pt x="4956953" y="753557"/>
                  </a:lnTo>
                  <a:cubicBezTo>
                    <a:pt x="4957651" y="762533"/>
                    <a:pt x="4958087" y="772168"/>
                    <a:pt x="4958611" y="781638"/>
                  </a:cubicBezTo>
                  <a:cubicBezTo>
                    <a:pt x="4959133" y="791108"/>
                    <a:pt x="4959657" y="800661"/>
                    <a:pt x="4959831" y="810213"/>
                  </a:cubicBezTo>
                  <a:cubicBezTo>
                    <a:pt x="4961139" y="848341"/>
                    <a:pt x="4960703" y="886798"/>
                    <a:pt x="4958174" y="925338"/>
                  </a:cubicBezTo>
                  <a:cubicBezTo>
                    <a:pt x="4948759" y="1079578"/>
                    <a:pt x="4904907" y="1234972"/>
                    <a:pt x="4834030" y="1377519"/>
                  </a:cubicBezTo>
                  <a:cubicBezTo>
                    <a:pt x="4763327" y="1520478"/>
                    <a:pt x="4665861" y="1648779"/>
                    <a:pt x="4558106" y="1761515"/>
                  </a:cubicBezTo>
                  <a:cubicBezTo>
                    <a:pt x="4504229" y="1818090"/>
                    <a:pt x="4447650" y="1871123"/>
                    <a:pt x="4389937" y="1921603"/>
                  </a:cubicBezTo>
                  <a:cubicBezTo>
                    <a:pt x="4332223" y="1972083"/>
                    <a:pt x="4273726" y="2020669"/>
                    <a:pt x="4214618" y="2067115"/>
                  </a:cubicBezTo>
                  <a:cubicBezTo>
                    <a:pt x="4096664" y="2160417"/>
                    <a:pt x="3976094" y="2245484"/>
                    <a:pt x="3858489" y="2329316"/>
                  </a:cubicBezTo>
                  <a:lnTo>
                    <a:pt x="3768868" y="2393301"/>
                  </a:lnTo>
                  <a:cubicBezTo>
                    <a:pt x="3738529" y="2414794"/>
                    <a:pt x="3707929" y="2436452"/>
                    <a:pt x="3676806" y="2457698"/>
                  </a:cubicBezTo>
                  <a:cubicBezTo>
                    <a:pt x="3645770" y="2479027"/>
                    <a:pt x="3614385" y="2500273"/>
                    <a:pt x="3582477" y="2521272"/>
                  </a:cubicBezTo>
                  <a:cubicBezTo>
                    <a:pt x="3550483" y="2542107"/>
                    <a:pt x="3518226" y="2562776"/>
                    <a:pt x="3485185" y="2583035"/>
                  </a:cubicBezTo>
                  <a:cubicBezTo>
                    <a:pt x="3419451" y="2623633"/>
                    <a:pt x="3351625" y="2662996"/>
                    <a:pt x="3280923" y="2698983"/>
                  </a:cubicBezTo>
                  <a:cubicBezTo>
                    <a:pt x="3210307" y="2735134"/>
                    <a:pt x="3137251" y="2768732"/>
                    <a:pt x="3061230" y="2797555"/>
                  </a:cubicBezTo>
                  <a:cubicBezTo>
                    <a:pt x="2909886" y="2856024"/>
                    <a:pt x="2747295" y="2895468"/>
                    <a:pt x="2583137" y="2910950"/>
                  </a:cubicBezTo>
                  <a:cubicBezTo>
                    <a:pt x="2542075" y="2914657"/>
                    <a:pt x="2501013" y="2917456"/>
                    <a:pt x="2460038" y="2918280"/>
                  </a:cubicBezTo>
                  <a:lnTo>
                    <a:pt x="2429263" y="2918938"/>
                  </a:lnTo>
                  <a:cubicBezTo>
                    <a:pt x="2419064" y="2919021"/>
                    <a:pt x="2408777" y="2918774"/>
                    <a:pt x="2398576" y="2918774"/>
                  </a:cubicBezTo>
                  <a:lnTo>
                    <a:pt x="2367977" y="2918444"/>
                  </a:lnTo>
                  <a:lnTo>
                    <a:pt x="2338249" y="2917374"/>
                  </a:lnTo>
                  <a:cubicBezTo>
                    <a:pt x="2259089" y="2914985"/>
                    <a:pt x="2179756" y="2909057"/>
                    <a:pt x="2100770" y="2899503"/>
                  </a:cubicBezTo>
                  <a:cubicBezTo>
                    <a:pt x="2021699" y="2890445"/>
                    <a:pt x="1942801" y="2877434"/>
                    <a:pt x="1864776" y="2860141"/>
                  </a:cubicBezTo>
                  <a:cubicBezTo>
                    <a:pt x="1786836" y="2842683"/>
                    <a:pt x="1709508" y="2822013"/>
                    <a:pt x="1632964" y="2798461"/>
                  </a:cubicBezTo>
                  <a:cubicBezTo>
                    <a:pt x="1480138" y="2750946"/>
                    <a:pt x="1329055" y="2691818"/>
                    <a:pt x="1189219" y="2613010"/>
                  </a:cubicBezTo>
                  <a:cubicBezTo>
                    <a:pt x="1049296" y="2534366"/>
                    <a:pt x="924367" y="2434640"/>
                    <a:pt x="815305" y="2324292"/>
                  </a:cubicBezTo>
                  <a:cubicBezTo>
                    <a:pt x="760469" y="2269200"/>
                    <a:pt x="710603" y="2210567"/>
                    <a:pt x="663699" y="2150535"/>
                  </a:cubicBezTo>
                  <a:cubicBezTo>
                    <a:pt x="617059" y="2090255"/>
                    <a:pt x="572684" y="2029069"/>
                    <a:pt x="531274" y="1966565"/>
                  </a:cubicBezTo>
                  <a:cubicBezTo>
                    <a:pt x="520638" y="1951084"/>
                    <a:pt x="510612" y="1935355"/>
                    <a:pt x="500325" y="1919709"/>
                  </a:cubicBezTo>
                  <a:lnTo>
                    <a:pt x="470771" y="1874252"/>
                  </a:lnTo>
                  <a:cubicBezTo>
                    <a:pt x="451853" y="1844853"/>
                    <a:pt x="432238" y="1815701"/>
                    <a:pt x="412448" y="1786137"/>
                  </a:cubicBezTo>
                  <a:lnTo>
                    <a:pt x="291616" y="1606122"/>
                  </a:lnTo>
                  <a:cubicBezTo>
                    <a:pt x="251078" y="1544771"/>
                    <a:pt x="211062" y="1481609"/>
                    <a:pt x="173662" y="1415812"/>
                  </a:cubicBezTo>
                  <a:cubicBezTo>
                    <a:pt x="155005" y="1382872"/>
                    <a:pt x="136960" y="1349355"/>
                    <a:pt x="120483" y="1314934"/>
                  </a:cubicBezTo>
                  <a:cubicBezTo>
                    <a:pt x="104093" y="1280429"/>
                    <a:pt x="88837" y="1245266"/>
                    <a:pt x="75324" y="1209361"/>
                  </a:cubicBezTo>
                  <a:cubicBezTo>
                    <a:pt x="62072" y="1173375"/>
                    <a:pt x="50303" y="1136893"/>
                    <a:pt x="40713" y="1099837"/>
                  </a:cubicBezTo>
                  <a:cubicBezTo>
                    <a:pt x="36180" y="1081308"/>
                    <a:pt x="31560" y="1062697"/>
                    <a:pt x="27811" y="1044004"/>
                  </a:cubicBezTo>
                  <a:lnTo>
                    <a:pt x="22144" y="1016004"/>
                  </a:lnTo>
                  <a:lnTo>
                    <a:pt x="17436" y="987923"/>
                  </a:lnTo>
                  <a:cubicBezTo>
                    <a:pt x="5144" y="912986"/>
                    <a:pt x="0" y="837636"/>
                    <a:pt x="0" y="762944"/>
                  </a:cubicBezTo>
                  <a:cubicBezTo>
                    <a:pt x="349" y="615951"/>
                    <a:pt x="16652" y="468957"/>
                    <a:pt x="48385" y="324597"/>
                  </a:cubicBezTo>
                  <a:cubicBezTo>
                    <a:pt x="64209" y="252459"/>
                    <a:pt x="84238" y="181021"/>
                    <a:pt x="108474" y="11083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436F5721-88D0-4683-BB23-289611A4A7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986973" y="0"/>
              <a:ext cx="4934374" cy="2888360"/>
            </a:xfrm>
            <a:custGeom>
              <a:avLst/>
              <a:gdLst>
                <a:gd name="connsiteX0" fmla="*/ 179816 w 4934374"/>
                <a:gd name="connsiteY0" fmla="*/ 0 h 2888360"/>
                <a:gd name="connsiteX1" fmla="*/ 666325 w 4934374"/>
                <a:gd name="connsiteY1" fmla="*/ 0 h 2888360"/>
                <a:gd name="connsiteX2" fmla="*/ 626038 w 4934374"/>
                <a:gd name="connsiteY2" fmla="*/ 65170 h 2888360"/>
                <a:gd name="connsiteX3" fmla="*/ 435986 w 4934374"/>
                <a:gd name="connsiteY3" fmla="*/ 779635 h 2888360"/>
                <a:gd name="connsiteX4" fmla="*/ 750530 w 4934374"/>
                <a:gd name="connsiteY4" fmla="*/ 1443043 h 2888360"/>
                <a:gd name="connsiteX5" fmla="*/ 909024 w 4934374"/>
                <a:gd name="connsiteY5" fmla="*/ 1653610 h 2888360"/>
                <a:gd name="connsiteX6" fmla="*/ 2396223 w 4934374"/>
                <a:gd name="connsiteY6" fmla="*/ 2476694 h 2888360"/>
                <a:gd name="connsiteX7" fmla="*/ 3525201 w 4934374"/>
                <a:gd name="connsiteY7" fmla="*/ 1970327 h 2888360"/>
                <a:gd name="connsiteX8" fmla="*/ 3662596 w 4934374"/>
                <a:gd name="connsiteY8" fmla="*/ 1869778 h 2888360"/>
                <a:gd name="connsiteX9" fmla="*/ 4287500 w 4934374"/>
                <a:gd name="connsiteY9" fmla="*/ 1344141 h 2888360"/>
                <a:gd name="connsiteX10" fmla="*/ 4498563 w 4934374"/>
                <a:gd name="connsiteY10" fmla="*/ 779635 h 2888360"/>
                <a:gd name="connsiteX11" fmla="*/ 4376239 w 4934374"/>
                <a:gd name="connsiteY11" fmla="*/ 16511 h 2888360"/>
                <a:gd name="connsiteX12" fmla="*/ 4369703 w 4934374"/>
                <a:gd name="connsiteY12" fmla="*/ 0 h 2888360"/>
                <a:gd name="connsiteX13" fmla="*/ 4823642 w 4934374"/>
                <a:gd name="connsiteY13" fmla="*/ 0 h 2888360"/>
                <a:gd name="connsiteX14" fmla="*/ 4850554 w 4934374"/>
                <a:gd name="connsiteY14" fmla="*/ 89409 h 2888360"/>
                <a:gd name="connsiteX15" fmla="*/ 4934374 w 4934374"/>
                <a:gd name="connsiteY15" fmla="*/ 779553 h 2888360"/>
                <a:gd name="connsiteX16" fmla="*/ 3793540 w 4934374"/>
                <a:gd name="connsiteY16" fmla="*/ 2294701 h 2888360"/>
                <a:gd name="connsiteX17" fmla="*/ 2396135 w 4934374"/>
                <a:gd name="connsiteY17" fmla="*/ 2888360 h 2888360"/>
                <a:gd name="connsiteX18" fmla="*/ 548273 w 4934374"/>
                <a:gd name="connsiteY18" fmla="*/ 1884684 h 2888360"/>
                <a:gd name="connsiteX19" fmla="*/ 0 w 4934374"/>
                <a:gd name="connsiteY19" fmla="*/ 779553 h 2888360"/>
                <a:gd name="connsiteX20" fmla="*/ 137335 w 4934374"/>
                <a:gd name="connsiteY20" fmla="*/ 89409 h 288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4374" h="2888360">
                  <a:moveTo>
                    <a:pt x="179816" y="0"/>
                  </a:moveTo>
                  <a:lnTo>
                    <a:pt x="666325" y="0"/>
                  </a:lnTo>
                  <a:lnTo>
                    <a:pt x="626038" y="65170"/>
                  </a:lnTo>
                  <a:cubicBezTo>
                    <a:pt x="499976" y="295913"/>
                    <a:pt x="435986" y="536292"/>
                    <a:pt x="435986" y="779635"/>
                  </a:cubicBezTo>
                  <a:cubicBezTo>
                    <a:pt x="435986" y="1024707"/>
                    <a:pt x="538074" y="1167830"/>
                    <a:pt x="750530" y="1443043"/>
                  </a:cubicBezTo>
                  <a:cubicBezTo>
                    <a:pt x="801792" y="1509416"/>
                    <a:pt x="854797" y="1578096"/>
                    <a:pt x="909024" y="1653610"/>
                  </a:cubicBezTo>
                  <a:cubicBezTo>
                    <a:pt x="1323389" y="2230552"/>
                    <a:pt x="1768180" y="2476694"/>
                    <a:pt x="2396223" y="2476694"/>
                  </a:cubicBezTo>
                  <a:cubicBezTo>
                    <a:pt x="2808409" y="2476694"/>
                    <a:pt x="3110835" y="2276173"/>
                    <a:pt x="3525201" y="1970327"/>
                  </a:cubicBezTo>
                  <a:cubicBezTo>
                    <a:pt x="3571493" y="1936152"/>
                    <a:pt x="3617786" y="1902388"/>
                    <a:pt x="3662596" y="1869778"/>
                  </a:cubicBezTo>
                  <a:cubicBezTo>
                    <a:pt x="3905479" y="1692809"/>
                    <a:pt x="4134849" y="1525640"/>
                    <a:pt x="4287500" y="1344141"/>
                  </a:cubicBezTo>
                  <a:cubicBezTo>
                    <a:pt x="4433439" y="1170630"/>
                    <a:pt x="4498563" y="996543"/>
                    <a:pt x="4498563" y="779635"/>
                  </a:cubicBezTo>
                  <a:cubicBezTo>
                    <a:pt x="4498563" y="507799"/>
                    <a:pt x="4456499" y="249674"/>
                    <a:pt x="4376239" y="16511"/>
                  </a:cubicBezTo>
                  <a:lnTo>
                    <a:pt x="4369703" y="0"/>
                  </a:lnTo>
                  <a:lnTo>
                    <a:pt x="4823642" y="0"/>
                  </a:lnTo>
                  <a:lnTo>
                    <a:pt x="4850554" y="89409"/>
                  </a:lnTo>
                  <a:cubicBezTo>
                    <a:pt x="4905864" y="307423"/>
                    <a:pt x="4934374" y="539220"/>
                    <a:pt x="4934374" y="779553"/>
                  </a:cubicBezTo>
                  <a:cubicBezTo>
                    <a:pt x="4934374" y="1521110"/>
                    <a:pt x="4369101" y="1869861"/>
                    <a:pt x="3793540" y="2294701"/>
                  </a:cubicBezTo>
                  <a:cubicBezTo>
                    <a:pt x="3374293" y="2604171"/>
                    <a:pt x="2970389" y="2888360"/>
                    <a:pt x="2396135" y="2888360"/>
                  </a:cubicBezTo>
                  <a:cubicBezTo>
                    <a:pt x="1544564" y="2888360"/>
                    <a:pt x="991670" y="2502058"/>
                    <a:pt x="548273" y="1884684"/>
                  </a:cubicBezTo>
                  <a:cubicBezTo>
                    <a:pt x="282201" y="1514275"/>
                    <a:pt x="0" y="1260227"/>
                    <a:pt x="0" y="779553"/>
                  </a:cubicBezTo>
                  <a:cubicBezTo>
                    <a:pt x="0" y="539220"/>
                    <a:pt x="48876" y="307423"/>
                    <a:pt x="137335" y="8940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0DC43E93-F81B-4DAE-9F0A-DF9299A8CBC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986973" y="0"/>
              <a:ext cx="4934374" cy="2888360"/>
            </a:xfrm>
            <a:custGeom>
              <a:avLst/>
              <a:gdLst>
                <a:gd name="connsiteX0" fmla="*/ 179816 w 4934374"/>
                <a:gd name="connsiteY0" fmla="*/ 0 h 2888360"/>
                <a:gd name="connsiteX1" fmla="*/ 767292 w 4934374"/>
                <a:gd name="connsiteY1" fmla="*/ 0 h 2888360"/>
                <a:gd name="connsiteX2" fmla="*/ 703453 w 4934374"/>
                <a:gd name="connsiteY2" fmla="*/ 102886 h 2888360"/>
                <a:gd name="connsiteX3" fmla="*/ 523079 w 4934374"/>
                <a:gd name="connsiteY3" fmla="*/ 779635 h 2888360"/>
                <a:gd name="connsiteX4" fmla="*/ 820885 w 4934374"/>
                <a:gd name="connsiteY4" fmla="*/ 1394539 h 2888360"/>
                <a:gd name="connsiteX5" fmla="*/ 981122 w 4934374"/>
                <a:gd name="connsiteY5" fmla="*/ 1607412 h 2888360"/>
                <a:gd name="connsiteX6" fmla="*/ 1592426 w 4934374"/>
                <a:gd name="connsiteY6" fmla="*/ 2196871 h 2888360"/>
                <a:gd name="connsiteX7" fmla="*/ 2396135 w 4934374"/>
                <a:gd name="connsiteY7" fmla="*/ 2394345 h 2888360"/>
                <a:gd name="connsiteX8" fmla="*/ 2913111 w 4934374"/>
                <a:gd name="connsiteY8" fmla="*/ 2268597 h 2888360"/>
                <a:gd name="connsiteX9" fmla="*/ 3471411 w 4934374"/>
                <a:gd name="connsiteY9" fmla="*/ 1905518 h 2888360"/>
                <a:gd name="connsiteX10" fmla="*/ 3609242 w 4934374"/>
                <a:gd name="connsiteY10" fmla="*/ 1804640 h 2888360"/>
                <a:gd name="connsiteX11" fmla="*/ 4219151 w 4934374"/>
                <a:gd name="connsiteY11" fmla="*/ 1292919 h 2888360"/>
                <a:gd name="connsiteX12" fmla="*/ 4411295 w 4934374"/>
                <a:gd name="connsiteY12" fmla="*/ 779635 h 2888360"/>
                <a:gd name="connsiteX13" fmla="*/ 4294235 w 4934374"/>
                <a:gd name="connsiteY13" fmla="*/ 44685 h 2888360"/>
                <a:gd name="connsiteX14" fmla="*/ 4276624 w 4934374"/>
                <a:gd name="connsiteY14" fmla="*/ 0 h 2888360"/>
                <a:gd name="connsiteX15" fmla="*/ 4823642 w 4934374"/>
                <a:gd name="connsiteY15" fmla="*/ 0 h 2888360"/>
                <a:gd name="connsiteX16" fmla="*/ 4850554 w 4934374"/>
                <a:gd name="connsiteY16" fmla="*/ 89409 h 2888360"/>
                <a:gd name="connsiteX17" fmla="*/ 4934374 w 4934374"/>
                <a:gd name="connsiteY17" fmla="*/ 779553 h 2888360"/>
                <a:gd name="connsiteX18" fmla="*/ 3793540 w 4934374"/>
                <a:gd name="connsiteY18" fmla="*/ 2294701 h 2888360"/>
                <a:gd name="connsiteX19" fmla="*/ 2396135 w 4934374"/>
                <a:gd name="connsiteY19" fmla="*/ 2888360 h 2888360"/>
                <a:gd name="connsiteX20" fmla="*/ 548273 w 4934374"/>
                <a:gd name="connsiteY20" fmla="*/ 1884684 h 2888360"/>
                <a:gd name="connsiteX21" fmla="*/ 0 w 4934374"/>
                <a:gd name="connsiteY21" fmla="*/ 779553 h 2888360"/>
                <a:gd name="connsiteX22" fmla="*/ 137335 w 4934374"/>
                <a:gd name="connsiteY22" fmla="*/ 89409 h 288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34374" h="2888360">
                  <a:moveTo>
                    <a:pt x="179816" y="0"/>
                  </a:moveTo>
                  <a:lnTo>
                    <a:pt x="767292" y="0"/>
                  </a:lnTo>
                  <a:lnTo>
                    <a:pt x="703453" y="102886"/>
                  </a:lnTo>
                  <a:cubicBezTo>
                    <a:pt x="583756" y="321853"/>
                    <a:pt x="523079" y="549550"/>
                    <a:pt x="523079" y="779635"/>
                  </a:cubicBezTo>
                  <a:cubicBezTo>
                    <a:pt x="523079" y="999508"/>
                    <a:pt x="614356" y="1127068"/>
                    <a:pt x="820885" y="1394539"/>
                  </a:cubicBezTo>
                  <a:cubicBezTo>
                    <a:pt x="872582" y="1461489"/>
                    <a:pt x="926023" y="1530745"/>
                    <a:pt x="981122" y="1607412"/>
                  </a:cubicBezTo>
                  <a:cubicBezTo>
                    <a:pt x="1175968" y="1878671"/>
                    <a:pt x="1375871" y="2071535"/>
                    <a:pt x="1592426" y="2196871"/>
                  </a:cubicBezTo>
                  <a:cubicBezTo>
                    <a:pt x="1821970" y="2329783"/>
                    <a:pt x="2084904" y="2394345"/>
                    <a:pt x="2396135" y="2394345"/>
                  </a:cubicBezTo>
                  <a:cubicBezTo>
                    <a:pt x="2572762" y="2394345"/>
                    <a:pt x="2737009" y="2354405"/>
                    <a:pt x="2913111" y="2268597"/>
                  </a:cubicBezTo>
                  <a:cubicBezTo>
                    <a:pt x="3093922" y="2180483"/>
                    <a:pt x="3272903" y="2052018"/>
                    <a:pt x="3471411" y="1905518"/>
                  </a:cubicBezTo>
                  <a:cubicBezTo>
                    <a:pt x="3517964" y="1871178"/>
                    <a:pt x="3564344" y="1837332"/>
                    <a:pt x="3609242" y="1804640"/>
                  </a:cubicBezTo>
                  <a:cubicBezTo>
                    <a:pt x="3847765" y="1630800"/>
                    <a:pt x="4073038" y="1466594"/>
                    <a:pt x="4219151" y="1292919"/>
                  </a:cubicBezTo>
                  <a:cubicBezTo>
                    <a:pt x="4353843" y="1132832"/>
                    <a:pt x="4411295" y="979332"/>
                    <a:pt x="4411295" y="779635"/>
                  </a:cubicBezTo>
                  <a:cubicBezTo>
                    <a:pt x="4411295" y="517475"/>
                    <a:pt x="4371040" y="268882"/>
                    <a:pt x="4294235" y="44685"/>
                  </a:cubicBezTo>
                  <a:lnTo>
                    <a:pt x="4276624" y="0"/>
                  </a:lnTo>
                  <a:lnTo>
                    <a:pt x="4823642" y="0"/>
                  </a:lnTo>
                  <a:lnTo>
                    <a:pt x="4850554" y="89409"/>
                  </a:lnTo>
                  <a:cubicBezTo>
                    <a:pt x="4905864" y="307423"/>
                    <a:pt x="4934374" y="539220"/>
                    <a:pt x="4934374" y="779553"/>
                  </a:cubicBezTo>
                  <a:cubicBezTo>
                    <a:pt x="4934374" y="1521110"/>
                    <a:pt x="4369101" y="1869861"/>
                    <a:pt x="3793540" y="2294701"/>
                  </a:cubicBezTo>
                  <a:cubicBezTo>
                    <a:pt x="3374293" y="2604171"/>
                    <a:pt x="2970389" y="2888360"/>
                    <a:pt x="2396135" y="2888360"/>
                  </a:cubicBezTo>
                  <a:cubicBezTo>
                    <a:pt x="1544564" y="2888360"/>
                    <a:pt x="991670" y="2502058"/>
                    <a:pt x="548273" y="1884684"/>
                  </a:cubicBezTo>
                  <a:cubicBezTo>
                    <a:pt x="282201" y="1514275"/>
                    <a:pt x="0" y="1260227"/>
                    <a:pt x="0" y="779553"/>
                  </a:cubicBezTo>
                  <a:cubicBezTo>
                    <a:pt x="0" y="539220"/>
                    <a:pt x="48876" y="307423"/>
                    <a:pt x="137335" y="8940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2EECE7B-E861-4242-BD71-ADD8F2DD3E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907711" y="0"/>
              <a:ext cx="5069918" cy="3133064"/>
            </a:xfrm>
            <a:custGeom>
              <a:avLst/>
              <a:gdLst>
                <a:gd name="connsiteX0" fmla="*/ 153448 w 5069918"/>
                <a:gd name="connsiteY0" fmla="*/ 0 h 3133064"/>
                <a:gd name="connsiteX1" fmla="*/ 215434 w 5069918"/>
                <a:gd name="connsiteY1" fmla="*/ 0 h 3133064"/>
                <a:gd name="connsiteX2" fmla="*/ 215073 w 5069918"/>
                <a:gd name="connsiteY2" fmla="*/ 727 h 3133064"/>
                <a:gd name="connsiteX3" fmla="*/ 202868 w 5069918"/>
                <a:gd name="connsiteY3" fmla="*/ 26255 h 3133064"/>
                <a:gd name="connsiteX4" fmla="*/ 191273 w 5069918"/>
                <a:gd name="connsiteY4" fmla="*/ 52030 h 3133064"/>
                <a:gd name="connsiteX5" fmla="*/ 169129 w 5069918"/>
                <a:gd name="connsiteY5" fmla="*/ 103993 h 3133064"/>
                <a:gd name="connsiteX6" fmla="*/ 148381 w 5069918"/>
                <a:gd name="connsiteY6" fmla="*/ 156532 h 3133064"/>
                <a:gd name="connsiteX7" fmla="*/ 80903 w 5069918"/>
                <a:gd name="connsiteY7" fmla="*/ 371711 h 3133064"/>
                <a:gd name="connsiteX8" fmla="*/ 26154 w 5069918"/>
                <a:gd name="connsiteY8" fmla="*/ 817551 h 3133064"/>
                <a:gd name="connsiteX9" fmla="*/ 49169 w 5069918"/>
                <a:gd name="connsiteY9" fmla="*/ 1040143 h 3133064"/>
                <a:gd name="connsiteX10" fmla="*/ 119437 w 5069918"/>
                <a:gd name="connsiteY10" fmla="*/ 1253016 h 3133064"/>
                <a:gd name="connsiteX11" fmla="*/ 143672 w 5069918"/>
                <a:gd name="connsiteY11" fmla="*/ 1303908 h 3133064"/>
                <a:gd name="connsiteX12" fmla="*/ 170611 w 5069918"/>
                <a:gd name="connsiteY12" fmla="*/ 1353648 h 3133064"/>
                <a:gd name="connsiteX13" fmla="*/ 230330 w 5069918"/>
                <a:gd name="connsiteY13" fmla="*/ 1450079 h 3133064"/>
                <a:gd name="connsiteX14" fmla="*/ 279545 w 5069918"/>
                <a:gd name="connsiteY14" fmla="*/ 1519627 h 3133064"/>
                <a:gd name="connsiteX15" fmla="*/ 228347 w 5069918"/>
                <a:gd name="connsiteY15" fmla="*/ 1437024 h 3133064"/>
                <a:gd name="connsiteX16" fmla="*/ 175168 w 5069918"/>
                <a:gd name="connsiteY16" fmla="*/ 1336146 h 3133064"/>
                <a:gd name="connsiteX17" fmla="*/ 130009 w 5069918"/>
                <a:gd name="connsiteY17" fmla="*/ 1230573 h 3133064"/>
                <a:gd name="connsiteX18" fmla="*/ 95398 w 5069918"/>
                <a:gd name="connsiteY18" fmla="*/ 1121049 h 3133064"/>
                <a:gd name="connsiteX19" fmla="*/ 82496 w 5069918"/>
                <a:gd name="connsiteY19" fmla="*/ 1065216 h 3133064"/>
                <a:gd name="connsiteX20" fmla="*/ 76829 w 5069918"/>
                <a:gd name="connsiteY20" fmla="*/ 1037216 h 3133064"/>
                <a:gd name="connsiteX21" fmla="*/ 72121 w 5069918"/>
                <a:gd name="connsiteY21" fmla="*/ 1009135 h 3133064"/>
                <a:gd name="connsiteX22" fmla="*/ 54685 w 5069918"/>
                <a:gd name="connsiteY22" fmla="*/ 784156 h 3133064"/>
                <a:gd name="connsiteX23" fmla="*/ 103070 w 5069918"/>
                <a:gd name="connsiteY23" fmla="*/ 345810 h 3133064"/>
                <a:gd name="connsiteX24" fmla="*/ 163159 w 5069918"/>
                <a:gd name="connsiteY24" fmla="*/ 132051 h 3133064"/>
                <a:gd name="connsiteX25" fmla="*/ 217797 w 5069918"/>
                <a:gd name="connsiteY25" fmla="*/ 0 h 3133064"/>
                <a:gd name="connsiteX26" fmla="*/ 848227 w 5069918"/>
                <a:gd name="connsiteY26" fmla="*/ 0 h 3133064"/>
                <a:gd name="connsiteX27" fmla="*/ 771226 w 5069918"/>
                <a:gd name="connsiteY27" fmla="*/ 124098 h 3133064"/>
                <a:gd name="connsiteX28" fmla="*/ 590852 w 5069918"/>
                <a:gd name="connsiteY28" fmla="*/ 800847 h 3133064"/>
                <a:gd name="connsiteX29" fmla="*/ 888658 w 5069918"/>
                <a:gd name="connsiteY29" fmla="*/ 1415751 h 3133064"/>
                <a:gd name="connsiteX30" fmla="*/ 1048895 w 5069918"/>
                <a:gd name="connsiteY30" fmla="*/ 1628624 h 3133064"/>
                <a:gd name="connsiteX31" fmla="*/ 1660199 w 5069918"/>
                <a:gd name="connsiteY31" fmla="*/ 2218083 h 3133064"/>
                <a:gd name="connsiteX32" fmla="*/ 2463908 w 5069918"/>
                <a:gd name="connsiteY32" fmla="*/ 2415557 h 3133064"/>
                <a:gd name="connsiteX33" fmla="*/ 2980884 w 5069918"/>
                <a:gd name="connsiteY33" fmla="*/ 2289809 h 3133064"/>
                <a:gd name="connsiteX34" fmla="*/ 3539184 w 5069918"/>
                <a:gd name="connsiteY34" fmla="*/ 1926730 h 3133064"/>
                <a:gd name="connsiteX35" fmla="*/ 3677015 w 5069918"/>
                <a:gd name="connsiteY35" fmla="*/ 1825852 h 3133064"/>
                <a:gd name="connsiteX36" fmla="*/ 4286924 w 5069918"/>
                <a:gd name="connsiteY36" fmla="*/ 1314131 h 3133064"/>
                <a:gd name="connsiteX37" fmla="*/ 4479068 w 5069918"/>
                <a:gd name="connsiteY37" fmla="*/ 800847 h 3133064"/>
                <a:gd name="connsiteX38" fmla="*/ 4362007 w 5069918"/>
                <a:gd name="connsiteY38" fmla="*/ 65898 h 3133064"/>
                <a:gd name="connsiteX39" fmla="*/ 4336037 w 5069918"/>
                <a:gd name="connsiteY39" fmla="*/ 0 h 3133064"/>
                <a:gd name="connsiteX40" fmla="*/ 4913604 w 5069918"/>
                <a:gd name="connsiteY40" fmla="*/ 0 h 3133064"/>
                <a:gd name="connsiteX41" fmla="*/ 4930823 w 5069918"/>
                <a:gd name="connsiteY41" fmla="*/ 66892 h 3133064"/>
                <a:gd name="connsiteX42" fmla="*/ 4940407 w 5069918"/>
                <a:gd name="connsiteY42" fmla="*/ 125535 h 3133064"/>
                <a:gd name="connsiteX43" fmla="*/ 4982006 w 5069918"/>
                <a:gd name="connsiteY43" fmla="*/ 278378 h 3133064"/>
                <a:gd name="connsiteX44" fmla="*/ 5027482 w 5069918"/>
                <a:gd name="connsiteY44" fmla="*/ 504952 h 3133064"/>
                <a:gd name="connsiteX45" fmla="*/ 5058082 w 5069918"/>
                <a:gd name="connsiteY45" fmla="*/ 734049 h 3133064"/>
                <a:gd name="connsiteX46" fmla="*/ 5063486 w 5069918"/>
                <a:gd name="connsiteY46" fmla="*/ 791612 h 3133064"/>
                <a:gd name="connsiteX47" fmla="*/ 5067846 w 5069918"/>
                <a:gd name="connsiteY47" fmla="*/ 850245 h 3133064"/>
                <a:gd name="connsiteX48" fmla="*/ 5069414 w 5069918"/>
                <a:gd name="connsiteY48" fmla="*/ 969733 h 3133064"/>
                <a:gd name="connsiteX49" fmla="*/ 5040732 w 5069918"/>
                <a:gd name="connsiteY49" fmla="*/ 1209783 h 3133064"/>
                <a:gd name="connsiteX50" fmla="*/ 4964102 w 5069918"/>
                <a:gd name="connsiteY50" fmla="*/ 1442832 h 3133064"/>
                <a:gd name="connsiteX51" fmla="*/ 4689486 w 5069918"/>
                <a:gd name="connsiteY51" fmla="*/ 1849969 h 3133064"/>
                <a:gd name="connsiteX52" fmla="*/ 4333792 w 5069918"/>
                <a:gd name="connsiteY52" fmla="*/ 2176567 h 3133064"/>
                <a:gd name="connsiteX53" fmla="*/ 3965196 w 5069918"/>
                <a:gd name="connsiteY53" fmla="*/ 2468002 h 3133064"/>
                <a:gd name="connsiteX54" fmla="*/ 3873745 w 5069918"/>
                <a:gd name="connsiteY54" fmla="*/ 2541128 h 3133064"/>
                <a:gd name="connsiteX55" fmla="*/ 3779416 w 5069918"/>
                <a:gd name="connsiteY55" fmla="*/ 2614666 h 3133064"/>
                <a:gd name="connsiteX56" fmla="*/ 3582739 w 5069918"/>
                <a:gd name="connsiteY56" fmla="*/ 2756555 h 3133064"/>
                <a:gd name="connsiteX57" fmla="*/ 3371851 w 5069918"/>
                <a:gd name="connsiteY57" fmla="*/ 2886338 h 3133064"/>
                <a:gd name="connsiteX58" fmla="*/ 3143614 w 5069918"/>
                <a:gd name="connsiteY58" fmla="*/ 2995780 h 3133064"/>
                <a:gd name="connsiteX59" fmla="*/ 2643552 w 5069918"/>
                <a:gd name="connsiteY59" fmla="*/ 3122516 h 3133064"/>
                <a:gd name="connsiteX60" fmla="*/ 2514264 w 5069918"/>
                <a:gd name="connsiteY60" fmla="*/ 3131657 h 3133064"/>
                <a:gd name="connsiteX61" fmla="*/ 2481920 w 5069918"/>
                <a:gd name="connsiteY61" fmla="*/ 3132810 h 3133064"/>
                <a:gd name="connsiteX62" fmla="*/ 2449664 w 5069918"/>
                <a:gd name="connsiteY62" fmla="*/ 3132975 h 3133064"/>
                <a:gd name="connsiteX63" fmla="*/ 2386284 w 5069918"/>
                <a:gd name="connsiteY63" fmla="*/ 3132234 h 3133064"/>
                <a:gd name="connsiteX64" fmla="*/ 2260658 w 5069918"/>
                <a:gd name="connsiteY64" fmla="*/ 3127292 h 3133064"/>
                <a:gd name="connsiteX65" fmla="*/ 2134945 w 5069918"/>
                <a:gd name="connsiteY65" fmla="*/ 3115928 h 3133064"/>
                <a:gd name="connsiteX66" fmla="*/ 1884564 w 5069918"/>
                <a:gd name="connsiteY66" fmla="*/ 3075412 h 3133064"/>
                <a:gd name="connsiteX67" fmla="*/ 1639764 w 5069918"/>
                <a:gd name="connsiteY67" fmla="*/ 3005498 h 3133064"/>
                <a:gd name="connsiteX68" fmla="*/ 1407081 w 5069918"/>
                <a:gd name="connsiteY68" fmla="*/ 2904125 h 3133064"/>
                <a:gd name="connsiteX69" fmla="*/ 1193491 w 5069918"/>
                <a:gd name="connsiteY69" fmla="*/ 2772201 h 3133064"/>
                <a:gd name="connsiteX70" fmla="*/ 836141 w 5069918"/>
                <a:gd name="connsiteY70" fmla="*/ 2439839 h 3133064"/>
                <a:gd name="connsiteX71" fmla="*/ 690812 w 5069918"/>
                <a:gd name="connsiteY71" fmla="*/ 2251422 h 3133064"/>
                <a:gd name="connsiteX72" fmla="*/ 562397 w 5069918"/>
                <a:gd name="connsiteY72" fmla="*/ 2054937 h 3133064"/>
                <a:gd name="connsiteX73" fmla="*/ 502504 w 5069918"/>
                <a:gd name="connsiteY73" fmla="*/ 1957435 h 3133064"/>
                <a:gd name="connsiteX74" fmla="*/ 440258 w 5069918"/>
                <a:gd name="connsiteY74" fmla="*/ 1861580 h 3133064"/>
                <a:gd name="connsiteX75" fmla="*/ 310360 w 5069918"/>
                <a:gd name="connsiteY75" fmla="*/ 1670693 h 3133064"/>
                <a:gd name="connsiteX76" fmla="*/ 246806 w 5069918"/>
                <a:gd name="connsiteY76" fmla="*/ 1573603 h 3133064"/>
                <a:gd name="connsiteX77" fmla="*/ 186303 w 5069918"/>
                <a:gd name="connsiteY77" fmla="*/ 1474372 h 3133064"/>
                <a:gd name="connsiteX78" fmla="*/ 84390 w 5069918"/>
                <a:gd name="connsiteY78" fmla="*/ 1266192 h 3133064"/>
                <a:gd name="connsiteX79" fmla="*/ 20139 w 5069918"/>
                <a:gd name="connsiteY79" fmla="*/ 1045249 h 3133064"/>
                <a:gd name="connsiteX80" fmla="*/ 0 w 5069918"/>
                <a:gd name="connsiteY80" fmla="*/ 817551 h 3133064"/>
                <a:gd name="connsiteX81" fmla="*/ 102773 w 5069918"/>
                <a:gd name="connsiteY81" fmla="*/ 142588 h 313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069918" h="3133064">
                  <a:moveTo>
                    <a:pt x="153448" y="0"/>
                  </a:moveTo>
                  <a:lnTo>
                    <a:pt x="215434" y="0"/>
                  </a:lnTo>
                  <a:lnTo>
                    <a:pt x="215073" y="727"/>
                  </a:lnTo>
                  <a:lnTo>
                    <a:pt x="202868" y="26255"/>
                  </a:lnTo>
                  <a:lnTo>
                    <a:pt x="191273" y="52030"/>
                  </a:lnTo>
                  <a:cubicBezTo>
                    <a:pt x="183688" y="69241"/>
                    <a:pt x="176016" y="86452"/>
                    <a:pt x="169129" y="103993"/>
                  </a:cubicBezTo>
                  <a:cubicBezTo>
                    <a:pt x="162242" y="121533"/>
                    <a:pt x="154658" y="138827"/>
                    <a:pt x="148381" y="156532"/>
                  </a:cubicBezTo>
                  <a:cubicBezTo>
                    <a:pt x="121529" y="226858"/>
                    <a:pt x="98775" y="298667"/>
                    <a:pt x="80903" y="371711"/>
                  </a:cubicBezTo>
                  <a:cubicBezTo>
                    <a:pt x="44636" y="517470"/>
                    <a:pt x="26067" y="667511"/>
                    <a:pt x="26154" y="817551"/>
                  </a:cubicBezTo>
                  <a:cubicBezTo>
                    <a:pt x="26589" y="892326"/>
                    <a:pt x="34000" y="966934"/>
                    <a:pt x="49169" y="1040143"/>
                  </a:cubicBezTo>
                  <a:cubicBezTo>
                    <a:pt x="65123" y="1113187"/>
                    <a:pt x="88226" y="1184666"/>
                    <a:pt x="119437" y="1253016"/>
                  </a:cubicBezTo>
                  <a:cubicBezTo>
                    <a:pt x="126847" y="1270228"/>
                    <a:pt x="135478" y="1287027"/>
                    <a:pt x="143672" y="1303908"/>
                  </a:cubicBezTo>
                  <a:cubicBezTo>
                    <a:pt x="152565" y="1320543"/>
                    <a:pt x="161021" y="1337342"/>
                    <a:pt x="170611" y="1353648"/>
                  </a:cubicBezTo>
                  <a:cubicBezTo>
                    <a:pt x="188919" y="1386587"/>
                    <a:pt x="209319" y="1418539"/>
                    <a:pt x="230330" y="1450079"/>
                  </a:cubicBezTo>
                  <a:lnTo>
                    <a:pt x="279545" y="1519627"/>
                  </a:lnTo>
                  <a:lnTo>
                    <a:pt x="228347" y="1437024"/>
                  </a:lnTo>
                  <a:cubicBezTo>
                    <a:pt x="209690" y="1404084"/>
                    <a:pt x="191645" y="1370567"/>
                    <a:pt x="175168" y="1336146"/>
                  </a:cubicBezTo>
                  <a:cubicBezTo>
                    <a:pt x="158778" y="1301641"/>
                    <a:pt x="143522" y="1266478"/>
                    <a:pt x="130009" y="1230573"/>
                  </a:cubicBezTo>
                  <a:cubicBezTo>
                    <a:pt x="116757" y="1194587"/>
                    <a:pt x="104988" y="1158105"/>
                    <a:pt x="95398" y="1121049"/>
                  </a:cubicBezTo>
                  <a:cubicBezTo>
                    <a:pt x="90865" y="1102520"/>
                    <a:pt x="86245" y="1083909"/>
                    <a:pt x="82496" y="1065216"/>
                  </a:cubicBezTo>
                  <a:lnTo>
                    <a:pt x="76829" y="1037216"/>
                  </a:lnTo>
                  <a:lnTo>
                    <a:pt x="72121" y="1009135"/>
                  </a:lnTo>
                  <a:cubicBezTo>
                    <a:pt x="59829" y="934198"/>
                    <a:pt x="54685" y="858847"/>
                    <a:pt x="54685" y="784156"/>
                  </a:cubicBezTo>
                  <a:cubicBezTo>
                    <a:pt x="55033" y="637163"/>
                    <a:pt x="71337" y="490169"/>
                    <a:pt x="103070" y="345810"/>
                  </a:cubicBezTo>
                  <a:cubicBezTo>
                    <a:pt x="118894" y="273671"/>
                    <a:pt x="138923" y="202233"/>
                    <a:pt x="163159" y="132051"/>
                  </a:cubicBezTo>
                  <a:lnTo>
                    <a:pt x="217797" y="0"/>
                  </a:lnTo>
                  <a:lnTo>
                    <a:pt x="848227" y="0"/>
                  </a:lnTo>
                  <a:lnTo>
                    <a:pt x="771226" y="124098"/>
                  </a:lnTo>
                  <a:cubicBezTo>
                    <a:pt x="651529" y="343066"/>
                    <a:pt x="590852" y="570762"/>
                    <a:pt x="590852" y="800847"/>
                  </a:cubicBezTo>
                  <a:cubicBezTo>
                    <a:pt x="590852" y="1020720"/>
                    <a:pt x="682129" y="1148280"/>
                    <a:pt x="888658" y="1415751"/>
                  </a:cubicBezTo>
                  <a:cubicBezTo>
                    <a:pt x="940355" y="1482701"/>
                    <a:pt x="993796" y="1551957"/>
                    <a:pt x="1048895" y="1628624"/>
                  </a:cubicBezTo>
                  <a:cubicBezTo>
                    <a:pt x="1243741" y="1899883"/>
                    <a:pt x="1443644" y="2092747"/>
                    <a:pt x="1660199" y="2218083"/>
                  </a:cubicBezTo>
                  <a:cubicBezTo>
                    <a:pt x="1889743" y="2350995"/>
                    <a:pt x="2152677" y="2415557"/>
                    <a:pt x="2463908" y="2415557"/>
                  </a:cubicBezTo>
                  <a:cubicBezTo>
                    <a:pt x="2640535" y="2415557"/>
                    <a:pt x="2804782" y="2375617"/>
                    <a:pt x="2980884" y="2289809"/>
                  </a:cubicBezTo>
                  <a:cubicBezTo>
                    <a:pt x="3161695" y="2201695"/>
                    <a:pt x="3340676" y="2073230"/>
                    <a:pt x="3539184" y="1926730"/>
                  </a:cubicBezTo>
                  <a:cubicBezTo>
                    <a:pt x="3585737" y="1892390"/>
                    <a:pt x="3632117" y="1858544"/>
                    <a:pt x="3677015" y="1825852"/>
                  </a:cubicBezTo>
                  <a:cubicBezTo>
                    <a:pt x="3915538" y="1652012"/>
                    <a:pt x="4140811" y="1487806"/>
                    <a:pt x="4286924" y="1314131"/>
                  </a:cubicBezTo>
                  <a:cubicBezTo>
                    <a:pt x="4421616" y="1154044"/>
                    <a:pt x="4479068" y="1000544"/>
                    <a:pt x="4479068" y="800847"/>
                  </a:cubicBezTo>
                  <a:cubicBezTo>
                    <a:pt x="4479068" y="538687"/>
                    <a:pt x="4438813" y="290094"/>
                    <a:pt x="4362007" y="65898"/>
                  </a:cubicBezTo>
                  <a:lnTo>
                    <a:pt x="4336037" y="0"/>
                  </a:lnTo>
                  <a:lnTo>
                    <a:pt x="4913604" y="0"/>
                  </a:lnTo>
                  <a:lnTo>
                    <a:pt x="4930823" y="66892"/>
                  </a:lnTo>
                  <a:lnTo>
                    <a:pt x="4940407" y="125535"/>
                  </a:lnTo>
                  <a:lnTo>
                    <a:pt x="4982006" y="278378"/>
                  </a:lnTo>
                  <a:cubicBezTo>
                    <a:pt x="4999758" y="353368"/>
                    <a:pt x="5014971" y="428944"/>
                    <a:pt x="5027482" y="504952"/>
                  </a:cubicBezTo>
                  <a:cubicBezTo>
                    <a:pt x="5040123" y="580961"/>
                    <a:pt x="5050323" y="657382"/>
                    <a:pt x="5058082" y="734049"/>
                  </a:cubicBezTo>
                  <a:cubicBezTo>
                    <a:pt x="5060261" y="753237"/>
                    <a:pt x="5061743" y="772425"/>
                    <a:pt x="5063486" y="791612"/>
                  </a:cubicBezTo>
                  <a:cubicBezTo>
                    <a:pt x="5065318" y="810552"/>
                    <a:pt x="5066625" y="830398"/>
                    <a:pt x="5067846" y="850245"/>
                  </a:cubicBezTo>
                  <a:cubicBezTo>
                    <a:pt x="5069851" y="889855"/>
                    <a:pt x="5070461" y="929712"/>
                    <a:pt x="5069414" y="969733"/>
                  </a:cubicBezTo>
                  <a:cubicBezTo>
                    <a:pt x="5067060" y="1049695"/>
                    <a:pt x="5057820" y="1130233"/>
                    <a:pt x="5040732" y="1209783"/>
                  </a:cubicBezTo>
                  <a:cubicBezTo>
                    <a:pt x="5023123" y="1289250"/>
                    <a:pt x="4997578" y="1367647"/>
                    <a:pt x="4964102" y="1442832"/>
                  </a:cubicBezTo>
                  <a:cubicBezTo>
                    <a:pt x="4897409" y="1593697"/>
                    <a:pt x="4799942" y="1730232"/>
                    <a:pt x="4689486" y="1849969"/>
                  </a:cubicBezTo>
                  <a:cubicBezTo>
                    <a:pt x="4579116" y="1970446"/>
                    <a:pt x="4456716" y="2076100"/>
                    <a:pt x="4333792" y="2176567"/>
                  </a:cubicBezTo>
                  <a:cubicBezTo>
                    <a:pt x="4210520" y="2276869"/>
                    <a:pt x="4085853" y="2371736"/>
                    <a:pt x="3965196" y="2468002"/>
                  </a:cubicBezTo>
                  <a:lnTo>
                    <a:pt x="3873745" y="2541128"/>
                  </a:lnTo>
                  <a:cubicBezTo>
                    <a:pt x="3842621" y="2565751"/>
                    <a:pt x="3811324" y="2590374"/>
                    <a:pt x="3779416" y="2614666"/>
                  </a:cubicBezTo>
                  <a:cubicBezTo>
                    <a:pt x="3715862" y="2663335"/>
                    <a:pt x="3650652" y="2711016"/>
                    <a:pt x="3582739" y="2756555"/>
                  </a:cubicBezTo>
                  <a:cubicBezTo>
                    <a:pt x="3514913" y="2802012"/>
                    <a:pt x="3445170" y="2846151"/>
                    <a:pt x="3371851" y="2886338"/>
                  </a:cubicBezTo>
                  <a:cubicBezTo>
                    <a:pt x="3298533" y="2926442"/>
                    <a:pt x="3222687" y="2963664"/>
                    <a:pt x="3143614" y="2995780"/>
                  </a:cubicBezTo>
                  <a:cubicBezTo>
                    <a:pt x="2985994" y="3060837"/>
                    <a:pt x="2815732" y="3104317"/>
                    <a:pt x="2643552" y="3122516"/>
                  </a:cubicBezTo>
                  <a:cubicBezTo>
                    <a:pt x="2600484" y="3126799"/>
                    <a:pt x="2557331" y="3130258"/>
                    <a:pt x="2514264" y="3131657"/>
                  </a:cubicBezTo>
                  <a:lnTo>
                    <a:pt x="2481920" y="3132810"/>
                  </a:lnTo>
                  <a:lnTo>
                    <a:pt x="2449664" y="3132975"/>
                  </a:lnTo>
                  <a:cubicBezTo>
                    <a:pt x="2427868" y="3133304"/>
                    <a:pt x="2407207" y="3132646"/>
                    <a:pt x="2386284" y="3132234"/>
                  </a:cubicBezTo>
                  <a:cubicBezTo>
                    <a:pt x="2344524" y="3131740"/>
                    <a:pt x="2302505" y="3129352"/>
                    <a:pt x="2260658" y="3127292"/>
                  </a:cubicBezTo>
                  <a:cubicBezTo>
                    <a:pt x="2218725" y="3123999"/>
                    <a:pt x="2176791" y="3120952"/>
                    <a:pt x="2134945" y="3115928"/>
                  </a:cubicBezTo>
                  <a:cubicBezTo>
                    <a:pt x="2051165" y="3106458"/>
                    <a:pt x="1967473" y="3093529"/>
                    <a:pt x="1884564" y="3075412"/>
                  </a:cubicBezTo>
                  <a:cubicBezTo>
                    <a:pt x="1801657" y="3057296"/>
                    <a:pt x="1719708" y="3033990"/>
                    <a:pt x="1639764" y="3005498"/>
                  </a:cubicBezTo>
                  <a:cubicBezTo>
                    <a:pt x="1559820" y="2976922"/>
                    <a:pt x="1481969" y="2942830"/>
                    <a:pt x="1407081" y="2904125"/>
                  </a:cubicBezTo>
                  <a:cubicBezTo>
                    <a:pt x="1332455" y="2864845"/>
                    <a:pt x="1260794" y="2820953"/>
                    <a:pt x="1193491" y="2772201"/>
                  </a:cubicBezTo>
                  <a:cubicBezTo>
                    <a:pt x="1058362" y="2675194"/>
                    <a:pt x="939973" y="2561469"/>
                    <a:pt x="836141" y="2439839"/>
                  </a:cubicBezTo>
                  <a:cubicBezTo>
                    <a:pt x="784444" y="2378735"/>
                    <a:pt x="736321" y="2315656"/>
                    <a:pt x="690812" y="2251422"/>
                  </a:cubicBezTo>
                  <a:cubicBezTo>
                    <a:pt x="645217" y="2187190"/>
                    <a:pt x="602674" y="2121557"/>
                    <a:pt x="562397" y="2054937"/>
                  </a:cubicBezTo>
                  <a:cubicBezTo>
                    <a:pt x="541823" y="2021256"/>
                    <a:pt x="522992" y="1989716"/>
                    <a:pt x="502504" y="1957435"/>
                  </a:cubicBezTo>
                  <a:cubicBezTo>
                    <a:pt x="482192" y="1925401"/>
                    <a:pt x="461530" y="1893367"/>
                    <a:pt x="440258" y="1861580"/>
                  </a:cubicBezTo>
                  <a:lnTo>
                    <a:pt x="310360" y="1670693"/>
                  </a:lnTo>
                  <a:cubicBezTo>
                    <a:pt x="288826" y="1638577"/>
                    <a:pt x="267555" y="1606296"/>
                    <a:pt x="246806" y="1573603"/>
                  </a:cubicBezTo>
                  <a:cubicBezTo>
                    <a:pt x="226057" y="1540910"/>
                    <a:pt x="205483" y="1508135"/>
                    <a:pt x="186303" y="1474372"/>
                  </a:cubicBezTo>
                  <a:cubicBezTo>
                    <a:pt x="147857" y="1407174"/>
                    <a:pt x="112550" y="1338002"/>
                    <a:pt x="84390" y="1266192"/>
                  </a:cubicBezTo>
                  <a:cubicBezTo>
                    <a:pt x="55708" y="1194630"/>
                    <a:pt x="34436" y="1120434"/>
                    <a:pt x="20139" y="1045249"/>
                  </a:cubicBezTo>
                  <a:cubicBezTo>
                    <a:pt x="6452" y="970064"/>
                    <a:pt x="0" y="893725"/>
                    <a:pt x="0" y="817551"/>
                  </a:cubicBezTo>
                  <a:cubicBezTo>
                    <a:pt x="850" y="589772"/>
                    <a:pt x="36028" y="362457"/>
                    <a:pt x="102773" y="14258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5" name="Content Placeholder 4"/>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7186863" y="-21212"/>
            <a:ext cx="5147063" cy="3013065"/>
          </a:xfrm>
          <a:prstGeom prst="rect">
            <a:avLst/>
          </a:prstGeom>
        </p:spPr>
      </p:pic>
      <p:pic>
        <p:nvPicPr>
          <p:cNvPr id="7" name="Image 1018"/>
          <p:cNvPicPr/>
          <p:nvPr/>
        </p:nvPicPr>
        <p:blipFill>
          <a:blip r:embed="rId3" cstate="print"/>
          <a:stretch>
            <a:fillRect/>
          </a:stretch>
        </p:blipFill>
        <p:spPr>
          <a:xfrm>
            <a:off x="0" y="3111055"/>
            <a:ext cx="12191694" cy="33442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2000" b="1" dirty="0">
                <a:solidFill>
                  <a:schemeClr val="tx2"/>
                </a:solidFill>
              </a:rPr>
              <a:t>A3: Definitions </a:t>
            </a:r>
            <a:br>
              <a:rPr lang="en-US" sz="2000" b="1" dirty="0">
                <a:solidFill>
                  <a:schemeClr val="tx2"/>
                </a:solidFill>
              </a:rPr>
            </a:br>
            <a:br>
              <a:rPr lang="en-US" sz="2000" dirty="0">
                <a:solidFill>
                  <a:schemeClr val="tx2"/>
                </a:solidFill>
              </a:rPr>
            </a:br>
            <a:r>
              <a:rPr lang="en-US" sz="2000" dirty="0">
                <a:solidFill>
                  <a:schemeClr val="tx2"/>
                </a:solidFill>
              </a:rPr>
              <a:t>• </a:t>
            </a:r>
            <a:r>
              <a:rPr lang="en-US" sz="2000" u="sng" dirty="0">
                <a:solidFill>
                  <a:schemeClr val="tx2"/>
                </a:solidFill>
              </a:rPr>
              <a:t>Forces</a:t>
            </a:r>
            <a:r>
              <a:rPr lang="en-US" sz="2000" dirty="0">
                <a:solidFill>
                  <a:schemeClr val="tx2"/>
                </a:solidFill>
              </a:rPr>
              <a:t> drive events, conditions, and requirements that affect the achievement of objectives.</a:t>
            </a:r>
            <a:br>
              <a:rPr lang="en-US" sz="2000" dirty="0">
                <a:solidFill>
                  <a:schemeClr val="tx2"/>
                </a:solidFill>
              </a:rPr>
            </a:br>
            <a:r>
              <a:rPr lang="en-US" sz="2000" dirty="0">
                <a:solidFill>
                  <a:schemeClr val="tx2"/>
                </a:solidFill>
              </a:rPr>
              <a:t>• </a:t>
            </a:r>
            <a:r>
              <a:rPr lang="en-US" sz="2000" u="sng" dirty="0">
                <a:solidFill>
                  <a:schemeClr val="tx2"/>
                </a:solidFill>
              </a:rPr>
              <a:t>Event</a:t>
            </a:r>
            <a:r>
              <a:rPr lang="en-US" sz="2000" dirty="0">
                <a:solidFill>
                  <a:schemeClr val="tx2"/>
                </a:solidFill>
              </a:rPr>
              <a:t> is an occurrence or change in conditions that has a desirable or undesirable effect (or both) on objectives. </a:t>
            </a:r>
            <a:br>
              <a:rPr lang="en-US" sz="2000" dirty="0">
                <a:solidFill>
                  <a:schemeClr val="tx2"/>
                </a:solidFill>
              </a:rPr>
            </a:br>
            <a:r>
              <a:rPr lang="en-US" sz="2000" dirty="0">
                <a:solidFill>
                  <a:schemeClr val="tx2"/>
                </a:solidFill>
              </a:rPr>
              <a:t>• </a:t>
            </a:r>
            <a:r>
              <a:rPr lang="en-US" sz="2000" u="sng" dirty="0">
                <a:solidFill>
                  <a:schemeClr val="tx2"/>
                </a:solidFill>
              </a:rPr>
              <a:t>Condition</a:t>
            </a:r>
            <a:r>
              <a:rPr lang="en-US" sz="2000" dirty="0">
                <a:solidFill>
                  <a:schemeClr val="tx2"/>
                </a:solidFill>
              </a:rPr>
              <a:t> is a state of being that has a desirable or undesirable effect (or both) on objectives.</a:t>
            </a:r>
          </a:p>
        </p:txBody>
      </p:sp>
      <p:sp>
        <p:nvSpPr>
          <p:cNvPr id="3" name="Content Placeholder 2"/>
          <p:cNvSpPr>
            <a:spLocks noGrp="1"/>
          </p:cNvSpPr>
          <p:nvPr>
            <p:ph idx="1"/>
          </p:nvPr>
        </p:nvSpPr>
        <p:spPr>
          <a:xfrm>
            <a:off x="6172200" y="804672"/>
            <a:ext cx="5221224" cy="5230368"/>
          </a:xfrm>
        </p:spPr>
        <p:txBody>
          <a:bodyPr anchor="ctr">
            <a:normAutofit/>
          </a:bodyPr>
          <a:lstStyle/>
          <a:p>
            <a:pPr marL="0" indent="0">
              <a:buNone/>
            </a:pPr>
            <a:r>
              <a:rPr lang="en-US" sz="1800" b="1" u="sng" dirty="0">
                <a:solidFill>
                  <a:schemeClr val="tx2"/>
                </a:solidFill>
              </a:rPr>
              <a:t>A3: Definitions</a:t>
            </a:r>
          </a:p>
          <a:p>
            <a:pPr marL="0" indent="0">
              <a:buNone/>
            </a:pPr>
            <a:r>
              <a:rPr lang="en-US" sz="1800" b="1" u="sng" dirty="0">
                <a:solidFill>
                  <a:schemeClr val="tx2"/>
                </a:solidFill>
              </a:rPr>
              <a:t>Threat vs. Opportunity </a:t>
            </a:r>
          </a:p>
          <a:p>
            <a:pPr marL="0" indent="0">
              <a:buNone/>
            </a:pPr>
            <a:r>
              <a:rPr lang="en-US" sz="1800" dirty="0">
                <a:solidFill>
                  <a:schemeClr val="tx2"/>
                </a:solidFill>
              </a:rPr>
              <a:t>• </a:t>
            </a:r>
            <a:r>
              <a:rPr lang="en-US" sz="1800" u="sng" dirty="0">
                <a:solidFill>
                  <a:schemeClr val="tx2"/>
                </a:solidFill>
              </a:rPr>
              <a:t>Threat</a:t>
            </a:r>
            <a:r>
              <a:rPr lang="en-US" sz="1800" dirty="0">
                <a:solidFill>
                  <a:schemeClr val="tx2"/>
                </a:solidFill>
              </a:rPr>
              <a:t> is an event or condition that may negatively affect the achievement of objectives. </a:t>
            </a:r>
          </a:p>
          <a:p>
            <a:pPr marL="0" indent="0">
              <a:buNone/>
            </a:pPr>
            <a:r>
              <a:rPr lang="en-US" sz="1800" dirty="0">
                <a:solidFill>
                  <a:schemeClr val="tx2"/>
                </a:solidFill>
              </a:rPr>
              <a:t>• </a:t>
            </a:r>
            <a:r>
              <a:rPr lang="en-US" sz="1800" u="sng" dirty="0">
                <a:solidFill>
                  <a:schemeClr val="tx2"/>
                </a:solidFill>
              </a:rPr>
              <a:t>Opportunity</a:t>
            </a:r>
            <a:r>
              <a:rPr lang="en-US" sz="1800" dirty="0">
                <a:solidFill>
                  <a:schemeClr val="tx2"/>
                </a:solidFill>
              </a:rPr>
              <a:t> is an event or condition that may positively affect the achievement of objectives. </a:t>
            </a:r>
          </a:p>
          <a:p>
            <a:pPr marL="0" indent="0">
              <a:buNone/>
            </a:pPr>
            <a:r>
              <a:rPr lang="en-US" sz="1800" b="1" u="sng" dirty="0">
                <a:solidFill>
                  <a:schemeClr val="tx2"/>
                </a:solidFill>
              </a:rPr>
              <a:t>Risk vs. Reward </a:t>
            </a:r>
          </a:p>
          <a:p>
            <a:pPr marL="0" indent="0">
              <a:buNone/>
            </a:pPr>
            <a:r>
              <a:rPr lang="en-US" sz="1800" dirty="0">
                <a:solidFill>
                  <a:schemeClr val="tx2"/>
                </a:solidFill>
              </a:rPr>
              <a:t>• </a:t>
            </a:r>
            <a:r>
              <a:rPr lang="en-US" sz="1800" u="sng" dirty="0">
                <a:solidFill>
                  <a:schemeClr val="tx2"/>
                </a:solidFill>
              </a:rPr>
              <a:t>Risk</a:t>
            </a:r>
            <a:r>
              <a:rPr lang="en-US" sz="1800" dirty="0">
                <a:solidFill>
                  <a:schemeClr val="tx2"/>
                </a:solidFill>
              </a:rPr>
              <a:t> is the undesirable effect of uncertainty on achieving objectives.</a:t>
            </a:r>
          </a:p>
          <a:p>
            <a:pPr marL="0" indent="0">
              <a:buNone/>
            </a:pPr>
            <a:r>
              <a:rPr lang="en-US" sz="1800" dirty="0">
                <a:solidFill>
                  <a:schemeClr val="tx2"/>
                </a:solidFill>
              </a:rPr>
              <a:t>• </a:t>
            </a:r>
            <a:r>
              <a:rPr lang="en-US" sz="1800" u="sng" dirty="0">
                <a:solidFill>
                  <a:schemeClr val="tx2"/>
                </a:solidFill>
              </a:rPr>
              <a:t>Reward</a:t>
            </a:r>
            <a:r>
              <a:rPr lang="en-US" sz="1800" dirty="0">
                <a:solidFill>
                  <a:schemeClr val="tx2"/>
                </a:solidFill>
              </a:rPr>
              <a:t> is the desirable effect of uncertainty on achieving</a:t>
            </a:r>
            <a:endParaRPr lang="en-US" sz="1800" b="1"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66722" y="586855"/>
            <a:ext cx="3201366" cy="3387497"/>
          </a:xfrm>
        </p:spPr>
        <p:txBody>
          <a:bodyPr anchor="b">
            <a:normAutofit/>
          </a:bodyPr>
          <a:lstStyle/>
          <a:p>
            <a:pPr algn="r"/>
            <a:r>
              <a:rPr lang="en-US" sz="3400">
                <a:solidFill>
                  <a:srgbClr val="FFFFFF"/>
                </a:solidFill>
              </a:rPr>
              <a:t>Threat &amp; Opportunity = Events or Conditions</a:t>
            </a:r>
            <a:br>
              <a:rPr lang="en-US" sz="3400">
                <a:solidFill>
                  <a:srgbClr val="FFFFFF"/>
                </a:solidFill>
              </a:rPr>
            </a:br>
            <a:r>
              <a:rPr lang="en-US" sz="3400">
                <a:solidFill>
                  <a:srgbClr val="FFFFFF"/>
                </a:solidFill>
              </a:rPr>
              <a:t>Risk &amp; Reward = Measures or Effect</a:t>
            </a:r>
          </a:p>
        </p:txBody>
      </p:sp>
      <p:sp>
        <p:nvSpPr>
          <p:cNvPr id="3" name="Content Placeholder 2"/>
          <p:cNvSpPr>
            <a:spLocks noGrp="1"/>
          </p:cNvSpPr>
          <p:nvPr>
            <p:ph idx="1"/>
          </p:nvPr>
        </p:nvSpPr>
        <p:spPr>
          <a:xfrm>
            <a:off x="4835711" y="645836"/>
            <a:ext cx="6555347" cy="5546047"/>
          </a:xfrm>
        </p:spPr>
        <p:txBody>
          <a:bodyPr anchor="ctr">
            <a:normAutofit/>
          </a:bodyPr>
          <a:lstStyle/>
          <a:p>
            <a:r>
              <a:rPr lang="en-US" sz="2000" dirty="0"/>
              <a:t>Risk &amp; Reward are usually measured relative to one another</a:t>
            </a:r>
          </a:p>
          <a:p>
            <a:endParaRPr lang="en-US" sz="2000" dirty="0"/>
          </a:p>
          <a:p>
            <a:pPr marL="0" indent="0">
              <a:buNone/>
            </a:pPr>
            <a:r>
              <a:rPr lang="en-US" sz="2000" dirty="0"/>
              <a:t> Function of Likelihood, Impact, Timing, Frequency, Duration, Velocity</a:t>
            </a:r>
          </a:p>
          <a:p>
            <a:pPr marL="0" indent="0">
              <a:buNone/>
            </a:pPr>
            <a:endParaRPr lang="en-US" sz="2000" dirty="0"/>
          </a:p>
          <a:p>
            <a:pPr marL="0" indent="0">
              <a:buNone/>
            </a:pPr>
            <a:r>
              <a:rPr lang="en-US" sz="2000" b="1" u="sng" dirty="0"/>
              <a:t>Risk Analysis Criteria </a:t>
            </a:r>
            <a:r>
              <a:rPr lang="en-US" sz="2000" dirty="0"/>
              <a:t>are quantitative or qualitative values against which level of risk is evaluated. </a:t>
            </a:r>
          </a:p>
          <a:p>
            <a:pPr marL="0" indent="0">
              <a:buNone/>
            </a:pPr>
            <a:r>
              <a:rPr lang="en-US" sz="2000" dirty="0"/>
              <a:t> • </a:t>
            </a:r>
            <a:r>
              <a:rPr lang="en-US" sz="2000" b="1" u="sng" dirty="0"/>
              <a:t>Risk Appetite </a:t>
            </a:r>
            <a:r>
              <a:rPr lang="en-US" sz="2000" dirty="0"/>
              <a:t>the level of risk that the organization is willing to take while pursuing reward.</a:t>
            </a:r>
          </a:p>
          <a:p>
            <a:pPr marL="0" indent="0">
              <a:buNone/>
            </a:pPr>
            <a:r>
              <a:rPr lang="en-US" sz="2000" dirty="0"/>
              <a:t> • </a:t>
            </a:r>
            <a:r>
              <a:rPr lang="en-US" sz="2000" b="1" u="sng" dirty="0"/>
              <a:t>Risk Tolerance </a:t>
            </a:r>
            <a:r>
              <a:rPr lang="en-US" sz="2000" dirty="0"/>
              <a:t>the level of risk that the organization is unwilling to exceed to pursue objectives.</a:t>
            </a:r>
          </a:p>
          <a:p>
            <a:pPr marL="0" indent="0">
              <a:buNone/>
            </a:pPr>
            <a:r>
              <a:rPr lang="en-US" sz="2000" dirty="0"/>
              <a:t> • </a:t>
            </a:r>
            <a:r>
              <a:rPr lang="en-US" sz="2000" b="1" u="sng" dirty="0"/>
              <a:t>Risk Capacity </a:t>
            </a:r>
            <a:r>
              <a:rPr lang="en-US" sz="2000" dirty="0"/>
              <a:t>the level of risk that the organization is able to address.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fade">
                                      <p:cBhvr>
                                        <p:cTn id="49" dur="1000"/>
                                        <p:tgtEl>
                                          <p:spTgt spid="3">
                                            <p:txEl>
                                              <p:pRg st="7" end="7"/>
                                            </p:txEl>
                                          </p:spTgt>
                                        </p:tgtEl>
                                      </p:cBhvr>
                                    </p:animEffect>
                                    <p:anim calcmode="lin" valueType="num">
                                      <p:cBhvr>
                                        <p:cTn id="50"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09501"/>
            <a:ext cx="8062856" cy="6635862"/>
          </a:xfrm>
        </p:spPr>
        <p:txBody>
          <a:bodyPr>
            <a:normAutofit/>
          </a:bodyPr>
          <a:lstStyle/>
          <a:p>
            <a:r>
              <a:rPr lang="en-US" sz="1700" b="1" u="sng" dirty="0">
                <a:solidFill>
                  <a:schemeClr val="tx2"/>
                </a:solidFill>
              </a:rPr>
              <a:t> </a:t>
            </a:r>
            <a:r>
              <a:rPr lang="en-US" sz="2800" dirty="0">
                <a:solidFill>
                  <a:schemeClr val="tx2"/>
                </a:solidFill>
              </a:rPr>
              <a:t>• </a:t>
            </a:r>
            <a:r>
              <a:rPr lang="en-US" sz="2800" b="1" u="sng" dirty="0">
                <a:solidFill>
                  <a:schemeClr val="tx2"/>
                </a:solidFill>
              </a:rPr>
              <a:t>Likelihood</a:t>
            </a:r>
            <a:r>
              <a:rPr lang="en-US" sz="2800" dirty="0">
                <a:solidFill>
                  <a:schemeClr val="tx2"/>
                </a:solidFill>
              </a:rPr>
              <a:t> is an estimate of the chance that something may happen.</a:t>
            </a:r>
            <a:br>
              <a:rPr lang="en-US" sz="2800" dirty="0">
                <a:solidFill>
                  <a:schemeClr val="tx2"/>
                </a:solidFill>
              </a:rPr>
            </a:br>
            <a:br>
              <a:rPr lang="en-US" sz="2800" dirty="0">
                <a:solidFill>
                  <a:schemeClr val="tx2"/>
                </a:solidFill>
              </a:rPr>
            </a:br>
            <a:r>
              <a:rPr lang="en-US" sz="2800" dirty="0">
                <a:solidFill>
                  <a:schemeClr val="tx2"/>
                </a:solidFill>
              </a:rPr>
              <a:t> • </a:t>
            </a:r>
            <a:r>
              <a:rPr lang="en-US" sz="2800" b="1" u="sng" dirty="0">
                <a:solidFill>
                  <a:schemeClr val="tx2"/>
                </a:solidFill>
              </a:rPr>
              <a:t>Impact</a:t>
            </a:r>
            <a:r>
              <a:rPr lang="en-US" sz="2800" dirty="0">
                <a:solidFill>
                  <a:schemeClr val="tx2"/>
                </a:solidFill>
              </a:rPr>
              <a:t> is an estimate of how an entity will be affected by something that may happen. </a:t>
            </a:r>
            <a:br>
              <a:rPr lang="en-US" sz="2800" dirty="0">
                <a:solidFill>
                  <a:schemeClr val="tx2"/>
                </a:solidFill>
              </a:rPr>
            </a:br>
            <a:br>
              <a:rPr lang="en-US" sz="2800" dirty="0">
                <a:solidFill>
                  <a:schemeClr val="tx2"/>
                </a:solidFill>
              </a:rPr>
            </a:br>
            <a:r>
              <a:rPr lang="en-US" sz="2800" dirty="0">
                <a:solidFill>
                  <a:schemeClr val="tx2"/>
                </a:solidFill>
              </a:rPr>
              <a:t> • </a:t>
            </a:r>
            <a:r>
              <a:rPr lang="en-US" sz="2800" b="1" u="sng" dirty="0">
                <a:solidFill>
                  <a:schemeClr val="tx2"/>
                </a:solidFill>
              </a:rPr>
              <a:t>Velocity</a:t>
            </a:r>
            <a:r>
              <a:rPr lang="en-US" sz="2800" dirty="0">
                <a:solidFill>
                  <a:schemeClr val="tx2"/>
                </a:solidFill>
              </a:rPr>
              <a:t> is an estimate of how quickly something may happen.</a:t>
            </a:r>
            <a:br>
              <a:rPr lang="en-US" sz="2800" dirty="0">
                <a:solidFill>
                  <a:schemeClr val="tx2"/>
                </a:solidFill>
              </a:rPr>
            </a:br>
            <a:br>
              <a:rPr lang="en-US" sz="2800" dirty="0">
                <a:solidFill>
                  <a:schemeClr val="tx2"/>
                </a:solidFill>
              </a:rPr>
            </a:br>
            <a:r>
              <a:rPr lang="en-US" sz="2800" dirty="0">
                <a:solidFill>
                  <a:schemeClr val="tx2"/>
                </a:solidFill>
              </a:rPr>
              <a:t> • </a:t>
            </a:r>
            <a:r>
              <a:rPr lang="en-US" sz="2800" b="1" u="sng" dirty="0">
                <a:solidFill>
                  <a:schemeClr val="tx2"/>
                </a:solidFill>
              </a:rPr>
              <a:t>Timing</a:t>
            </a:r>
            <a:r>
              <a:rPr lang="en-US" sz="2800" dirty="0">
                <a:solidFill>
                  <a:schemeClr val="tx2"/>
                </a:solidFill>
              </a:rPr>
              <a:t> is an estimate of when something may happen. </a:t>
            </a:r>
            <a:br>
              <a:rPr lang="en-US" sz="2800" dirty="0">
                <a:solidFill>
                  <a:schemeClr val="tx2"/>
                </a:solidFill>
              </a:rPr>
            </a:br>
            <a:br>
              <a:rPr lang="en-US" sz="2800" dirty="0">
                <a:solidFill>
                  <a:schemeClr val="tx2"/>
                </a:solidFill>
              </a:rPr>
            </a:br>
            <a:r>
              <a:rPr lang="en-US" sz="2800" dirty="0">
                <a:solidFill>
                  <a:schemeClr val="tx2"/>
                </a:solidFill>
              </a:rPr>
              <a:t> • </a:t>
            </a:r>
            <a:r>
              <a:rPr lang="en-US" sz="2800" b="1" u="sng" dirty="0">
                <a:solidFill>
                  <a:schemeClr val="tx2"/>
                </a:solidFill>
              </a:rPr>
              <a:t>Duration</a:t>
            </a:r>
            <a:r>
              <a:rPr lang="en-US" sz="2800" dirty="0">
                <a:solidFill>
                  <a:schemeClr val="tx2"/>
                </a:solidFill>
              </a:rPr>
              <a:t> is how long the effects are felt. </a:t>
            </a:r>
            <a:br>
              <a:rPr lang="en-US" sz="2800" dirty="0">
                <a:solidFill>
                  <a:schemeClr val="tx2"/>
                </a:solidFill>
              </a:rPr>
            </a:br>
            <a:br>
              <a:rPr lang="en-US" sz="2800" dirty="0">
                <a:solidFill>
                  <a:schemeClr val="tx2"/>
                </a:solidFill>
              </a:rPr>
            </a:br>
            <a:r>
              <a:rPr lang="en-US" sz="2800" dirty="0">
                <a:solidFill>
                  <a:schemeClr val="tx2"/>
                </a:solidFill>
              </a:rPr>
              <a:t> • </a:t>
            </a:r>
            <a:r>
              <a:rPr lang="en-US" sz="2800" b="1" u="sng" dirty="0">
                <a:solidFill>
                  <a:schemeClr val="tx2"/>
                </a:solidFill>
              </a:rPr>
              <a:t>Frequency</a:t>
            </a:r>
            <a:r>
              <a:rPr lang="en-US" sz="2800" dirty="0">
                <a:solidFill>
                  <a:schemeClr val="tx2"/>
                </a:solidFill>
              </a:rPr>
              <a:t> is how often the same event may hap</a:t>
            </a:r>
          </a:p>
        </p:txBody>
      </p:sp>
      <p:sp>
        <p:nvSpPr>
          <p:cNvPr id="3" name="Content Placeholder 2"/>
          <p:cNvSpPr>
            <a:spLocks noGrp="1"/>
          </p:cNvSpPr>
          <p:nvPr>
            <p:ph idx="1"/>
          </p:nvPr>
        </p:nvSpPr>
        <p:spPr>
          <a:xfrm>
            <a:off x="12191693" y="804672"/>
            <a:ext cx="45719" cy="5230368"/>
          </a:xfrm>
        </p:spPr>
        <p:txBody>
          <a:bodyPr anchor="ctr">
            <a:normAutofit/>
          </a:bodyPr>
          <a:lstStyle/>
          <a:p>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89C5E17-24D0-4696-A3C5-A2261FB455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6929B58F-2358-44CC-ACE5-EF1BD3C6C8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 name="Title 1"/>
          <p:cNvSpPr>
            <a:spLocks noGrp="1"/>
          </p:cNvSpPr>
          <p:nvPr>
            <p:ph type="title"/>
          </p:nvPr>
        </p:nvSpPr>
        <p:spPr>
          <a:xfrm>
            <a:off x="804672" y="1243013"/>
            <a:ext cx="3855720" cy="4371974"/>
          </a:xfrm>
        </p:spPr>
        <p:txBody>
          <a:bodyPr>
            <a:normAutofit/>
          </a:bodyPr>
          <a:lstStyle/>
          <a:p>
            <a:br>
              <a:rPr lang="en-US" sz="3600" dirty="0">
                <a:solidFill>
                  <a:schemeClr val="tx2"/>
                </a:solidFill>
              </a:rPr>
            </a:br>
            <a:br>
              <a:rPr lang="en-US" sz="3600" dirty="0">
                <a:solidFill>
                  <a:schemeClr val="tx2"/>
                </a:solidFill>
              </a:rPr>
            </a:br>
            <a:br>
              <a:rPr lang="en-US" sz="3600" dirty="0">
                <a:solidFill>
                  <a:schemeClr val="tx2"/>
                </a:solidFill>
              </a:rPr>
            </a:br>
            <a:br>
              <a:rPr lang="en-US" sz="3600" dirty="0">
                <a:solidFill>
                  <a:schemeClr val="tx2"/>
                </a:solidFill>
              </a:rPr>
            </a:br>
            <a:endParaRPr lang="en-US" sz="3600" dirty="0">
              <a:solidFill>
                <a:schemeClr val="tx2"/>
              </a:solidFill>
            </a:endParaRPr>
          </a:p>
        </p:txBody>
      </p:sp>
      <p:grpSp>
        <p:nvGrpSpPr>
          <p:cNvPr id="12" name="Group 11">
            <a:extLst>
              <a:ext uri="{FF2B5EF4-FFF2-40B4-BE49-F238E27FC236}">
                <a16:creationId xmlns:a16="http://schemas.microsoft.com/office/drawing/2014/main" id="{09DA5303-A1AF-4830-806C-51FCD96188B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897348" y="5285"/>
            <a:ext cx="7294653" cy="6858000"/>
            <a:chOff x="4897348" y="-5799"/>
            <a:chExt cx="7294653" cy="6858000"/>
          </a:xfrm>
        </p:grpSpPr>
        <p:sp>
          <p:nvSpPr>
            <p:cNvPr id="13" name="Freeform: Shape 12">
              <a:extLst>
                <a:ext uri="{FF2B5EF4-FFF2-40B4-BE49-F238E27FC236}">
                  <a16:creationId xmlns:a16="http://schemas.microsoft.com/office/drawing/2014/main" id="{4FAAA8C8-4EB7-45F1-BF24-3EF0F4DC4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897348" y="-5798"/>
              <a:ext cx="7294652" cy="6857999"/>
            </a:xfrm>
            <a:custGeom>
              <a:avLst/>
              <a:gdLst>
                <a:gd name="connsiteX0" fmla="*/ 7294652 w 7294652"/>
                <a:gd name="connsiteY0" fmla="*/ 6063030 h 6857999"/>
                <a:gd name="connsiteX1" fmla="*/ 7294652 w 7294652"/>
                <a:gd name="connsiteY1" fmla="*/ 6857999 h 6857999"/>
                <a:gd name="connsiteX2" fmla="*/ 6248575 w 7294652"/>
                <a:gd name="connsiteY2" fmla="*/ 6857999 h 6857999"/>
                <a:gd name="connsiteX3" fmla="*/ 6477898 w 7294652"/>
                <a:gd name="connsiteY3" fmla="*/ 6700973 h 6857999"/>
                <a:gd name="connsiteX4" fmla="*/ 6647884 w 7294652"/>
                <a:gd name="connsiteY4" fmla="*/ 6572752 h 6857999"/>
                <a:gd name="connsiteX5" fmla="*/ 6817698 w 7294652"/>
                <a:gd name="connsiteY5" fmla="*/ 6440235 h 6857999"/>
                <a:gd name="connsiteX6" fmla="*/ 7161451 w 7294652"/>
                <a:gd name="connsiteY6" fmla="*/ 6165232 h 6857999"/>
                <a:gd name="connsiteX7" fmla="*/ 1673436 w 7294652"/>
                <a:gd name="connsiteY7" fmla="*/ 0 h 6857999"/>
                <a:gd name="connsiteX8" fmla="*/ 2394951 w 7294652"/>
                <a:gd name="connsiteY8" fmla="*/ 0 h 6857999"/>
                <a:gd name="connsiteX9" fmla="*/ 2244659 w 7294652"/>
                <a:gd name="connsiteY9" fmla="*/ 100763 h 6857999"/>
                <a:gd name="connsiteX10" fmla="*/ 1743903 w 7294652"/>
                <a:gd name="connsiteY10" fmla="*/ 498975 h 6857999"/>
                <a:gd name="connsiteX11" fmla="*/ 1163821 w 7294652"/>
                <a:gd name="connsiteY11" fmla="*/ 1121514 h 6857999"/>
                <a:gd name="connsiteX12" fmla="*/ 704911 w 7294652"/>
                <a:gd name="connsiteY12" fmla="*/ 1837036 h 6857999"/>
                <a:gd name="connsiteX13" fmla="*/ 393472 w 7294652"/>
                <a:gd name="connsiteY13" fmla="*/ 2627669 h 6857999"/>
                <a:gd name="connsiteX14" fmla="*/ 280032 w 7294652"/>
                <a:gd name="connsiteY14" fmla="*/ 3472097 h 6857999"/>
                <a:gd name="connsiteX15" fmla="*/ 327813 w 7294652"/>
                <a:gd name="connsiteY15" fmla="*/ 3884602 h 6857999"/>
                <a:gd name="connsiteX16" fmla="*/ 469096 w 7294652"/>
                <a:gd name="connsiteY16" fmla="*/ 4270809 h 6857999"/>
                <a:gd name="connsiteX17" fmla="*/ 567581 w 7294652"/>
                <a:gd name="connsiteY17" fmla="*/ 4452482 h 6857999"/>
                <a:gd name="connsiteX18" fmla="*/ 680677 w 7294652"/>
                <a:gd name="connsiteY18" fmla="*/ 4628484 h 6857999"/>
                <a:gd name="connsiteX19" fmla="*/ 941928 w 7294652"/>
                <a:gd name="connsiteY19" fmla="*/ 4968628 h 6857999"/>
                <a:gd name="connsiteX20" fmla="*/ 1224665 w 7294652"/>
                <a:gd name="connsiteY20" fmla="*/ 5311349 h 6857999"/>
                <a:gd name="connsiteX21" fmla="*/ 1365259 w 7294652"/>
                <a:gd name="connsiteY21" fmla="*/ 5490273 h 6857999"/>
                <a:gd name="connsiteX22" fmla="*/ 1432808 w 7294652"/>
                <a:gd name="connsiteY22" fmla="*/ 5577931 h 6857999"/>
                <a:gd name="connsiteX23" fmla="*/ 1498980 w 7294652"/>
                <a:gd name="connsiteY23" fmla="*/ 5662148 h 6857999"/>
                <a:gd name="connsiteX24" fmla="*/ 2067548 w 7294652"/>
                <a:gd name="connsiteY24" fmla="*/ 6283312 h 6857999"/>
                <a:gd name="connsiteX25" fmla="*/ 2369879 w 7294652"/>
                <a:gd name="connsiteY25" fmla="*/ 6562782 h 6857999"/>
                <a:gd name="connsiteX26" fmla="*/ 2686645 w 7294652"/>
                <a:gd name="connsiteY26" fmla="*/ 6820598 h 6857999"/>
                <a:gd name="connsiteX27" fmla="*/ 2738907 w 7294652"/>
                <a:gd name="connsiteY27" fmla="*/ 6857999 h 6857999"/>
                <a:gd name="connsiteX28" fmla="*/ 1731787 w 7294652"/>
                <a:gd name="connsiteY28" fmla="*/ 6857999 h 6857999"/>
                <a:gd name="connsiteX29" fmla="*/ 1607949 w 7294652"/>
                <a:gd name="connsiteY29" fmla="*/ 6732770 h 6857999"/>
                <a:gd name="connsiteX30" fmla="*/ 1309057 w 7294652"/>
                <a:gd name="connsiteY30" fmla="*/ 6370109 h 6857999"/>
                <a:gd name="connsiteX31" fmla="*/ 1048147 w 7294652"/>
                <a:gd name="connsiteY31" fmla="*/ 5986138 h 6857999"/>
                <a:gd name="connsiteX32" fmla="*/ 987131 w 7294652"/>
                <a:gd name="connsiteY32" fmla="*/ 5888512 h 6857999"/>
                <a:gd name="connsiteX33" fmla="*/ 928866 w 7294652"/>
                <a:gd name="connsiteY33" fmla="*/ 5793463 h 6857999"/>
                <a:gd name="connsiteX34" fmla="*/ 813708 w 7294652"/>
                <a:gd name="connsiteY34" fmla="*/ 5609556 h 6857999"/>
                <a:gd name="connsiteX35" fmla="*/ 574972 w 7294652"/>
                <a:gd name="connsiteY35" fmla="*/ 5231598 h 6857999"/>
                <a:gd name="connsiteX36" fmla="*/ 342424 w 7294652"/>
                <a:gd name="connsiteY36" fmla="*/ 4834048 h 6857999"/>
                <a:gd name="connsiteX37" fmla="*/ 237579 w 7294652"/>
                <a:gd name="connsiteY37" fmla="*/ 4623500 h 6857999"/>
                <a:gd name="connsiteX38" fmla="*/ 148373 w 7294652"/>
                <a:gd name="connsiteY38" fmla="*/ 4404356 h 6857999"/>
                <a:gd name="connsiteX39" fmla="*/ 79623 w 7294652"/>
                <a:gd name="connsiteY39" fmla="*/ 4175762 h 6857999"/>
                <a:gd name="connsiteX40" fmla="*/ 54185 w 7294652"/>
                <a:gd name="connsiteY40" fmla="*/ 4059229 h 6857999"/>
                <a:gd name="connsiteX41" fmla="*/ 43013 w 7294652"/>
                <a:gd name="connsiteY41" fmla="*/ 4000790 h 6857999"/>
                <a:gd name="connsiteX42" fmla="*/ 33734 w 7294652"/>
                <a:gd name="connsiteY42" fmla="*/ 3942180 h 6857999"/>
                <a:gd name="connsiteX43" fmla="*/ 45 w 7294652"/>
                <a:gd name="connsiteY43" fmla="*/ 3472097 h 6857999"/>
                <a:gd name="connsiteX44" fmla="*/ 95436 w 7294652"/>
                <a:gd name="connsiteY44" fmla="*/ 2557372 h 6857999"/>
                <a:gd name="connsiteX45" fmla="*/ 382126 w 7294652"/>
                <a:gd name="connsiteY45" fmla="*/ 1680799 h 6857999"/>
                <a:gd name="connsiteX46" fmla="*/ 1457043 w 7294652"/>
                <a:gd name="connsiteY46" fmla="*/ 19217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294652" h="6857999">
                  <a:moveTo>
                    <a:pt x="7294652" y="6063030"/>
                  </a:moveTo>
                  <a:lnTo>
                    <a:pt x="7294652" y="6857999"/>
                  </a:lnTo>
                  <a:lnTo>
                    <a:pt x="6248575" y="6857999"/>
                  </a:lnTo>
                  <a:lnTo>
                    <a:pt x="6477898" y="6700973"/>
                  </a:lnTo>
                  <a:cubicBezTo>
                    <a:pt x="6534790" y="6659378"/>
                    <a:pt x="6591336" y="6616237"/>
                    <a:pt x="6647884" y="6572752"/>
                  </a:cubicBezTo>
                  <a:cubicBezTo>
                    <a:pt x="6704432" y="6529268"/>
                    <a:pt x="6761151" y="6485095"/>
                    <a:pt x="6817698" y="6440235"/>
                  </a:cubicBezTo>
                  <a:lnTo>
                    <a:pt x="7161451" y="6165232"/>
                  </a:lnTo>
                  <a:close/>
                  <a:moveTo>
                    <a:pt x="1673436" y="0"/>
                  </a:moveTo>
                  <a:lnTo>
                    <a:pt x="2394951" y="0"/>
                  </a:lnTo>
                  <a:lnTo>
                    <a:pt x="2244659" y="100763"/>
                  </a:lnTo>
                  <a:cubicBezTo>
                    <a:pt x="2071051" y="224086"/>
                    <a:pt x="1903860" y="356975"/>
                    <a:pt x="1743903" y="498975"/>
                  </a:cubicBezTo>
                  <a:cubicBezTo>
                    <a:pt x="1533218" y="689638"/>
                    <a:pt x="1339146" y="897902"/>
                    <a:pt x="1163821" y="1121514"/>
                  </a:cubicBezTo>
                  <a:cubicBezTo>
                    <a:pt x="988284" y="1344764"/>
                    <a:pt x="834608" y="1584376"/>
                    <a:pt x="704911" y="1837036"/>
                  </a:cubicBezTo>
                  <a:cubicBezTo>
                    <a:pt x="573950" y="2089059"/>
                    <a:pt x="469577" y="2354041"/>
                    <a:pt x="393472" y="2627669"/>
                  </a:cubicBezTo>
                  <a:cubicBezTo>
                    <a:pt x="318269" y="2902842"/>
                    <a:pt x="280119" y="3186833"/>
                    <a:pt x="280032" y="3472097"/>
                  </a:cubicBezTo>
                  <a:cubicBezTo>
                    <a:pt x="280349" y="3610956"/>
                    <a:pt x="296380" y="3749334"/>
                    <a:pt x="327813" y="3884602"/>
                  </a:cubicBezTo>
                  <a:cubicBezTo>
                    <a:pt x="360878" y="4018046"/>
                    <a:pt x="408244" y="4147540"/>
                    <a:pt x="469096" y="4270809"/>
                  </a:cubicBezTo>
                  <a:cubicBezTo>
                    <a:pt x="499175" y="4332511"/>
                    <a:pt x="532347" y="4393012"/>
                    <a:pt x="567581" y="4452482"/>
                  </a:cubicBezTo>
                  <a:cubicBezTo>
                    <a:pt x="602815" y="4511953"/>
                    <a:pt x="641144" y="4570562"/>
                    <a:pt x="680677" y="4628484"/>
                  </a:cubicBezTo>
                  <a:cubicBezTo>
                    <a:pt x="760771" y="4743985"/>
                    <a:pt x="849802" y="4856048"/>
                    <a:pt x="941928" y="4968628"/>
                  </a:cubicBezTo>
                  <a:cubicBezTo>
                    <a:pt x="1034055" y="5081206"/>
                    <a:pt x="1130994" y="5193958"/>
                    <a:pt x="1224665" y="5311349"/>
                  </a:cubicBezTo>
                  <a:cubicBezTo>
                    <a:pt x="1271987" y="5369787"/>
                    <a:pt x="1318853" y="5429429"/>
                    <a:pt x="1365259" y="5490273"/>
                  </a:cubicBezTo>
                  <a:lnTo>
                    <a:pt x="1432808" y="5577931"/>
                  </a:lnTo>
                  <a:cubicBezTo>
                    <a:pt x="1454979" y="5605947"/>
                    <a:pt x="1476121" y="5634821"/>
                    <a:pt x="1498980" y="5662148"/>
                  </a:cubicBezTo>
                  <a:cubicBezTo>
                    <a:pt x="1676323" y="5880038"/>
                    <a:pt x="1866158" y="6087441"/>
                    <a:pt x="2067548" y="6283312"/>
                  </a:cubicBezTo>
                  <a:cubicBezTo>
                    <a:pt x="2166203" y="6379907"/>
                    <a:pt x="2266974" y="6473064"/>
                    <a:pt x="2369879" y="6562782"/>
                  </a:cubicBezTo>
                  <a:cubicBezTo>
                    <a:pt x="2473005" y="6652331"/>
                    <a:pt x="2577677" y="6738957"/>
                    <a:pt x="2686645" y="6820598"/>
                  </a:cubicBezTo>
                  <a:lnTo>
                    <a:pt x="2738907" y="6857999"/>
                  </a:lnTo>
                  <a:lnTo>
                    <a:pt x="1731787" y="6857999"/>
                  </a:lnTo>
                  <a:lnTo>
                    <a:pt x="1607949" y="6732770"/>
                  </a:lnTo>
                  <a:cubicBezTo>
                    <a:pt x="1501232" y="6617903"/>
                    <a:pt x="1401421" y="6496799"/>
                    <a:pt x="1309057" y="6370109"/>
                  </a:cubicBezTo>
                  <a:cubicBezTo>
                    <a:pt x="1217103" y="6244469"/>
                    <a:pt x="1129618" y="6116590"/>
                    <a:pt x="1048147" y="5986138"/>
                  </a:cubicBezTo>
                  <a:cubicBezTo>
                    <a:pt x="1027179" y="5953825"/>
                    <a:pt x="1007414" y="5920996"/>
                    <a:pt x="987131" y="5888512"/>
                  </a:cubicBezTo>
                  <a:lnTo>
                    <a:pt x="928866" y="5793463"/>
                  </a:lnTo>
                  <a:cubicBezTo>
                    <a:pt x="891568" y="5732276"/>
                    <a:pt x="852725" y="5671260"/>
                    <a:pt x="813708" y="5609556"/>
                  </a:cubicBezTo>
                  <a:lnTo>
                    <a:pt x="574972" y="5231598"/>
                  </a:lnTo>
                  <a:cubicBezTo>
                    <a:pt x="495221" y="5103551"/>
                    <a:pt x="416158" y="4971549"/>
                    <a:pt x="342424" y="4834048"/>
                  </a:cubicBezTo>
                  <a:cubicBezTo>
                    <a:pt x="305641" y="4765298"/>
                    <a:pt x="270236" y="4695343"/>
                    <a:pt x="237579" y="4623500"/>
                  </a:cubicBezTo>
                  <a:cubicBezTo>
                    <a:pt x="204922" y="4551655"/>
                    <a:pt x="175187" y="4478607"/>
                    <a:pt x="148373" y="4404356"/>
                  </a:cubicBezTo>
                  <a:cubicBezTo>
                    <a:pt x="121561" y="4330107"/>
                    <a:pt x="99046" y="4252934"/>
                    <a:pt x="79623" y="4175762"/>
                  </a:cubicBezTo>
                  <a:cubicBezTo>
                    <a:pt x="70514" y="4136916"/>
                    <a:pt x="61577" y="4098245"/>
                    <a:pt x="54185" y="4059229"/>
                  </a:cubicBezTo>
                  <a:lnTo>
                    <a:pt x="43013" y="4000790"/>
                  </a:lnTo>
                  <a:lnTo>
                    <a:pt x="33734" y="3942180"/>
                  </a:lnTo>
                  <a:cubicBezTo>
                    <a:pt x="10461" y="3786581"/>
                    <a:pt x="-801" y="3629416"/>
                    <a:pt x="45" y="3472097"/>
                  </a:cubicBezTo>
                  <a:cubicBezTo>
                    <a:pt x="863" y="3164748"/>
                    <a:pt x="32824" y="2858275"/>
                    <a:pt x="95436" y="2557372"/>
                  </a:cubicBezTo>
                  <a:cubicBezTo>
                    <a:pt x="157549" y="2255281"/>
                    <a:pt x="253728" y="1961216"/>
                    <a:pt x="382126" y="1680799"/>
                  </a:cubicBezTo>
                  <a:cubicBezTo>
                    <a:pt x="639940" y="1120482"/>
                    <a:pt x="1015492" y="619117"/>
                    <a:pt x="1457043" y="192176"/>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77FC097-E4F2-4A45-82E8-3808FA553C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900650" y="-5799"/>
              <a:ext cx="7291350" cy="6858000"/>
            </a:xfrm>
            <a:custGeom>
              <a:avLst/>
              <a:gdLst>
                <a:gd name="connsiteX0" fmla="*/ 7291350 w 7291350"/>
                <a:gd name="connsiteY0" fmla="*/ 5718699 h 6858000"/>
                <a:gd name="connsiteX1" fmla="*/ 7291350 w 7291350"/>
                <a:gd name="connsiteY1" fmla="*/ 6806115 h 6858000"/>
                <a:gd name="connsiteX2" fmla="*/ 7224124 w 7291350"/>
                <a:gd name="connsiteY2" fmla="*/ 6858000 h 6858000"/>
                <a:gd name="connsiteX3" fmla="*/ 5607142 w 7291350"/>
                <a:gd name="connsiteY3" fmla="*/ 6858000 h 6858000"/>
                <a:gd name="connsiteX4" fmla="*/ 5736072 w 7291350"/>
                <a:gd name="connsiteY4" fmla="*/ 6801170 h 6858000"/>
                <a:gd name="connsiteX5" fmla="*/ 6949826 w 7291350"/>
                <a:gd name="connsiteY5" fmla="*/ 5983707 h 6858000"/>
                <a:gd name="connsiteX6" fmla="*/ 7220703 w 7291350"/>
                <a:gd name="connsiteY6" fmla="*/ 5773675 h 6858000"/>
                <a:gd name="connsiteX7" fmla="*/ 7218419 w 7291350"/>
                <a:gd name="connsiteY7" fmla="*/ 0 h 6858000"/>
                <a:gd name="connsiteX8" fmla="*/ 7291350 w 7291350"/>
                <a:gd name="connsiteY8" fmla="*/ 0 h 6858000"/>
                <a:gd name="connsiteX9" fmla="*/ 7291350 w 7291350"/>
                <a:gd name="connsiteY9" fmla="*/ 50138 h 6858000"/>
                <a:gd name="connsiteX10" fmla="*/ 1797607 w 7291350"/>
                <a:gd name="connsiteY10" fmla="*/ 0 h 6858000"/>
                <a:gd name="connsiteX11" fmla="*/ 3385676 w 7291350"/>
                <a:gd name="connsiteY11" fmla="*/ 0 h 6858000"/>
                <a:gd name="connsiteX12" fmla="*/ 3360567 w 7291350"/>
                <a:gd name="connsiteY12" fmla="*/ 11552 h 6858000"/>
                <a:gd name="connsiteX13" fmla="*/ 2267395 w 7291350"/>
                <a:gd name="connsiteY13" fmla="*/ 725831 h 6858000"/>
                <a:gd name="connsiteX14" fmla="*/ 1234074 w 7291350"/>
                <a:gd name="connsiteY14" fmla="*/ 2007171 h 6858000"/>
                <a:gd name="connsiteX15" fmla="*/ 859383 w 7291350"/>
                <a:gd name="connsiteY15" fmla="*/ 3498372 h 6858000"/>
                <a:gd name="connsiteX16" fmla="*/ 1479513 w 7291350"/>
                <a:gd name="connsiteY16" fmla="*/ 4883182 h 6858000"/>
                <a:gd name="connsiteX17" fmla="*/ 1791985 w 7291350"/>
                <a:gd name="connsiteY17" fmla="*/ 5322671 h 6858000"/>
                <a:gd name="connsiteX18" fmla="*/ 3397295 w 7291350"/>
                <a:gd name="connsiteY18" fmla="*/ 6784567 h 6858000"/>
                <a:gd name="connsiteX19" fmla="*/ 3590446 w 7291350"/>
                <a:gd name="connsiteY19" fmla="*/ 6858000 h 6858000"/>
                <a:gd name="connsiteX20" fmla="*/ 1970757 w 7291350"/>
                <a:gd name="connsiteY20" fmla="*/ 6858000 h 6858000"/>
                <a:gd name="connsiteX21" fmla="*/ 1735872 w 7291350"/>
                <a:gd name="connsiteY21" fmla="*/ 6627685 h 6858000"/>
                <a:gd name="connsiteX22" fmla="*/ 1080932 w 7291350"/>
                <a:gd name="connsiteY22" fmla="*/ 5805127 h 6858000"/>
                <a:gd name="connsiteX23" fmla="*/ 0 w 7291350"/>
                <a:gd name="connsiteY23" fmla="*/ 3498372 h 6858000"/>
                <a:gd name="connsiteX24" fmla="*/ 1708174 w 7291350"/>
                <a:gd name="connsiteY24" fmla="*/ 7330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91350" h="6858000">
                  <a:moveTo>
                    <a:pt x="7291350" y="5718699"/>
                  </a:moveTo>
                  <a:lnTo>
                    <a:pt x="7291350" y="6806115"/>
                  </a:lnTo>
                  <a:lnTo>
                    <a:pt x="7224124" y="6858000"/>
                  </a:lnTo>
                  <a:lnTo>
                    <a:pt x="5607142" y="6858000"/>
                  </a:lnTo>
                  <a:lnTo>
                    <a:pt x="5736072" y="6801170"/>
                  </a:lnTo>
                  <a:cubicBezTo>
                    <a:pt x="6122313" y="6616106"/>
                    <a:pt x="6503069" y="6332805"/>
                    <a:pt x="6949826" y="5983707"/>
                  </a:cubicBezTo>
                  <a:cubicBezTo>
                    <a:pt x="7041094" y="5912378"/>
                    <a:pt x="7132358" y="5842426"/>
                    <a:pt x="7220703" y="5773675"/>
                  </a:cubicBezTo>
                  <a:close/>
                  <a:moveTo>
                    <a:pt x="7218419" y="0"/>
                  </a:moveTo>
                  <a:lnTo>
                    <a:pt x="7291350" y="0"/>
                  </a:lnTo>
                  <a:lnTo>
                    <a:pt x="7291350" y="50138"/>
                  </a:lnTo>
                  <a:close/>
                  <a:moveTo>
                    <a:pt x="1797607" y="0"/>
                  </a:moveTo>
                  <a:lnTo>
                    <a:pt x="3385676" y="0"/>
                  </a:lnTo>
                  <a:lnTo>
                    <a:pt x="3360567" y="11552"/>
                  </a:lnTo>
                  <a:cubicBezTo>
                    <a:pt x="2968013" y="202286"/>
                    <a:pt x="2600620" y="442170"/>
                    <a:pt x="2267395" y="725831"/>
                  </a:cubicBezTo>
                  <a:cubicBezTo>
                    <a:pt x="1824986" y="1104820"/>
                    <a:pt x="1477279" y="1536057"/>
                    <a:pt x="1234074" y="2007171"/>
                  </a:cubicBezTo>
                  <a:cubicBezTo>
                    <a:pt x="985368" y="2488770"/>
                    <a:pt x="859383" y="2990476"/>
                    <a:pt x="859383" y="3498372"/>
                  </a:cubicBezTo>
                  <a:cubicBezTo>
                    <a:pt x="859383" y="4010222"/>
                    <a:pt x="1060651" y="4308942"/>
                    <a:pt x="1479513" y="4883182"/>
                  </a:cubicBezTo>
                  <a:cubicBezTo>
                    <a:pt x="1580577" y="5021714"/>
                    <a:pt x="1685078" y="5164888"/>
                    <a:pt x="1791985" y="5322671"/>
                  </a:cubicBezTo>
                  <a:cubicBezTo>
                    <a:pt x="2283419" y="6046950"/>
                    <a:pt x="2796809" y="6521439"/>
                    <a:pt x="3397295" y="6784567"/>
                  </a:cubicBezTo>
                  <a:lnTo>
                    <a:pt x="3590446" y="6858000"/>
                  </a:lnTo>
                  <a:lnTo>
                    <a:pt x="1970757" y="6858000"/>
                  </a:lnTo>
                  <a:lnTo>
                    <a:pt x="1735872" y="6627685"/>
                  </a:lnTo>
                  <a:cubicBezTo>
                    <a:pt x="1502484" y="6382823"/>
                    <a:pt x="1285774" y="6107254"/>
                    <a:pt x="1080932" y="5805127"/>
                  </a:cubicBezTo>
                  <a:cubicBezTo>
                    <a:pt x="556365" y="5032027"/>
                    <a:pt x="0" y="4501616"/>
                    <a:pt x="0" y="3498372"/>
                  </a:cubicBezTo>
                  <a:cubicBezTo>
                    <a:pt x="0" y="2160829"/>
                    <a:pt x="685186" y="949872"/>
                    <a:pt x="1708174" y="7330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0DF88B0-FA8A-47F5-8EAC-1880B1A51B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922894" y="-5799"/>
              <a:ext cx="7269107" cy="6858000"/>
            </a:xfrm>
            <a:custGeom>
              <a:avLst/>
              <a:gdLst>
                <a:gd name="connsiteX0" fmla="*/ 7269107 w 7269107"/>
                <a:gd name="connsiteY0" fmla="*/ 5518449 h 6858000"/>
                <a:gd name="connsiteX1" fmla="*/ 7269107 w 7269107"/>
                <a:gd name="connsiteY1" fmla="*/ 6823281 h 6858000"/>
                <a:gd name="connsiteX2" fmla="*/ 7224122 w 7269107"/>
                <a:gd name="connsiteY2" fmla="*/ 6858000 h 6858000"/>
                <a:gd name="connsiteX3" fmla="*/ 4927054 w 7269107"/>
                <a:gd name="connsiteY3" fmla="*/ 6858000 h 6858000"/>
                <a:gd name="connsiteX4" fmla="*/ 4982167 w 7269107"/>
                <a:gd name="connsiteY4" fmla="*/ 6852876 h 6858000"/>
                <a:gd name="connsiteX5" fmla="*/ 5743768 w 7269107"/>
                <a:gd name="connsiteY5" fmla="*/ 6606245 h 6858000"/>
                <a:gd name="connsiteX6" fmla="*/ 6843778 w 7269107"/>
                <a:gd name="connsiteY6" fmla="*/ 5848440 h 6858000"/>
                <a:gd name="connsiteX7" fmla="*/ 7115515 w 7269107"/>
                <a:gd name="connsiteY7" fmla="*/ 5637891 h 6858000"/>
                <a:gd name="connsiteX8" fmla="*/ 6870111 w 7269107"/>
                <a:gd name="connsiteY8" fmla="*/ 0 h 6858000"/>
                <a:gd name="connsiteX9" fmla="*/ 7269107 w 7269107"/>
                <a:gd name="connsiteY9" fmla="*/ 0 h 6858000"/>
                <a:gd name="connsiteX10" fmla="*/ 7269107 w 7269107"/>
                <a:gd name="connsiteY10" fmla="*/ 243137 h 6858000"/>
                <a:gd name="connsiteX11" fmla="*/ 7089989 w 7269107"/>
                <a:gd name="connsiteY11" fmla="*/ 119955 h 6858000"/>
                <a:gd name="connsiteX12" fmla="*/ 6952948 w 7269107"/>
                <a:gd name="connsiteY12" fmla="*/ 41521 h 6858000"/>
                <a:gd name="connsiteX13" fmla="*/ 1797606 w 7269107"/>
                <a:gd name="connsiteY13" fmla="*/ 0 h 6858000"/>
                <a:gd name="connsiteX14" fmla="*/ 3815328 w 7269107"/>
                <a:gd name="connsiteY14" fmla="*/ 0 h 6858000"/>
                <a:gd name="connsiteX15" fmla="*/ 3627371 w 7269107"/>
                <a:gd name="connsiteY15" fmla="*/ 77142 h 6858000"/>
                <a:gd name="connsiteX16" fmla="*/ 2379115 w 7269107"/>
                <a:gd name="connsiteY16" fmla="*/ 856285 h 6858000"/>
                <a:gd name="connsiteX17" fmla="*/ 1386699 w 7269107"/>
                <a:gd name="connsiteY17" fmla="*/ 2086062 h 6858000"/>
                <a:gd name="connsiteX18" fmla="*/ 1031258 w 7269107"/>
                <a:gd name="connsiteY18" fmla="*/ 3498372 h 6858000"/>
                <a:gd name="connsiteX19" fmla="*/ 1618904 w 7269107"/>
                <a:gd name="connsiteY19" fmla="*/ 4781604 h 6858000"/>
                <a:gd name="connsiteX20" fmla="*/ 1934812 w 7269107"/>
                <a:gd name="connsiteY20" fmla="*/ 5225904 h 6858000"/>
                <a:gd name="connsiteX21" fmla="*/ 3140010 w 7269107"/>
                <a:gd name="connsiteY21" fmla="*/ 6456196 h 6858000"/>
                <a:gd name="connsiteX22" fmla="*/ 4281662 w 7269107"/>
                <a:gd name="connsiteY22" fmla="*/ 6843305 h 6858000"/>
                <a:gd name="connsiteX23" fmla="*/ 4449058 w 7269107"/>
                <a:gd name="connsiteY23" fmla="*/ 6858000 h 6858000"/>
                <a:gd name="connsiteX24" fmla="*/ 1970756 w 7269107"/>
                <a:gd name="connsiteY24" fmla="*/ 6858000 h 6858000"/>
                <a:gd name="connsiteX25" fmla="*/ 1735871 w 7269107"/>
                <a:gd name="connsiteY25" fmla="*/ 6627685 h 6858000"/>
                <a:gd name="connsiteX26" fmla="*/ 1080930 w 7269107"/>
                <a:gd name="connsiteY26" fmla="*/ 5805127 h 6858000"/>
                <a:gd name="connsiteX27" fmla="*/ 0 w 7269107"/>
                <a:gd name="connsiteY27" fmla="*/ 3498372 h 6858000"/>
                <a:gd name="connsiteX28" fmla="*/ 1708172 w 7269107"/>
                <a:gd name="connsiteY28" fmla="*/ 7330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269107" h="6858000">
                  <a:moveTo>
                    <a:pt x="7269107" y="5518449"/>
                  </a:moveTo>
                  <a:lnTo>
                    <a:pt x="7269107" y="6823281"/>
                  </a:lnTo>
                  <a:lnTo>
                    <a:pt x="7224122" y="6858000"/>
                  </a:lnTo>
                  <a:lnTo>
                    <a:pt x="4927054" y="6858000"/>
                  </a:lnTo>
                  <a:lnTo>
                    <a:pt x="4982167" y="6852876"/>
                  </a:lnTo>
                  <a:cubicBezTo>
                    <a:pt x="5236517" y="6821036"/>
                    <a:pt x="5483373" y="6740566"/>
                    <a:pt x="5743768" y="6606245"/>
                  </a:cubicBezTo>
                  <a:cubicBezTo>
                    <a:pt x="6099551" y="6422337"/>
                    <a:pt x="6452586" y="6154209"/>
                    <a:pt x="6843778" y="5848440"/>
                  </a:cubicBezTo>
                  <a:cubicBezTo>
                    <a:pt x="6935559" y="5776768"/>
                    <a:pt x="7026997" y="5706642"/>
                    <a:pt x="7115515" y="5637891"/>
                  </a:cubicBezTo>
                  <a:close/>
                  <a:moveTo>
                    <a:pt x="6870111" y="0"/>
                  </a:moveTo>
                  <a:lnTo>
                    <a:pt x="7269107" y="0"/>
                  </a:lnTo>
                  <a:lnTo>
                    <a:pt x="7269107" y="243137"/>
                  </a:lnTo>
                  <a:lnTo>
                    <a:pt x="7089989" y="119955"/>
                  </a:lnTo>
                  <a:cubicBezTo>
                    <a:pt x="7045081" y="92581"/>
                    <a:pt x="6999384" y="66425"/>
                    <a:pt x="6952948" y="41521"/>
                  </a:cubicBezTo>
                  <a:close/>
                  <a:moveTo>
                    <a:pt x="1797606" y="0"/>
                  </a:moveTo>
                  <a:lnTo>
                    <a:pt x="3815328" y="0"/>
                  </a:lnTo>
                  <a:lnTo>
                    <a:pt x="3627371" y="77142"/>
                  </a:lnTo>
                  <a:cubicBezTo>
                    <a:pt x="3175548" y="273822"/>
                    <a:pt x="2754868" y="536281"/>
                    <a:pt x="2379115" y="856285"/>
                  </a:cubicBezTo>
                  <a:cubicBezTo>
                    <a:pt x="1959736" y="1215679"/>
                    <a:pt x="1616497" y="1640901"/>
                    <a:pt x="1386699" y="2086062"/>
                  </a:cubicBezTo>
                  <a:cubicBezTo>
                    <a:pt x="1151572" y="2543083"/>
                    <a:pt x="1031258" y="3018150"/>
                    <a:pt x="1031258" y="3498372"/>
                  </a:cubicBezTo>
                  <a:cubicBezTo>
                    <a:pt x="1031258" y="3957455"/>
                    <a:pt x="1211213" y="4223692"/>
                    <a:pt x="1618904" y="4781604"/>
                  </a:cubicBezTo>
                  <a:cubicBezTo>
                    <a:pt x="1720826" y="4921339"/>
                    <a:pt x="1826186" y="5065887"/>
                    <a:pt x="1934812" y="5225904"/>
                  </a:cubicBezTo>
                  <a:cubicBezTo>
                    <a:pt x="2318957" y="5792064"/>
                    <a:pt x="2713069" y="6194600"/>
                    <a:pt x="3140010" y="6456196"/>
                  </a:cubicBezTo>
                  <a:cubicBezTo>
                    <a:pt x="3479423" y="6664512"/>
                    <a:pt x="3855769" y="6792387"/>
                    <a:pt x="4281662" y="6843305"/>
                  </a:cubicBezTo>
                  <a:lnTo>
                    <a:pt x="4449058" y="6858000"/>
                  </a:lnTo>
                  <a:lnTo>
                    <a:pt x="1970756" y="6858000"/>
                  </a:lnTo>
                  <a:lnTo>
                    <a:pt x="1735871" y="6627685"/>
                  </a:lnTo>
                  <a:cubicBezTo>
                    <a:pt x="1502482" y="6382823"/>
                    <a:pt x="1285773" y="6107254"/>
                    <a:pt x="1080930" y="5805127"/>
                  </a:cubicBezTo>
                  <a:cubicBezTo>
                    <a:pt x="556364" y="5032027"/>
                    <a:pt x="0" y="4501616"/>
                    <a:pt x="0" y="3498372"/>
                  </a:cubicBezTo>
                  <a:cubicBezTo>
                    <a:pt x="0" y="2160829"/>
                    <a:pt x="685185" y="949872"/>
                    <a:pt x="1708172" y="73302"/>
                  </a:cubicBezTo>
                  <a:close/>
                </a:path>
              </a:pathLst>
            </a:custGeom>
            <a:gradFill>
              <a:gsLst>
                <a:gs pos="2000">
                  <a:schemeClr val="bg1">
                    <a:alpha val="10000"/>
                  </a:schemeClr>
                </a:gs>
                <a:gs pos="5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Content Placeholder 2"/>
          <p:cNvSpPr>
            <a:spLocks noGrp="1"/>
          </p:cNvSpPr>
          <p:nvPr>
            <p:ph idx="1"/>
          </p:nvPr>
        </p:nvSpPr>
        <p:spPr>
          <a:xfrm>
            <a:off x="462911" y="1032986"/>
            <a:ext cx="6820349" cy="4792027"/>
          </a:xfrm>
        </p:spPr>
        <p:txBody>
          <a:bodyPr anchor="ctr">
            <a:noAutofit/>
          </a:bodyPr>
          <a:lstStyle/>
          <a:p>
            <a:pPr>
              <a:buFont typeface="Wingdings" panose="05000000000000000000" pitchFamily="2" charset="2"/>
              <a:buChar char="q"/>
            </a:pPr>
            <a:r>
              <a:rPr lang="en-US" sz="1600" b="1" dirty="0">
                <a:solidFill>
                  <a:schemeClr val="tx2"/>
                </a:solidFill>
              </a:rPr>
              <a:t> </a:t>
            </a:r>
            <a:r>
              <a:rPr lang="en-US" sz="2000" b="1" dirty="0">
                <a:solidFill>
                  <a:schemeClr val="tx2"/>
                </a:solidFill>
                <a:latin typeface="Arial" panose="020B0604020202020204" pitchFamily="34" charset="0"/>
                <a:cs typeface="Arial" panose="020B0604020202020204" pitchFamily="34" charset="0"/>
              </a:rPr>
              <a:t>GRC Advantages:</a:t>
            </a:r>
          </a:p>
          <a:p>
            <a:r>
              <a:rPr lang="en-US" sz="2000" dirty="0">
                <a:solidFill>
                  <a:schemeClr val="tx2"/>
                </a:solidFill>
                <a:latin typeface="Arial" panose="020B0604020202020204" pitchFamily="34" charset="0"/>
                <a:cs typeface="Arial" panose="020B0604020202020204" pitchFamily="34" charset="0"/>
              </a:rPr>
              <a:t>Focusing on Principles of Ethics and Performance </a:t>
            </a:r>
          </a:p>
          <a:p>
            <a:pPr marL="0" indent="0">
              <a:buNone/>
            </a:pPr>
            <a:endParaRPr lang="en-US" sz="2000" dirty="0">
              <a:solidFill>
                <a:schemeClr val="tx2"/>
              </a:solidFill>
              <a:latin typeface="Arial" panose="020B0604020202020204" pitchFamily="34" charset="0"/>
              <a:cs typeface="Arial" panose="020B0604020202020204" pitchFamily="34" charset="0"/>
            </a:endParaRPr>
          </a:p>
          <a:p>
            <a:r>
              <a:rPr lang="en-US" sz="2000" dirty="0">
                <a:solidFill>
                  <a:schemeClr val="tx2"/>
                </a:solidFill>
                <a:latin typeface="Arial" panose="020B0604020202020204" pitchFamily="34" charset="0"/>
                <a:cs typeface="Arial" panose="020B0604020202020204" pitchFamily="34" charset="0"/>
              </a:rPr>
              <a:t>Driving Better Compliance.</a:t>
            </a:r>
          </a:p>
          <a:p>
            <a:pPr marL="0" indent="0">
              <a:buNone/>
            </a:pPr>
            <a:endParaRPr lang="en-US" sz="2000" dirty="0">
              <a:solidFill>
                <a:schemeClr val="tx2"/>
              </a:solidFill>
              <a:latin typeface="Arial" panose="020B0604020202020204" pitchFamily="34" charset="0"/>
              <a:cs typeface="Arial" panose="020B0604020202020204" pitchFamily="34" charset="0"/>
            </a:endParaRPr>
          </a:p>
          <a:p>
            <a:r>
              <a:rPr lang="en-US" sz="2000" dirty="0">
                <a:solidFill>
                  <a:schemeClr val="tx2"/>
                </a:solidFill>
                <a:latin typeface="Arial" panose="020B0604020202020204" pitchFamily="34" charset="0"/>
                <a:cs typeface="Arial" panose="020B0604020202020204" pitchFamily="34" charset="0"/>
              </a:rPr>
              <a:t>Helping Prepare</a:t>
            </a:r>
            <a:r>
              <a:rPr lang="ar-EG" sz="2000" dirty="0">
                <a:solidFill>
                  <a:schemeClr val="tx2"/>
                </a:solidFill>
                <a:latin typeface="Arial" panose="020B0604020202020204" pitchFamily="34" charset="0"/>
                <a:cs typeface="Arial" panose="020B0604020202020204" pitchFamily="34" charset="0"/>
              </a:rPr>
              <a:t> </a:t>
            </a:r>
            <a:r>
              <a:rPr lang="en-US" sz="2000" dirty="0">
                <a:solidFill>
                  <a:schemeClr val="tx2"/>
                </a:solidFill>
                <a:latin typeface="Arial" panose="020B0604020202020204" pitchFamily="34" charset="0"/>
                <a:cs typeface="Arial" panose="020B0604020202020204" pitchFamily="34" charset="0"/>
              </a:rPr>
              <a:t>Aspiring Leaders </a:t>
            </a:r>
          </a:p>
          <a:p>
            <a:endParaRPr lang="en-US" sz="2000" dirty="0">
              <a:solidFill>
                <a:schemeClr val="tx2"/>
              </a:solidFill>
              <a:latin typeface="Arial" panose="020B0604020202020204" pitchFamily="34" charset="0"/>
              <a:cs typeface="Arial" panose="020B0604020202020204" pitchFamily="34" charset="0"/>
            </a:endParaRPr>
          </a:p>
          <a:p>
            <a:r>
              <a:rPr lang="en-US" sz="2000" dirty="0">
                <a:solidFill>
                  <a:schemeClr val="tx2"/>
                </a:solidFill>
                <a:latin typeface="Arial" panose="020B0604020202020204" pitchFamily="34" charset="0"/>
                <a:cs typeface="Arial" panose="020B0604020202020204" pitchFamily="34" charset="0"/>
              </a:rPr>
              <a:t>Reflecting the Value of Service and Accountability</a:t>
            </a:r>
          </a:p>
          <a:p>
            <a:pPr marL="0" indent="0">
              <a:buNone/>
            </a:pPr>
            <a:endParaRPr lang="en-US" sz="2000" dirty="0">
              <a:solidFill>
                <a:schemeClr val="tx2"/>
              </a:solidFill>
              <a:latin typeface="Arial" panose="020B0604020202020204" pitchFamily="34" charset="0"/>
              <a:cs typeface="Arial" panose="020B0604020202020204" pitchFamily="34" charset="0"/>
            </a:endParaRPr>
          </a:p>
          <a:p>
            <a:r>
              <a:rPr lang="en-US" sz="2000" dirty="0">
                <a:solidFill>
                  <a:schemeClr val="tx2"/>
                </a:solidFill>
                <a:latin typeface="Arial" panose="020B0604020202020204" pitchFamily="34" charset="0"/>
                <a:cs typeface="Arial" panose="020B0604020202020204" pitchFamily="34" charset="0"/>
              </a:rPr>
              <a:t>Harnessing Technology.</a:t>
            </a:r>
          </a:p>
          <a:p>
            <a:pPr marL="0" indent="0">
              <a:buNone/>
            </a:pPr>
            <a:endParaRPr lang="en-US" sz="2000" dirty="0">
              <a:solidFill>
                <a:schemeClr val="tx2"/>
              </a:solidFill>
              <a:latin typeface="Arial" panose="020B0604020202020204" pitchFamily="34" charset="0"/>
              <a:cs typeface="Arial" panose="020B0604020202020204" pitchFamily="34" charset="0"/>
            </a:endParaRPr>
          </a:p>
          <a:p>
            <a:r>
              <a:rPr lang="en-US" sz="2000" dirty="0">
                <a:solidFill>
                  <a:schemeClr val="tx2"/>
                </a:solidFill>
                <a:latin typeface="Arial" panose="020B0604020202020204" pitchFamily="34" charset="0"/>
                <a:cs typeface="Arial" panose="020B0604020202020204" pitchFamily="34" charset="0"/>
              </a:rPr>
              <a:t> Developing the Human Capital and Supporting the Learning Ecosystem</a:t>
            </a:r>
          </a:p>
          <a:p>
            <a:pPr marL="0" indent="0">
              <a:buNone/>
            </a:pPr>
            <a:endParaRPr lang="en-US" sz="1600" dirty="0">
              <a:solidFill>
                <a:schemeClr val="tx2"/>
              </a:solidFill>
            </a:endParaRPr>
          </a:p>
          <a:p>
            <a:pPr marL="0" indent="0">
              <a:buNone/>
            </a:pPr>
            <a:br>
              <a:rPr lang="en-US" sz="1600" dirty="0">
                <a:solidFill>
                  <a:schemeClr val="tx2"/>
                </a:solidFill>
              </a:rPr>
            </a:br>
            <a:endParaRPr lang="en-US" sz="1600" dirty="0">
              <a:solidFill>
                <a:schemeClr val="tx2"/>
              </a:solidFill>
            </a:endParaRPr>
          </a:p>
        </p:txBody>
      </p:sp>
      <p:pic>
        <p:nvPicPr>
          <p:cNvPr id="5" name="Picture 4" descr="A hand writing a word on a transparent board&#10;&#10;Description automatically generated">
            <a:extLst>
              <a:ext uri="{FF2B5EF4-FFF2-40B4-BE49-F238E27FC236}">
                <a16:creationId xmlns:a16="http://schemas.microsoft.com/office/drawing/2014/main" id="{921263B4-3678-B0F6-5283-BA35EFC709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01738" y="527124"/>
            <a:ext cx="4618140" cy="5297889"/>
          </a:xfrm>
          <a:prstGeom prst="rect">
            <a:avLst/>
          </a:prstGeom>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down)">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down)">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wipe(down)">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wipe(down)">
                                      <p:cBhvr>
                                        <p:cTn id="22" dur="500"/>
                                        <p:tgtEl>
                                          <p:spTgt spid="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animEffect transition="in" filter="wipe(down)">
                                      <p:cBhvr>
                                        <p:cTn id="27" dur="500"/>
                                        <p:tgtEl>
                                          <p:spTgt spid="3">
                                            <p:txEl>
                                              <p:pRg st="7" end="7"/>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animEffect transition="in" filter="wipe(down)">
                                      <p:cBhvr>
                                        <p:cTn id="32" dur="500"/>
                                        <p:tgtEl>
                                          <p:spTgt spid="3">
                                            <p:txEl>
                                              <p:pRg st="9" end="9"/>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
                                            <p:txEl>
                                              <p:pRg st="11" end="11"/>
                                            </p:txEl>
                                          </p:spTgt>
                                        </p:tgtEl>
                                        <p:attrNameLst>
                                          <p:attrName>style.visibility</p:attrName>
                                        </p:attrNameLst>
                                      </p:cBhvr>
                                      <p:to>
                                        <p:strVal val="visible"/>
                                      </p:to>
                                    </p:set>
                                    <p:animEffect transition="in" filter="wipe(down)">
                                      <p:cBhvr>
                                        <p:cTn id="37" dur="500"/>
                                        <p:tgtEl>
                                          <p:spTgt spid="3">
                                            <p:txEl>
                                              <p:pRg st="11" end="1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3">
                                            <p:txEl>
                                              <p:pRg st="13" end="13"/>
                                            </p:txEl>
                                          </p:spTgt>
                                        </p:tgtEl>
                                        <p:attrNameLst>
                                          <p:attrName>style.visibility</p:attrName>
                                        </p:attrNameLst>
                                      </p:cBhvr>
                                      <p:to>
                                        <p:strVal val="visible"/>
                                      </p:to>
                                    </p:set>
                                    <p:animEffect transition="in" filter="wipe(down)">
                                      <p:cBhvr>
                                        <p:cTn id="42" dur="5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66722" y="586855"/>
            <a:ext cx="3201366" cy="3387497"/>
          </a:xfrm>
        </p:spPr>
        <p:txBody>
          <a:bodyPr anchor="b">
            <a:normAutofit/>
          </a:bodyPr>
          <a:lstStyle/>
          <a:p>
            <a:r>
              <a:rPr lang="en-US" sz="2200" b="1" dirty="0">
                <a:solidFill>
                  <a:srgbClr val="FFFFFF"/>
                </a:solidFill>
              </a:rPr>
              <a:t>A3: Key Actions &amp; Controls</a:t>
            </a:r>
            <a:br>
              <a:rPr lang="en-US" sz="2200" b="1" dirty="0">
                <a:solidFill>
                  <a:srgbClr val="FFFFFF"/>
                </a:solidFill>
              </a:rPr>
            </a:br>
            <a:br>
              <a:rPr lang="en-US" sz="2200" dirty="0">
                <a:solidFill>
                  <a:srgbClr val="FFFFFF"/>
                </a:solidFill>
              </a:rPr>
            </a:br>
            <a:r>
              <a:rPr lang="en-US" sz="2200" dirty="0">
                <a:solidFill>
                  <a:srgbClr val="FFFFFF"/>
                </a:solidFill>
              </a:rPr>
              <a:t>• Review Capability </a:t>
            </a:r>
            <a:br>
              <a:rPr lang="en-US" sz="2200" dirty="0">
                <a:solidFill>
                  <a:srgbClr val="FFFFFF"/>
                </a:solidFill>
              </a:rPr>
            </a:br>
            <a:r>
              <a:rPr lang="en-US" sz="2200" dirty="0">
                <a:solidFill>
                  <a:srgbClr val="FFFFFF"/>
                </a:solidFill>
              </a:rPr>
              <a:t>• Identify Forces </a:t>
            </a:r>
            <a:br>
              <a:rPr lang="en-US" sz="2200" dirty="0">
                <a:solidFill>
                  <a:srgbClr val="FFFFFF"/>
                </a:solidFill>
              </a:rPr>
            </a:br>
            <a:r>
              <a:rPr lang="en-US" sz="2200" dirty="0">
                <a:solidFill>
                  <a:srgbClr val="FFFFFF"/>
                </a:solidFill>
              </a:rPr>
              <a:t>• Identify Opportunities, Threats, and Requirements</a:t>
            </a:r>
            <a:br>
              <a:rPr lang="en-US" sz="2200" dirty="0">
                <a:solidFill>
                  <a:srgbClr val="FFFFFF"/>
                </a:solidFill>
              </a:rPr>
            </a:br>
            <a:r>
              <a:rPr lang="en-US" sz="2200" dirty="0">
                <a:solidFill>
                  <a:srgbClr val="FFFFFF"/>
                </a:solidFill>
              </a:rPr>
              <a:t>• Identify Interrelatedness and Trends</a:t>
            </a:r>
            <a:br>
              <a:rPr lang="en-US" sz="2200" dirty="0">
                <a:solidFill>
                  <a:srgbClr val="FFFFFF"/>
                </a:solidFill>
              </a:rPr>
            </a:br>
            <a:endParaRPr lang="en-US" sz="2200" dirty="0">
              <a:solidFill>
                <a:srgbClr val="FFFFFF"/>
              </a:solidFill>
            </a:endParaRPr>
          </a:p>
        </p:txBody>
      </p:sp>
      <p:sp>
        <p:nvSpPr>
          <p:cNvPr id="3" name="Content Placeholder 2"/>
          <p:cNvSpPr>
            <a:spLocks noGrp="1"/>
          </p:cNvSpPr>
          <p:nvPr>
            <p:ph idx="1"/>
          </p:nvPr>
        </p:nvSpPr>
        <p:spPr>
          <a:xfrm>
            <a:off x="4810259" y="649480"/>
            <a:ext cx="6555347" cy="5546047"/>
          </a:xfrm>
        </p:spPr>
        <p:txBody>
          <a:bodyPr anchor="ctr">
            <a:normAutofit/>
          </a:bodyPr>
          <a:lstStyle/>
          <a:p>
            <a:pPr marL="0" indent="0">
              <a:buNone/>
            </a:pPr>
            <a:r>
              <a:rPr lang="en-US" sz="2000" b="1" dirty="0"/>
              <a:t>A3: Design &amp; Implementation Considerations</a:t>
            </a:r>
          </a:p>
          <a:p>
            <a:pPr marL="0" indent="0">
              <a:buNone/>
            </a:pPr>
            <a:r>
              <a:rPr lang="en-US" sz="2000" dirty="0"/>
              <a:t>• Given limited resources, the identification process should focus on key business objectives, processes, and resources</a:t>
            </a:r>
          </a:p>
          <a:p>
            <a:pPr marL="0" indent="0">
              <a:buNone/>
            </a:pPr>
            <a:r>
              <a:rPr lang="en-US" sz="2000" dirty="0"/>
              <a:t> • Top-down analysis from senior executives and bottom-up information from business operations used together ensure the analysis reflects operational reality </a:t>
            </a:r>
          </a:p>
          <a:p>
            <a:pPr marL="0" indent="0">
              <a:buNone/>
            </a:pPr>
            <a:r>
              <a:rPr lang="en-US" sz="2000" dirty="0"/>
              <a:t> • Categorizing threats, opportunities, and requirements can help to structure the identification process and ensure uniformity across the organization</a:t>
            </a:r>
          </a:p>
          <a:p>
            <a:pPr marL="0" indent="0">
              <a:buNone/>
            </a:pPr>
            <a:r>
              <a:rPr lang="en-US" sz="2000" dirty="0"/>
              <a:t> • Look from all angles</a:t>
            </a:r>
          </a:p>
          <a:p>
            <a:pPr marL="0" indent="0">
              <a:buNone/>
            </a:pPr>
            <a:r>
              <a:rPr lang="en-US" sz="2000" dirty="0"/>
              <a:t> • Threats, opportunities, and requirements rarely fall into singular categories and tend to be multifaceted, so management should use multiple identification techniques</a:t>
            </a:r>
          </a:p>
          <a:p>
            <a:pPr marL="0" indent="0">
              <a:buNone/>
            </a:pPr>
            <a:r>
              <a:rPr lang="en-US" sz="2000" dirty="0"/>
              <a:t> • Identification must be a continuous process as forces, events, and conditions continually evolve and change</a:t>
            </a:r>
            <a:endParaRPr lang="en-US" sz="20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08BB4D4-D71A-48F5-B2D2-45D2D78F4C2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2" name="Color">
              <a:extLst>
                <a:ext uri="{FF2B5EF4-FFF2-40B4-BE49-F238E27FC236}">
                  <a16:creationId xmlns:a16="http://schemas.microsoft.com/office/drawing/2014/main" id="{F287CCC2-896F-4F04-A017-737FB703FD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id="{821DD70C-9C59-4A01-BF0B-C027B5BCAF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Image 1108"/>
          <p:cNvPicPr/>
          <p:nvPr/>
        </p:nvPicPr>
        <p:blipFill>
          <a:blip r:embed="rId2" cstate="print"/>
          <a:stretch>
            <a:fillRect/>
          </a:stretch>
        </p:blipFill>
        <p:spPr>
          <a:xfrm>
            <a:off x="945455" y="3471622"/>
            <a:ext cx="10002919" cy="3350978"/>
          </a:xfrm>
          <a:prstGeom prst="rect">
            <a:avLst/>
          </a:prstGeom>
        </p:spPr>
      </p:pic>
      <p:grpSp>
        <p:nvGrpSpPr>
          <p:cNvPr id="15" name="Group 14">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6" name="Freeform: Shape 15">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4" y="576072"/>
            <a:ext cx="5430250" cy="2751749"/>
          </a:xfrm>
        </p:spPr>
        <p:txBody>
          <a:bodyPr anchor="ctr">
            <a:normAutofit/>
          </a:bodyPr>
          <a:lstStyle/>
          <a:p>
            <a:pPr marR="11430"/>
            <a:r>
              <a:rPr lang="en-US" sz="2600" b="1" spc="-10" dirty="0">
                <a:solidFill>
                  <a:schemeClr val="bg1"/>
                </a:solidFill>
                <a:latin typeface="Arial" panose="020B0604020202020204" pitchFamily="34" charset="0"/>
                <a:ea typeface="Arial" panose="020B0604020202020204" pitchFamily="34" charset="0"/>
              </a:rPr>
              <a:t>                                                                                  COSO ERM 2017</a:t>
            </a:r>
            <a:br>
              <a:rPr lang="en-US" sz="2600" b="1" spc="-10" dirty="0">
                <a:solidFill>
                  <a:schemeClr val="bg1"/>
                </a:solidFill>
                <a:latin typeface="Arial" panose="020B0604020202020204" pitchFamily="34" charset="0"/>
                <a:ea typeface="Arial" panose="020B0604020202020204" pitchFamily="34" charset="0"/>
              </a:rPr>
            </a:br>
            <a:br>
              <a:rPr lang="en-US" sz="2600" b="1" spc="-10" dirty="0">
                <a:solidFill>
                  <a:schemeClr val="bg1"/>
                </a:solidFill>
                <a:latin typeface="Arial" panose="020B0604020202020204" pitchFamily="34" charset="0"/>
                <a:ea typeface="Arial" panose="020B0604020202020204" pitchFamily="34" charset="0"/>
              </a:rPr>
            </a:br>
            <a:br>
              <a:rPr lang="en-US" sz="2600" dirty="0">
                <a:solidFill>
                  <a:schemeClr val="bg1"/>
                </a:solidFill>
                <a:effectLst/>
                <a:latin typeface="Arial" panose="020B0604020202020204" pitchFamily="34" charset="0"/>
                <a:ea typeface="Arial" panose="020B0604020202020204" pitchFamily="34" charset="0"/>
              </a:rPr>
            </a:br>
            <a:br>
              <a:rPr lang="en-US" sz="2600" b="1" spc="-20" dirty="0">
                <a:solidFill>
                  <a:schemeClr val="bg1"/>
                </a:solidFill>
                <a:effectLst/>
                <a:latin typeface="Arial" panose="020B0604020202020204" pitchFamily="34" charset="0"/>
                <a:ea typeface="Arial" panose="020B0604020202020204" pitchFamily="34" charset="0"/>
              </a:rPr>
            </a:br>
            <a:br>
              <a:rPr lang="en-US" sz="2600" dirty="0">
                <a:solidFill>
                  <a:schemeClr val="bg1"/>
                </a:solidFill>
                <a:effectLst/>
                <a:latin typeface="Arial" panose="020B0604020202020204" pitchFamily="34" charset="0"/>
                <a:ea typeface="Arial" panose="020B0604020202020204" pitchFamily="34" charset="0"/>
              </a:rPr>
            </a:br>
            <a:endParaRPr lang="en-US" sz="2600" dirty="0">
              <a:solidFill>
                <a:schemeClr val="bg1"/>
              </a:solidFill>
            </a:endParaRPr>
          </a:p>
        </p:txBody>
      </p:sp>
      <p:sp>
        <p:nvSpPr>
          <p:cNvPr id="3" name="Content Placeholder 2"/>
          <p:cNvSpPr>
            <a:spLocks noGrp="1"/>
          </p:cNvSpPr>
          <p:nvPr>
            <p:ph idx="1"/>
          </p:nvPr>
        </p:nvSpPr>
        <p:spPr>
          <a:xfrm>
            <a:off x="5185187" y="576072"/>
            <a:ext cx="5978682" cy="2778231"/>
          </a:xfrm>
        </p:spPr>
        <p:txBody>
          <a:bodyPr anchor="ctr">
            <a:normAutofit/>
          </a:bodyPr>
          <a:lstStyle/>
          <a:p>
            <a:pPr marL="0" indent="0">
              <a:buNone/>
            </a:pPr>
            <a:r>
              <a:rPr lang="en-US" sz="2400" dirty="0">
                <a:solidFill>
                  <a:schemeClr val="bg1"/>
                </a:solidFill>
              </a:rPr>
              <a:t>Enterprise Risk Management—Integrating with Strategy and Performance clarifies the importance of enterprise risk management in strategic planning and embedding it throughout an organization—because risk influences &amp; aligns strategy &amp; performance across all departments and functions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 calcmode="lin" valueType="num">
                                      <p:cBhvr additive="base">
                                        <p:cTn id="14"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a:xfrm>
            <a:off x="0" y="2257301"/>
            <a:ext cx="2504661" cy="4600700"/>
          </a:xfrm>
        </p:spPr>
        <p:txBody>
          <a:bodyPr>
            <a:normAutofit fontScale="85000" lnSpcReduction="10000"/>
          </a:bodyPr>
          <a:lstStyle/>
          <a:p>
            <a:pPr marL="0" indent="0">
              <a:buNone/>
            </a:pPr>
            <a:r>
              <a:rPr lang="en-US" dirty="0">
                <a:solidFill>
                  <a:schemeClr val="bg1"/>
                </a:solidFill>
                <a:highlight>
                  <a:srgbClr val="C0C0C0"/>
                </a:highlight>
              </a:rPr>
              <a:t>Governance sets the organization’s tone, reinforcing the importance of, and establishing oversight responsibilities for enterprise risk management. Culture pertains to ethical values, desired behaviors and understanding of risk in the entity</a:t>
            </a:r>
            <a:r>
              <a:rPr lang="en-US" sz="1800" dirty="0">
                <a:highlight>
                  <a:srgbClr val="C0C0C0"/>
                </a:highlight>
              </a:rPr>
              <a:t>. </a:t>
            </a:r>
          </a:p>
        </p:txBody>
      </p:sp>
      <p:pic>
        <p:nvPicPr>
          <p:cNvPr id="4" name="Image 1115"/>
          <p:cNvPicPr/>
          <p:nvPr/>
        </p:nvPicPr>
        <p:blipFill>
          <a:blip r:embed="rId2" cstate="print"/>
          <a:stretch>
            <a:fillRect/>
          </a:stretch>
        </p:blipFill>
        <p:spPr>
          <a:xfrm>
            <a:off x="0" y="48666"/>
            <a:ext cx="12191999" cy="2099758"/>
          </a:xfrm>
          <a:prstGeom prst="rect">
            <a:avLst/>
          </a:prstGeom>
        </p:spPr>
      </p:pic>
      <p:sp>
        <p:nvSpPr>
          <p:cNvPr id="7" name="TextBox 6"/>
          <p:cNvSpPr txBox="1"/>
          <p:nvPr/>
        </p:nvSpPr>
        <p:spPr>
          <a:xfrm>
            <a:off x="2504661" y="2257300"/>
            <a:ext cx="2504661" cy="3170099"/>
          </a:xfrm>
          <a:prstGeom prst="rect">
            <a:avLst/>
          </a:prstGeom>
          <a:noFill/>
        </p:spPr>
        <p:txBody>
          <a:bodyPr wrap="square" rtlCol="0">
            <a:spAutoFit/>
          </a:bodyPr>
          <a:lstStyle/>
          <a:p>
            <a:r>
              <a:rPr lang="en-US" sz="2000" dirty="0">
                <a:solidFill>
                  <a:schemeClr val="bg1"/>
                </a:solidFill>
                <a:highlight>
                  <a:srgbClr val="808080"/>
                </a:highlight>
              </a:rPr>
              <a:t>Enterprise risk management, strategy, and objective –setting work together in the strategic – planning process. A risk appetite is established and aligned with strategy.</a:t>
            </a:r>
          </a:p>
        </p:txBody>
      </p:sp>
      <p:sp>
        <p:nvSpPr>
          <p:cNvPr id="8" name="TextBox 7"/>
          <p:cNvSpPr txBox="1"/>
          <p:nvPr/>
        </p:nvSpPr>
        <p:spPr>
          <a:xfrm>
            <a:off x="5009322" y="2257300"/>
            <a:ext cx="2040835" cy="4031873"/>
          </a:xfrm>
          <a:prstGeom prst="rect">
            <a:avLst/>
          </a:prstGeom>
          <a:noFill/>
        </p:spPr>
        <p:txBody>
          <a:bodyPr wrap="square" rtlCol="0">
            <a:spAutoFit/>
          </a:bodyPr>
          <a:lstStyle/>
          <a:p>
            <a:r>
              <a:rPr lang="en-US" sz="1600" dirty="0">
                <a:solidFill>
                  <a:schemeClr val="bg1"/>
                </a:solidFill>
                <a:highlight>
                  <a:srgbClr val="C0C0C0"/>
                </a:highlight>
              </a:rPr>
              <a:t>Risks that may impact the achievement of strategy &amp; business objectives need to be identified and assessed. Risks prioritized by severity in the context of risk appetite. The ORG then selects risk responses &amp; takes a portfolio view of the amount of risk it has assumed </a:t>
            </a:r>
          </a:p>
        </p:txBody>
      </p:sp>
      <p:sp>
        <p:nvSpPr>
          <p:cNvPr id="9" name="TextBox 8"/>
          <p:cNvSpPr txBox="1"/>
          <p:nvPr/>
        </p:nvSpPr>
        <p:spPr>
          <a:xfrm>
            <a:off x="7050157" y="2372139"/>
            <a:ext cx="2385391" cy="2862322"/>
          </a:xfrm>
          <a:prstGeom prst="rect">
            <a:avLst/>
          </a:prstGeom>
          <a:noFill/>
        </p:spPr>
        <p:txBody>
          <a:bodyPr wrap="square" rtlCol="0">
            <a:spAutoFit/>
          </a:bodyPr>
          <a:lstStyle/>
          <a:p>
            <a:r>
              <a:rPr lang="en-US" dirty="0">
                <a:highlight>
                  <a:srgbClr val="808080"/>
                </a:highlight>
              </a:rPr>
              <a:t>By reviewing entity performance, an Org can consider how well the enterprise risk management components are functioning over time &amp; in light of substantial changes, what revisions are needed.</a:t>
            </a:r>
          </a:p>
        </p:txBody>
      </p:sp>
      <p:sp>
        <p:nvSpPr>
          <p:cNvPr id="10" name="TextBox 9"/>
          <p:cNvSpPr txBox="1"/>
          <p:nvPr/>
        </p:nvSpPr>
        <p:spPr>
          <a:xfrm>
            <a:off x="9541565" y="2372139"/>
            <a:ext cx="2504661" cy="2585323"/>
          </a:xfrm>
          <a:prstGeom prst="rect">
            <a:avLst/>
          </a:prstGeom>
          <a:noFill/>
        </p:spPr>
        <p:txBody>
          <a:bodyPr wrap="square" rtlCol="0">
            <a:spAutoFit/>
          </a:bodyPr>
          <a:lstStyle/>
          <a:p>
            <a:r>
              <a:rPr lang="en-US" dirty="0">
                <a:highlight>
                  <a:srgbClr val="C0C0C0"/>
                </a:highlight>
              </a:rPr>
              <a:t>Enterprise risk management requires a continual process of obtaining &amp; sharing necessary information, from both internal &amp; external sources, which flows up, down &amp; across the ORG.</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5C3A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 1115">
            <a:extLst>
              <a:ext uri="{FF2B5EF4-FFF2-40B4-BE49-F238E27FC236}">
                <a16:creationId xmlns:a16="http://schemas.microsoft.com/office/drawing/2014/main" id="{3D7477A9-F093-462C-AA69-94F91798C11E}"/>
              </a:ext>
            </a:extLst>
          </p:cNvPr>
          <p:cNvPicPr>
            <a:picLocks noGrp="1"/>
          </p:cNvPicPr>
          <p:nvPr>
            <p:ph idx="1"/>
          </p:nvPr>
        </p:nvPicPr>
        <p:blipFill>
          <a:blip r:embed="rId2" cstate="print"/>
          <a:stretch>
            <a:fillRect/>
          </a:stretch>
        </p:blipFill>
        <p:spPr>
          <a:xfrm>
            <a:off x="643467" y="1834134"/>
            <a:ext cx="10905066" cy="3189731"/>
          </a:xfrm>
          <a:prstGeom prst="rect">
            <a:avLst/>
          </a:prstGeom>
        </p:spPr>
      </p:pic>
    </p:spTree>
    <p:extLst>
      <p:ext uri="{BB962C8B-B14F-4D97-AF65-F5344CB8AC3E}">
        <p14:creationId xmlns:p14="http://schemas.microsoft.com/office/powerpoint/2010/main" val="3740386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AB8C311F-7253-4AED-9701-7FC0708C41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D073016-B734-483B-8953-5BADEE14511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38600" y="0"/>
            <a:ext cx="8157458" cy="6858000"/>
          </a:xfrm>
          <a:prstGeom prst="rect">
            <a:avLst/>
          </a:prstGeom>
          <a:gradFill>
            <a:gsLst>
              <a:gs pos="2000">
                <a:schemeClr val="accent1"/>
              </a:gs>
              <a:gs pos="78000">
                <a:schemeClr val="accent1">
                  <a:lumMod val="50000"/>
                </a:schemeClr>
              </a:gs>
              <a:gs pos="100000">
                <a:srgbClr val="000000">
                  <a:alpha val="85000"/>
                </a:srgbClr>
              </a:gs>
            </a:gsLst>
            <a:lin ang="18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90A7EAB6-59D3-4325-8DE6-E0CA4009CE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034537" y="1839884"/>
            <a:ext cx="8157460" cy="5017687"/>
          </a:xfrm>
          <a:prstGeom prst="rect">
            <a:avLst/>
          </a:prstGeom>
          <a:gradFill>
            <a:gsLst>
              <a:gs pos="0">
                <a:schemeClr val="accent1">
                  <a:lumMod val="60000"/>
                  <a:lumOff val="40000"/>
                  <a:alpha val="30000"/>
                </a:schemeClr>
              </a:gs>
              <a:gs pos="100000">
                <a:srgbClr val="000000">
                  <a:alpha val="44000"/>
                </a:srgbClr>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A8D57A06-A426-446D-B02C-A2DC6B62E4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063179" y="-33131"/>
            <a:ext cx="6857999" cy="6923403"/>
          </a:xfrm>
          <a:prstGeom prst="rect">
            <a:avLst/>
          </a:prstGeom>
          <a:gradFill>
            <a:gsLst>
              <a:gs pos="56000">
                <a:schemeClr val="accent1">
                  <a:lumMod val="60000"/>
                  <a:lumOff val="40000"/>
                  <a:alpha val="0"/>
                </a:schemeClr>
              </a:gs>
              <a:gs pos="100000">
                <a:schemeClr val="accent1"/>
              </a:gs>
            </a:gsLst>
            <a:lin ang="6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Content Placeholder 4" descr="A poster with a diagram of a diagram&#10;&#10;Description automatically generated with medium confidence">
            <a:extLst>
              <a:ext uri="{FF2B5EF4-FFF2-40B4-BE49-F238E27FC236}">
                <a16:creationId xmlns:a16="http://schemas.microsoft.com/office/drawing/2014/main" id="{4363CC60-10A1-4D3F-B270-8466A09DCF29}"/>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4057" y="86061"/>
            <a:ext cx="12052622" cy="6648226"/>
          </a:xfrm>
          <a:prstGeom prst="rect">
            <a:avLst/>
          </a:prstGeom>
        </p:spPr>
      </p:pic>
    </p:spTree>
    <p:extLst>
      <p:ext uri="{BB962C8B-B14F-4D97-AF65-F5344CB8AC3E}">
        <p14:creationId xmlns:p14="http://schemas.microsoft.com/office/powerpoint/2010/main" val="335161989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26"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 name="Group 2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0" name="Freeform: Shape 2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3" name="Freeform: Shape 3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4" name="Freeform: Shape 3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5" name="Freeform: Shape 3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6" name="Freeform: Shape 3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0019149-BC92-4E08-A436-5D28A7F07449}"/>
              </a:ext>
            </a:extLst>
          </p:cNvPr>
          <p:cNvSpPr>
            <a:spLocks noGrp="1"/>
          </p:cNvSpPr>
          <p:nvPr>
            <p:ph type="title"/>
          </p:nvPr>
        </p:nvSpPr>
        <p:spPr>
          <a:xfrm>
            <a:off x="786385" y="231006"/>
            <a:ext cx="3515244" cy="5950339"/>
          </a:xfrm>
        </p:spPr>
        <p:txBody>
          <a:bodyPr anchor="ctr">
            <a:noAutofit/>
          </a:bodyPr>
          <a:lstStyle/>
          <a:p>
            <a:r>
              <a:rPr lang="en-US" sz="1800" b="1" dirty="0">
                <a:solidFill>
                  <a:schemeClr val="bg1"/>
                </a:solidFill>
              </a:rPr>
              <a:t>1. Control environment: </a:t>
            </a:r>
            <a:br>
              <a:rPr lang="en-US" sz="1800" dirty="0">
                <a:solidFill>
                  <a:schemeClr val="bg1"/>
                </a:solidFill>
              </a:rPr>
            </a:br>
            <a:r>
              <a:rPr lang="en-US" sz="1800" dirty="0">
                <a:solidFill>
                  <a:schemeClr val="bg1"/>
                </a:solidFill>
              </a:rPr>
              <a:t>1.1- The Organization demonstrates a commitment to integrity &amp; ethical values.</a:t>
            </a:r>
            <a:br>
              <a:rPr lang="en-US" sz="1800" dirty="0">
                <a:solidFill>
                  <a:schemeClr val="bg1"/>
                </a:solidFill>
              </a:rPr>
            </a:br>
            <a:r>
              <a:rPr lang="en-US" sz="1800" dirty="0">
                <a:solidFill>
                  <a:schemeClr val="bg1"/>
                </a:solidFill>
              </a:rPr>
              <a:t>1.2- The board demonstrates independence from management and exercises oversight of the development and performance of internal control</a:t>
            </a:r>
            <a:br>
              <a:rPr lang="en-US" sz="1800" dirty="0">
                <a:solidFill>
                  <a:schemeClr val="bg1"/>
                </a:solidFill>
              </a:rPr>
            </a:br>
            <a:r>
              <a:rPr lang="en-US" sz="1800" dirty="0">
                <a:solidFill>
                  <a:schemeClr val="bg1"/>
                </a:solidFill>
              </a:rPr>
              <a:t>1.3- Management establishes, with board oversight ,structures, reporting lines and appropriate authorities and responsibilities in the pursuit of objectives.</a:t>
            </a:r>
            <a:br>
              <a:rPr lang="en-US" sz="1800" dirty="0">
                <a:solidFill>
                  <a:schemeClr val="bg1"/>
                </a:solidFill>
              </a:rPr>
            </a:br>
            <a:r>
              <a:rPr lang="en-US" sz="1800" dirty="0">
                <a:solidFill>
                  <a:schemeClr val="bg1"/>
                </a:solidFill>
              </a:rPr>
              <a:t>1.4- The Org. demonstrates a commitment to </a:t>
            </a:r>
            <a:r>
              <a:rPr lang="en-US" sz="1800" dirty="0" err="1">
                <a:solidFill>
                  <a:schemeClr val="bg1"/>
                </a:solidFill>
              </a:rPr>
              <a:t>attract,develop,and</a:t>
            </a:r>
            <a:r>
              <a:rPr lang="en-US" sz="1800" dirty="0">
                <a:solidFill>
                  <a:schemeClr val="bg1"/>
                </a:solidFill>
              </a:rPr>
              <a:t> retrain competent individuals in alignment with objectives.</a:t>
            </a:r>
            <a:br>
              <a:rPr lang="en-US" sz="1800" dirty="0">
                <a:solidFill>
                  <a:schemeClr val="bg1"/>
                </a:solidFill>
              </a:rPr>
            </a:br>
            <a:r>
              <a:rPr lang="en-US" sz="1800" dirty="0">
                <a:solidFill>
                  <a:schemeClr val="bg1"/>
                </a:solidFill>
              </a:rPr>
              <a:t>1.5- The Org. holds individuals accountable for their internal control responsibilities in the pursuit of objectives.</a:t>
            </a:r>
            <a:br>
              <a:rPr lang="en-US" sz="1800" dirty="0">
                <a:solidFill>
                  <a:schemeClr val="bg1"/>
                </a:solidFill>
              </a:rPr>
            </a:br>
            <a:endParaRPr lang="en-US" sz="1800" dirty="0">
              <a:solidFill>
                <a:schemeClr val="bg1"/>
              </a:solidFill>
            </a:endParaRPr>
          </a:p>
        </p:txBody>
      </p:sp>
      <p:graphicFrame>
        <p:nvGraphicFramePr>
          <p:cNvPr id="6" name="Content Placeholder 2">
            <a:extLst>
              <a:ext uri="{FF2B5EF4-FFF2-40B4-BE49-F238E27FC236}">
                <a16:creationId xmlns:a16="http://schemas.microsoft.com/office/drawing/2014/main" id="{E54A214B-8F24-E2D1-E35A-638DC12AA51E}"/>
              </a:ext>
            </a:extLst>
          </p:cNvPr>
          <p:cNvGraphicFramePr>
            <a:graphicFrameLocks noGrp="1"/>
          </p:cNvGraphicFramePr>
          <p:nvPr>
            <p:ph idx="1"/>
            <p:extLst>
              <p:ext uri="{D42A27DB-BD31-4B8C-83A1-F6EECF244321}">
                <p14:modId xmlns:p14="http://schemas.microsoft.com/office/powerpoint/2010/main" val="3722923008"/>
              </p:ext>
            </p:extLst>
          </p:nvPr>
        </p:nvGraphicFramePr>
        <p:xfrm>
          <a:off x="4985886" y="231006"/>
          <a:ext cx="720306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559302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2F3856E9-4239-4EE7-A372-FDCF4882FDF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CC9CDCF-90F8-42B0-BD0A-794C5268809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30095"/>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21" name="Group 20">
            <a:extLst>
              <a:ext uri="{FF2B5EF4-FFF2-40B4-BE49-F238E27FC236}">
                <a16:creationId xmlns:a16="http://schemas.microsoft.com/office/drawing/2014/main" id="{C07D05FE-3FB8-4314-A050-9AB40814D7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 y="-11219"/>
            <a:ext cx="5646974" cy="6483075"/>
            <a:chOff x="-19221" y="0"/>
            <a:chExt cx="5646974" cy="6483075"/>
          </a:xfrm>
        </p:grpSpPr>
        <p:sp>
          <p:nvSpPr>
            <p:cNvPr id="14" name="Freeform: Shape 13">
              <a:extLst>
                <a:ext uri="{FF2B5EF4-FFF2-40B4-BE49-F238E27FC236}">
                  <a16:creationId xmlns:a16="http://schemas.microsoft.com/office/drawing/2014/main" id="{BDDC6C42-DDD5-4105-85F2-9C052563AE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16610"/>
              <a:ext cx="5535001" cy="6250127"/>
            </a:xfrm>
            <a:custGeom>
              <a:avLst/>
              <a:gdLst>
                <a:gd name="connsiteX0" fmla="*/ 2510242 w 5535001"/>
                <a:gd name="connsiteY0" fmla="*/ 174 h 6250127"/>
                <a:gd name="connsiteX1" fmla="*/ 2550551 w 5535001"/>
                <a:gd name="connsiteY1" fmla="*/ 510 h 6250127"/>
                <a:gd name="connsiteX2" fmla="*/ 2629490 w 5535001"/>
                <a:gd name="connsiteY2" fmla="*/ 3757 h 6250127"/>
                <a:gd name="connsiteX3" fmla="*/ 2708317 w 5535001"/>
                <a:gd name="connsiteY3" fmla="*/ 7229 h 6250127"/>
                <a:gd name="connsiteX4" fmla="*/ 2787256 w 5535001"/>
                <a:gd name="connsiteY4" fmla="*/ 14619 h 6250127"/>
                <a:gd name="connsiteX5" fmla="*/ 3408467 w 5535001"/>
                <a:gd name="connsiteY5" fmla="*/ 145064 h 6250127"/>
                <a:gd name="connsiteX6" fmla="*/ 3557723 w 5535001"/>
                <a:gd name="connsiteY6" fmla="*/ 199593 h 6250127"/>
                <a:gd name="connsiteX7" fmla="*/ 3594337 w 5535001"/>
                <a:gd name="connsiteY7" fmla="*/ 214597 h 6250127"/>
                <a:gd name="connsiteX8" fmla="*/ 3630616 w 5535001"/>
                <a:gd name="connsiteY8" fmla="*/ 230385 h 6250127"/>
                <a:gd name="connsiteX9" fmla="*/ 3703172 w 5535001"/>
                <a:gd name="connsiteY9" fmla="*/ 262073 h 6250127"/>
                <a:gd name="connsiteX10" fmla="*/ 3739003 w 5535001"/>
                <a:gd name="connsiteY10" fmla="*/ 278756 h 6250127"/>
                <a:gd name="connsiteX11" fmla="*/ 3756806 w 5535001"/>
                <a:gd name="connsiteY11" fmla="*/ 287266 h 6250127"/>
                <a:gd name="connsiteX12" fmla="*/ 3773714 w 5535001"/>
                <a:gd name="connsiteY12" fmla="*/ 297567 h 6250127"/>
                <a:gd name="connsiteX13" fmla="*/ 3840784 w 5535001"/>
                <a:gd name="connsiteY13" fmla="*/ 339332 h 6250127"/>
                <a:gd name="connsiteX14" fmla="*/ 3873927 w 5535001"/>
                <a:gd name="connsiteY14" fmla="*/ 360495 h 6250127"/>
                <a:gd name="connsiteX15" fmla="*/ 3906062 w 5535001"/>
                <a:gd name="connsiteY15" fmla="*/ 383001 h 6250127"/>
                <a:gd name="connsiteX16" fmla="*/ 3969662 w 5535001"/>
                <a:gd name="connsiteY16" fmla="*/ 428572 h 6250127"/>
                <a:gd name="connsiteX17" fmla="*/ 4423029 w 5535001"/>
                <a:gd name="connsiteY17" fmla="*/ 837600 h 6250127"/>
                <a:gd name="connsiteX18" fmla="*/ 4474647 w 5535001"/>
                <a:gd name="connsiteY18" fmla="*/ 891569 h 6250127"/>
                <a:gd name="connsiteX19" fmla="*/ 4524250 w 5535001"/>
                <a:gd name="connsiteY19" fmla="*/ 946883 h 6250127"/>
                <a:gd name="connsiteX20" fmla="*/ 4573965 w 5535001"/>
                <a:gd name="connsiteY20" fmla="*/ 1001748 h 6250127"/>
                <a:gd name="connsiteX21" fmla="*/ 4622224 w 5535001"/>
                <a:gd name="connsiteY21" fmla="*/ 1057509 h 6250127"/>
                <a:gd name="connsiteX22" fmla="*/ 4717510 w 5535001"/>
                <a:gd name="connsiteY22" fmla="*/ 1169143 h 6250127"/>
                <a:gd name="connsiteX23" fmla="*/ 4764986 w 5535001"/>
                <a:gd name="connsiteY23" fmla="*/ 1224681 h 6250127"/>
                <a:gd name="connsiteX24" fmla="*/ 4813021 w 5535001"/>
                <a:gd name="connsiteY24" fmla="*/ 1279994 h 6250127"/>
                <a:gd name="connsiteX25" fmla="*/ 5001915 w 5535001"/>
                <a:gd name="connsiteY25" fmla="*/ 1506846 h 6250127"/>
                <a:gd name="connsiteX26" fmla="*/ 5170542 w 5535001"/>
                <a:gd name="connsiteY26" fmla="*/ 1751165 h 6250127"/>
                <a:gd name="connsiteX27" fmla="*/ 5428969 w 5535001"/>
                <a:gd name="connsiteY27" fmla="*/ 2293660 h 6250127"/>
                <a:gd name="connsiteX28" fmla="*/ 5534893 w 5535001"/>
                <a:gd name="connsiteY28" fmla="*/ 2899307 h 6250127"/>
                <a:gd name="connsiteX29" fmla="*/ 5508804 w 5535001"/>
                <a:gd name="connsiteY29" fmla="*/ 3211144 h 6250127"/>
                <a:gd name="connsiteX30" fmla="*/ 5426282 w 5535001"/>
                <a:gd name="connsiteY30" fmla="*/ 3513352 h 6250127"/>
                <a:gd name="connsiteX31" fmla="*/ 5248250 w 5535001"/>
                <a:gd name="connsiteY31" fmla="*/ 4030542 h 6250127"/>
                <a:gd name="connsiteX32" fmla="*/ 5208612 w 5535001"/>
                <a:gd name="connsiteY32" fmla="*/ 4161771 h 6250127"/>
                <a:gd name="connsiteX33" fmla="*/ 5170318 w 5535001"/>
                <a:gd name="connsiteY33" fmla="*/ 4294680 h 6250127"/>
                <a:gd name="connsiteX34" fmla="*/ 5132248 w 5535001"/>
                <a:gd name="connsiteY34" fmla="*/ 4430164 h 6250127"/>
                <a:gd name="connsiteX35" fmla="*/ 5112765 w 5535001"/>
                <a:gd name="connsiteY35" fmla="*/ 4498914 h 6250127"/>
                <a:gd name="connsiteX36" fmla="*/ 5091715 w 5535001"/>
                <a:gd name="connsiteY36" fmla="*/ 4569119 h 6250127"/>
                <a:gd name="connsiteX37" fmla="*/ 5068985 w 5535001"/>
                <a:gd name="connsiteY37" fmla="*/ 4640220 h 6250127"/>
                <a:gd name="connsiteX38" fmla="*/ 5043904 w 5535001"/>
                <a:gd name="connsiteY38" fmla="*/ 4712105 h 6250127"/>
                <a:gd name="connsiteX39" fmla="*/ 5015799 w 5535001"/>
                <a:gd name="connsiteY39" fmla="*/ 4784438 h 6250127"/>
                <a:gd name="connsiteX40" fmla="*/ 4982880 w 5535001"/>
                <a:gd name="connsiteY40" fmla="*/ 4856435 h 6250127"/>
                <a:gd name="connsiteX41" fmla="*/ 4817276 w 5535001"/>
                <a:gd name="connsiteY41" fmla="*/ 5125275 h 6250127"/>
                <a:gd name="connsiteX42" fmla="*/ 4618753 w 5535001"/>
                <a:gd name="connsiteY42" fmla="*/ 5355374 h 6250127"/>
                <a:gd name="connsiteX43" fmla="*/ 4566575 w 5535001"/>
                <a:gd name="connsiteY43" fmla="*/ 5408560 h 6250127"/>
                <a:gd name="connsiteX44" fmla="*/ 4513837 w 5535001"/>
                <a:gd name="connsiteY44" fmla="*/ 5461186 h 6250127"/>
                <a:gd name="connsiteX45" fmla="*/ 4459531 w 5535001"/>
                <a:gd name="connsiteY45" fmla="*/ 5512580 h 6250127"/>
                <a:gd name="connsiteX46" fmla="*/ 4404554 w 5535001"/>
                <a:gd name="connsiteY46" fmla="*/ 5563526 h 6250127"/>
                <a:gd name="connsiteX47" fmla="*/ 4348009 w 5535001"/>
                <a:gd name="connsiteY47" fmla="*/ 5613017 h 6250127"/>
                <a:gd name="connsiteX48" fmla="*/ 4290568 w 5535001"/>
                <a:gd name="connsiteY48" fmla="*/ 5661948 h 6250127"/>
                <a:gd name="connsiteX49" fmla="*/ 4276124 w 5535001"/>
                <a:gd name="connsiteY49" fmla="*/ 5674153 h 6250127"/>
                <a:gd name="connsiteX50" fmla="*/ 4261120 w 5535001"/>
                <a:gd name="connsiteY50" fmla="*/ 5685798 h 6250127"/>
                <a:gd name="connsiteX51" fmla="*/ 4231112 w 5535001"/>
                <a:gd name="connsiteY51" fmla="*/ 5708976 h 6250127"/>
                <a:gd name="connsiteX52" fmla="*/ 4170984 w 5535001"/>
                <a:gd name="connsiteY52" fmla="*/ 5755443 h 6250127"/>
                <a:gd name="connsiteX53" fmla="*/ 4046025 w 5535001"/>
                <a:gd name="connsiteY53" fmla="*/ 5843228 h 6250127"/>
                <a:gd name="connsiteX54" fmla="*/ 3915356 w 5535001"/>
                <a:gd name="connsiteY54" fmla="*/ 5923735 h 6250127"/>
                <a:gd name="connsiteX55" fmla="*/ 3346323 w 5535001"/>
                <a:gd name="connsiteY55" fmla="*/ 6158872 h 6250127"/>
                <a:gd name="connsiteX56" fmla="*/ 2743476 w 5535001"/>
                <a:gd name="connsiteY56" fmla="*/ 6247328 h 6250127"/>
                <a:gd name="connsiteX57" fmla="*/ 2668120 w 5535001"/>
                <a:gd name="connsiteY57" fmla="*/ 6249344 h 6250127"/>
                <a:gd name="connsiteX58" fmla="*/ 2630498 w 5535001"/>
                <a:gd name="connsiteY58" fmla="*/ 6250127 h 6250127"/>
                <a:gd name="connsiteX59" fmla="*/ 2592988 w 5535001"/>
                <a:gd name="connsiteY59" fmla="*/ 6249568 h 6250127"/>
                <a:gd name="connsiteX60" fmla="*/ 2518080 w 5535001"/>
                <a:gd name="connsiteY60" fmla="*/ 6247777 h 6250127"/>
                <a:gd name="connsiteX61" fmla="*/ 2442948 w 5535001"/>
                <a:gd name="connsiteY61" fmla="*/ 6244529 h 6250127"/>
                <a:gd name="connsiteX62" fmla="*/ 2291676 w 5535001"/>
                <a:gd name="connsiteY62" fmla="*/ 6232213 h 6250127"/>
                <a:gd name="connsiteX63" fmla="*/ 2141412 w 5535001"/>
                <a:gd name="connsiteY63" fmla="*/ 6212394 h 6250127"/>
                <a:gd name="connsiteX64" fmla="*/ 1992715 w 5535001"/>
                <a:gd name="connsiteY64" fmla="*/ 6184961 h 6250127"/>
                <a:gd name="connsiteX65" fmla="*/ 1845811 w 5535001"/>
                <a:gd name="connsiteY65" fmla="*/ 6151034 h 6250127"/>
                <a:gd name="connsiteX66" fmla="*/ 1701033 w 5535001"/>
                <a:gd name="connsiteY66" fmla="*/ 6110724 h 6250127"/>
                <a:gd name="connsiteX67" fmla="*/ 1629484 w 5535001"/>
                <a:gd name="connsiteY67" fmla="*/ 6088219 h 6250127"/>
                <a:gd name="connsiteX68" fmla="*/ 1558383 w 5535001"/>
                <a:gd name="connsiteY68" fmla="*/ 6064929 h 6250127"/>
                <a:gd name="connsiteX69" fmla="*/ 1011968 w 5535001"/>
                <a:gd name="connsiteY69" fmla="*/ 5828896 h 6250127"/>
                <a:gd name="connsiteX70" fmla="*/ 511237 w 5535001"/>
                <a:gd name="connsiteY70" fmla="*/ 5512356 h 6250127"/>
                <a:gd name="connsiteX71" fmla="*/ 395572 w 5535001"/>
                <a:gd name="connsiteY71" fmla="*/ 5419757 h 6250127"/>
                <a:gd name="connsiteX72" fmla="*/ 284722 w 5535001"/>
                <a:gd name="connsiteY72" fmla="*/ 5321559 h 6250127"/>
                <a:gd name="connsiteX73" fmla="*/ 257513 w 5535001"/>
                <a:gd name="connsiteY73" fmla="*/ 5296477 h 6250127"/>
                <a:gd name="connsiteX74" fmla="*/ 243853 w 5535001"/>
                <a:gd name="connsiteY74" fmla="*/ 5283937 h 6250127"/>
                <a:gd name="connsiteX75" fmla="*/ 230752 w 5535001"/>
                <a:gd name="connsiteY75" fmla="*/ 5270836 h 6250127"/>
                <a:gd name="connsiteX76" fmla="*/ 178574 w 5535001"/>
                <a:gd name="connsiteY76" fmla="*/ 5218322 h 6250127"/>
                <a:gd name="connsiteX77" fmla="*/ 126508 w 5535001"/>
                <a:gd name="connsiteY77" fmla="*/ 5165584 h 6250127"/>
                <a:gd name="connsiteX78" fmla="*/ 76345 w 5535001"/>
                <a:gd name="connsiteY78" fmla="*/ 5111167 h 6250127"/>
                <a:gd name="connsiteX79" fmla="*/ 26407 w 5535001"/>
                <a:gd name="connsiteY79" fmla="*/ 5056413 h 6250127"/>
                <a:gd name="connsiteX80" fmla="*/ 0 w 5535001"/>
                <a:gd name="connsiteY80" fmla="*/ 5024776 h 6250127"/>
                <a:gd name="connsiteX81" fmla="*/ 0 w 5535001"/>
                <a:gd name="connsiteY81" fmla="*/ 4492798 h 6250127"/>
                <a:gd name="connsiteX82" fmla="*/ 28534 w 5535001"/>
                <a:gd name="connsiteY82" fmla="*/ 4537879 h 6250127"/>
                <a:gd name="connsiteX83" fmla="*/ 66604 w 5535001"/>
                <a:gd name="connsiteY83" fmla="*/ 4592745 h 6250127"/>
                <a:gd name="connsiteX84" fmla="*/ 104114 w 5535001"/>
                <a:gd name="connsiteY84" fmla="*/ 4647834 h 6250127"/>
                <a:gd name="connsiteX85" fmla="*/ 143751 w 5535001"/>
                <a:gd name="connsiteY85" fmla="*/ 4701580 h 6250127"/>
                <a:gd name="connsiteX86" fmla="*/ 182717 w 5535001"/>
                <a:gd name="connsiteY86" fmla="*/ 4755773 h 6250127"/>
                <a:gd name="connsiteX87" fmla="*/ 223810 w 5535001"/>
                <a:gd name="connsiteY87" fmla="*/ 4808399 h 6250127"/>
                <a:gd name="connsiteX88" fmla="*/ 264679 w 5535001"/>
                <a:gd name="connsiteY88" fmla="*/ 4861249 h 6250127"/>
                <a:gd name="connsiteX89" fmla="*/ 307788 w 5535001"/>
                <a:gd name="connsiteY89" fmla="*/ 4912420 h 6250127"/>
                <a:gd name="connsiteX90" fmla="*/ 351232 w 5535001"/>
                <a:gd name="connsiteY90" fmla="*/ 4963254 h 6250127"/>
                <a:gd name="connsiteX91" fmla="*/ 397028 w 5535001"/>
                <a:gd name="connsiteY91" fmla="*/ 5012185 h 6250127"/>
                <a:gd name="connsiteX92" fmla="*/ 443496 w 5535001"/>
                <a:gd name="connsiteY92" fmla="*/ 5060444 h 6250127"/>
                <a:gd name="connsiteX93" fmla="*/ 455140 w 5535001"/>
                <a:gd name="connsiteY93" fmla="*/ 5072537 h 6250127"/>
                <a:gd name="connsiteX94" fmla="*/ 467345 w 5535001"/>
                <a:gd name="connsiteY94" fmla="*/ 5083958 h 6250127"/>
                <a:gd name="connsiteX95" fmla="*/ 491755 w 5535001"/>
                <a:gd name="connsiteY95" fmla="*/ 5106912 h 6250127"/>
                <a:gd name="connsiteX96" fmla="*/ 540686 w 5535001"/>
                <a:gd name="connsiteY96" fmla="*/ 5152819 h 6250127"/>
                <a:gd name="connsiteX97" fmla="*/ 552890 w 5535001"/>
                <a:gd name="connsiteY97" fmla="*/ 5164353 h 6250127"/>
                <a:gd name="connsiteX98" fmla="*/ 565655 w 5535001"/>
                <a:gd name="connsiteY98" fmla="*/ 5175214 h 6250127"/>
                <a:gd name="connsiteX99" fmla="*/ 591072 w 5535001"/>
                <a:gd name="connsiteY99" fmla="*/ 5197048 h 6250127"/>
                <a:gd name="connsiteX100" fmla="*/ 694197 w 5535001"/>
                <a:gd name="connsiteY100" fmla="*/ 5283041 h 6250127"/>
                <a:gd name="connsiteX101" fmla="*/ 1146221 w 5535001"/>
                <a:gd name="connsiteY101" fmla="*/ 5573716 h 6250127"/>
                <a:gd name="connsiteX102" fmla="*/ 1650982 w 5535001"/>
                <a:gd name="connsiteY102" fmla="*/ 5758130 h 6250127"/>
                <a:gd name="connsiteX103" fmla="*/ 1716485 w 5535001"/>
                <a:gd name="connsiteY103" fmla="*/ 5772798 h 6250127"/>
                <a:gd name="connsiteX104" fmla="*/ 1782211 w 5535001"/>
                <a:gd name="connsiteY104" fmla="*/ 5786235 h 6250127"/>
                <a:gd name="connsiteX105" fmla="*/ 1848386 w 5535001"/>
                <a:gd name="connsiteY105" fmla="*/ 5796984 h 6250127"/>
                <a:gd name="connsiteX106" fmla="*/ 1881417 w 5535001"/>
                <a:gd name="connsiteY106" fmla="*/ 5802359 h 6250127"/>
                <a:gd name="connsiteX107" fmla="*/ 1914560 w 5535001"/>
                <a:gd name="connsiteY107" fmla="*/ 5807061 h 6250127"/>
                <a:gd name="connsiteX108" fmla="*/ 2047469 w 5535001"/>
                <a:gd name="connsiteY108" fmla="*/ 5821282 h 6250127"/>
                <a:gd name="connsiteX109" fmla="*/ 2180601 w 5535001"/>
                <a:gd name="connsiteY109" fmla="*/ 5828896 h 6250127"/>
                <a:gd name="connsiteX110" fmla="*/ 2313622 w 5535001"/>
                <a:gd name="connsiteY110" fmla="*/ 5830463 h 6250127"/>
                <a:gd name="connsiteX111" fmla="*/ 2380021 w 5535001"/>
                <a:gd name="connsiteY111" fmla="*/ 5828448 h 6250127"/>
                <a:gd name="connsiteX112" fmla="*/ 2446195 w 5535001"/>
                <a:gd name="connsiteY112" fmla="*/ 5826433 h 6250127"/>
                <a:gd name="connsiteX113" fmla="*/ 2513041 w 5535001"/>
                <a:gd name="connsiteY113" fmla="*/ 5822737 h 6250127"/>
                <a:gd name="connsiteX114" fmla="*/ 2580111 w 5535001"/>
                <a:gd name="connsiteY114" fmla="*/ 5818258 h 6250127"/>
                <a:gd name="connsiteX115" fmla="*/ 2613590 w 5535001"/>
                <a:gd name="connsiteY115" fmla="*/ 5816355 h 6250127"/>
                <a:gd name="connsiteX116" fmla="*/ 2646845 w 5535001"/>
                <a:gd name="connsiteY116" fmla="*/ 5813108 h 6250127"/>
                <a:gd name="connsiteX117" fmla="*/ 2713244 w 5535001"/>
                <a:gd name="connsiteY117" fmla="*/ 5806838 h 6250127"/>
                <a:gd name="connsiteX118" fmla="*/ 3230882 w 5535001"/>
                <a:gd name="connsiteY118" fmla="*/ 5721292 h 6250127"/>
                <a:gd name="connsiteX119" fmla="*/ 3720416 w 5535001"/>
                <a:gd name="connsiteY119" fmla="*/ 5556472 h 6250127"/>
                <a:gd name="connsiteX120" fmla="*/ 3837425 w 5535001"/>
                <a:gd name="connsiteY120" fmla="*/ 5499927 h 6250127"/>
                <a:gd name="connsiteX121" fmla="*/ 3951634 w 5535001"/>
                <a:gd name="connsiteY121" fmla="*/ 5436552 h 6250127"/>
                <a:gd name="connsiteX122" fmla="*/ 4007284 w 5535001"/>
                <a:gd name="connsiteY122" fmla="*/ 5401841 h 6250127"/>
                <a:gd name="connsiteX123" fmla="*/ 4035164 w 5535001"/>
                <a:gd name="connsiteY123" fmla="*/ 5384374 h 6250127"/>
                <a:gd name="connsiteX124" fmla="*/ 4049049 w 5535001"/>
                <a:gd name="connsiteY124" fmla="*/ 5375640 h 6250127"/>
                <a:gd name="connsiteX125" fmla="*/ 4062485 w 5535001"/>
                <a:gd name="connsiteY125" fmla="*/ 5366123 h 6250127"/>
                <a:gd name="connsiteX126" fmla="*/ 4116567 w 5535001"/>
                <a:gd name="connsiteY126" fmla="*/ 5328277 h 6250127"/>
                <a:gd name="connsiteX127" fmla="*/ 4169976 w 5535001"/>
                <a:gd name="connsiteY127" fmla="*/ 5289199 h 6250127"/>
                <a:gd name="connsiteX128" fmla="*/ 4222042 w 5535001"/>
                <a:gd name="connsiteY128" fmla="*/ 5247994 h 6250127"/>
                <a:gd name="connsiteX129" fmla="*/ 4273213 w 5535001"/>
                <a:gd name="connsiteY129" fmla="*/ 5205558 h 6250127"/>
                <a:gd name="connsiteX130" fmla="*/ 4323151 w 5535001"/>
                <a:gd name="connsiteY130" fmla="*/ 5161329 h 6250127"/>
                <a:gd name="connsiteX131" fmla="*/ 4371971 w 5535001"/>
                <a:gd name="connsiteY131" fmla="*/ 5116093 h 6250127"/>
                <a:gd name="connsiteX132" fmla="*/ 4546868 w 5535001"/>
                <a:gd name="connsiteY132" fmla="*/ 4924400 h 6250127"/>
                <a:gd name="connsiteX133" fmla="*/ 4675634 w 5535001"/>
                <a:gd name="connsiteY133" fmla="*/ 4715352 h 6250127"/>
                <a:gd name="connsiteX134" fmla="*/ 4700155 w 5535001"/>
                <a:gd name="connsiteY134" fmla="*/ 4659255 h 6250127"/>
                <a:gd name="connsiteX135" fmla="*/ 4721206 w 5535001"/>
                <a:gd name="connsiteY135" fmla="*/ 4600135 h 6250127"/>
                <a:gd name="connsiteX136" fmla="*/ 4740465 w 5535001"/>
                <a:gd name="connsiteY136" fmla="*/ 4538887 h 6250127"/>
                <a:gd name="connsiteX137" fmla="*/ 4758492 w 5535001"/>
                <a:gd name="connsiteY137" fmla="*/ 4475848 h 6250127"/>
                <a:gd name="connsiteX138" fmla="*/ 4891288 w 5535001"/>
                <a:gd name="connsiteY138" fmla="*/ 3930329 h 6250127"/>
                <a:gd name="connsiteX139" fmla="*/ 5066298 w 5535001"/>
                <a:gd name="connsiteY139" fmla="*/ 3382235 h 6250127"/>
                <a:gd name="connsiteX140" fmla="*/ 5156994 w 5535001"/>
                <a:gd name="connsiteY140" fmla="*/ 2898635 h 6250127"/>
                <a:gd name="connsiteX141" fmla="*/ 5083317 w 5535001"/>
                <a:gd name="connsiteY141" fmla="*/ 2402047 h 6250127"/>
                <a:gd name="connsiteX142" fmla="*/ 4871022 w 5535001"/>
                <a:gd name="connsiteY142" fmla="*/ 1926958 h 6250127"/>
                <a:gd name="connsiteX143" fmla="*/ 4727028 w 5535001"/>
                <a:gd name="connsiteY143" fmla="*/ 1703577 h 6250127"/>
                <a:gd name="connsiteX144" fmla="*/ 4563776 w 5535001"/>
                <a:gd name="connsiteY144" fmla="*/ 1490834 h 6250127"/>
                <a:gd name="connsiteX145" fmla="*/ 4370291 w 5535001"/>
                <a:gd name="connsiteY145" fmla="*/ 1300596 h 6250127"/>
                <a:gd name="connsiteX146" fmla="*/ 4266046 w 5535001"/>
                <a:gd name="connsiteY146" fmla="*/ 1214491 h 6250127"/>
                <a:gd name="connsiteX147" fmla="*/ 4212973 w 5535001"/>
                <a:gd name="connsiteY147" fmla="*/ 1173062 h 6250127"/>
                <a:gd name="connsiteX148" fmla="*/ 4157995 w 5535001"/>
                <a:gd name="connsiteY148" fmla="*/ 1134545 h 6250127"/>
                <a:gd name="connsiteX149" fmla="*/ 3697126 w 5535001"/>
                <a:gd name="connsiteY149" fmla="*/ 881044 h 6250127"/>
                <a:gd name="connsiteX150" fmla="*/ 3637670 w 5535001"/>
                <a:gd name="connsiteY150" fmla="*/ 856747 h 6250127"/>
                <a:gd name="connsiteX151" fmla="*/ 3608222 w 5535001"/>
                <a:gd name="connsiteY151" fmla="*/ 844318 h 6250127"/>
                <a:gd name="connsiteX152" fmla="*/ 3578214 w 5535001"/>
                <a:gd name="connsiteY152" fmla="*/ 833457 h 6250127"/>
                <a:gd name="connsiteX153" fmla="*/ 3518309 w 5535001"/>
                <a:gd name="connsiteY153" fmla="*/ 812294 h 6250127"/>
                <a:gd name="connsiteX154" fmla="*/ 3503417 w 5535001"/>
                <a:gd name="connsiteY154" fmla="*/ 806920 h 6250127"/>
                <a:gd name="connsiteX155" fmla="*/ 3489533 w 5535001"/>
                <a:gd name="connsiteY155" fmla="*/ 799642 h 6250127"/>
                <a:gd name="connsiteX156" fmla="*/ 3460869 w 5535001"/>
                <a:gd name="connsiteY156" fmla="*/ 787101 h 6250127"/>
                <a:gd name="connsiteX157" fmla="*/ 3402980 w 5535001"/>
                <a:gd name="connsiteY157" fmla="*/ 763475 h 6250127"/>
                <a:gd name="connsiteX158" fmla="*/ 3374092 w 5535001"/>
                <a:gd name="connsiteY158" fmla="*/ 751606 h 6250127"/>
                <a:gd name="connsiteX159" fmla="*/ 3344980 w 5535001"/>
                <a:gd name="connsiteY159" fmla="*/ 740409 h 6250127"/>
                <a:gd name="connsiteX160" fmla="*/ 3226627 w 5535001"/>
                <a:gd name="connsiteY160" fmla="*/ 700772 h 6250127"/>
                <a:gd name="connsiteX161" fmla="*/ 2735750 w 5535001"/>
                <a:gd name="connsiteY161" fmla="*/ 614667 h 6250127"/>
                <a:gd name="connsiteX162" fmla="*/ 2673158 w 5535001"/>
                <a:gd name="connsiteY162" fmla="*/ 610412 h 6250127"/>
                <a:gd name="connsiteX163" fmla="*/ 2610119 w 5535001"/>
                <a:gd name="connsiteY163" fmla="*/ 609628 h 6250127"/>
                <a:gd name="connsiteX164" fmla="*/ 2547080 w 5535001"/>
                <a:gd name="connsiteY164" fmla="*/ 608620 h 6250127"/>
                <a:gd name="connsiteX165" fmla="*/ 2516400 w 5535001"/>
                <a:gd name="connsiteY165" fmla="*/ 608844 h 6250127"/>
                <a:gd name="connsiteX166" fmla="*/ 2486280 w 5535001"/>
                <a:gd name="connsiteY166" fmla="*/ 609740 h 6250127"/>
                <a:gd name="connsiteX167" fmla="*/ 2426376 w 5535001"/>
                <a:gd name="connsiteY167" fmla="*/ 613099 h 6250127"/>
                <a:gd name="connsiteX168" fmla="*/ 2366920 w 5535001"/>
                <a:gd name="connsiteY168" fmla="*/ 618474 h 6250127"/>
                <a:gd name="connsiteX169" fmla="*/ 2337248 w 5535001"/>
                <a:gd name="connsiteY169" fmla="*/ 621497 h 6250127"/>
                <a:gd name="connsiteX170" fmla="*/ 2307800 w 5535001"/>
                <a:gd name="connsiteY170" fmla="*/ 625528 h 6250127"/>
                <a:gd name="connsiteX171" fmla="*/ 2278351 w 5535001"/>
                <a:gd name="connsiteY171" fmla="*/ 629559 h 6250127"/>
                <a:gd name="connsiteX172" fmla="*/ 2249127 w 5535001"/>
                <a:gd name="connsiteY172" fmla="*/ 634710 h 6250127"/>
                <a:gd name="connsiteX173" fmla="*/ 1796096 w 5535001"/>
                <a:gd name="connsiteY173" fmla="*/ 781726 h 6250127"/>
                <a:gd name="connsiteX174" fmla="*/ 1370833 w 5535001"/>
                <a:gd name="connsiteY174" fmla="*/ 1048663 h 6250127"/>
                <a:gd name="connsiteX175" fmla="*/ 959790 w 5535001"/>
                <a:gd name="connsiteY175" fmla="*/ 1390844 h 6250127"/>
                <a:gd name="connsiteX176" fmla="*/ 749062 w 5535001"/>
                <a:gd name="connsiteY176" fmla="*/ 1577611 h 6250127"/>
                <a:gd name="connsiteX177" fmla="*/ 524786 w 5535001"/>
                <a:gd name="connsiteY177" fmla="*/ 1763145 h 6250127"/>
                <a:gd name="connsiteX178" fmla="*/ 84071 w 5535001"/>
                <a:gd name="connsiteY178" fmla="*/ 2098496 h 6250127"/>
                <a:gd name="connsiteX179" fmla="*/ 0 w 5535001"/>
                <a:gd name="connsiteY179" fmla="*/ 2168094 h 6250127"/>
                <a:gd name="connsiteX180" fmla="*/ 0 w 5535001"/>
                <a:gd name="connsiteY180" fmla="*/ 1576676 h 6250127"/>
                <a:gd name="connsiteX181" fmla="*/ 174655 w 5535001"/>
                <a:gd name="connsiteY181" fmla="*/ 1387597 h 6250127"/>
                <a:gd name="connsiteX182" fmla="*/ 363661 w 5535001"/>
                <a:gd name="connsiteY182" fmla="*/ 1188626 h 6250127"/>
                <a:gd name="connsiteX183" fmla="*/ 458052 w 5535001"/>
                <a:gd name="connsiteY183" fmla="*/ 1086397 h 6250127"/>
                <a:gd name="connsiteX184" fmla="*/ 557257 w 5535001"/>
                <a:gd name="connsiteY184" fmla="*/ 981593 h 6250127"/>
                <a:gd name="connsiteX185" fmla="*/ 994165 w 5535001"/>
                <a:gd name="connsiteY185" fmla="*/ 578389 h 6250127"/>
                <a:gd name="connsiteX186" fmla="*/ 1520873 w 5535001"/>
                <a:gd name="connsiteY186" fmla="*/ 237215 h 6250127"/>
                <a:gd name="connsiteX187" fmla="*/ 2141748 w 5535001"/>
                <a:gd name="connsiteY187" fmla="*/ 31190 h 6250127"/>
                <a:gd name="connsiteX188" fmla="*/ 2182505 w 5535001"/>
                <a:gd name="connsiteY188" fmla="*/ 24360 h 6250127"/>
                <a:gd name="connsiteX189" fmla="*/ 2223374 w 5535001"/>
                <a:gd name="connsiteY189" fmla="*/ 18873 h 6250127"/>
                <a:gd name="connsiteX190" fmla="*/ 2264355 w 5535001"/>
                <a:gd name="connsiteY190" fmla="*/ 13611 h 6250127"/>
                <a:gd name="connsiteX191" fmla="*/ 2305336 w 5535001"/>
                <a:gd name="connsiteY191" fmla="*/ 9580 h 6250127"/>
                <a:gd name="connsiteX192" fmla="*/ 2387410 w 5535001"/>
                <a:gd name="connsiteY192" fmla="*/ 3645 h 6250127"/>
                <a:gd name="connsiteX193" fmla="*/ 2469373 w 5535001"/>
                <a:gd name="connsiteY193" fmla="*/ 622 h 625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535001" h="6250127">
                  <a:moveTo>
                    <a:pt x="2510242" y="174"/>
                  </a:moveTo>
                  <a:cubicBezTo>
                    <a:pt x="2523902" y="-50"/>
                    <a:pt x="2537562" y="-162"/>
                    <a:pt x="2550551" y="510"/>
                  </a:cubicBezTo>
                  <a:lnTo>
                    <a:pt x="2629490" y="3757"/>
                  </a:lnTo>
                  <a:lnTo>
                    <a:pt x="2708317" y="7229"/>
                  </a:lnTo>
                  <a:cubicBezTo>
                    <a:pt x="2734630" y="8572"/>
                    <a:pt x="2760943" y="12155"/>
                    <a:pt x="2787256" y="14619"/>
                  </a:cubicBezTo>
                  <a:cubicBezTo>
                    <a:pt x="2997536" y="34885"/>
                    <a:pt x="3207144" y="77994"/>
                    <a:pt x="3408467" y="145064"/>
                  </a:cubicBezTo>
                  <a:lnTo>
                    <a:pt x="3557723" y="199593"/>
                  </a:lnTo>
                  <a:cubicBezTo>
                    <a:pt x="3570264" y="203848"/>
                    <a:pt x="3582245" y="209447"/>
                    <a:pt x="3594337" y="214597"/>
                  </a:cubicBezTo>
                  <a:lnTo>
                    <a:pt x="3630616" y="230385"/>
                  </a:lnTo>
                  <a:lnTo>
                    <a:pt x="3703172" y="262073"/>
                  </a:lnTo>
                  <a:cubicBezTo>
                    <a:pt x="3715265" y="267335"/>
                    <a:pt x="3727358" y="272598"/>
                    <a:pt x="3739003" y="278756"/>
                  </a:cubicBezTo>
                  <a:cubicBezTo>
                    <a:pt x="3744937" y="281667"/>
                    <a:pt x="3750984" y="284131"/>
                    <a:pt x="3756806" y="287266"/>
                  </a:cubicBezTo>
                  <a:cubicBezTo>
                    <a:pt x="3762517" y="290513"/>
                    <a:pt x="3768115" y="294208"/>
                    <a:pt x="3773714" y="297567"/>
                  </a:cubicBezTo>
                  <a:lnTo>
                    <a:pt x="3840784" y="339332"/>
                  </a:lnTo>
                  <a:cubicBezTo>
                    <a:pt x="3851869" y="346386"/>
                    <a:pt x="3863290" y="352881"/>
                    <a:pt x="3873927" y="360495"/>
                  </a:cubicBezTo>
                  <a:lnTo>
                    <a:pt x="3906062" y="383001"/>
                  </a:lnTo>
                  <a:lnTo>
                    <a:pt x="3969662" y="428572"/>
                  </a:lnTo>
                  <a:cubicBezTo>
                    <a:pt x="4137281" y="552188"/>
                    <a:pt x="4285417" y="693270"/>
                    <a:pt x="4423029" y="837600"/>
                  </a:cubicBezTo>
                  <a:cubicBezTo>
                    <a:pt x="4440160" y="855739"/>
                    <a:pt x="4457404" y="873766"/>
                    <a:pt x="4474647" y="891569"/>
                  </a:cubicBezTo>
                  <a:lnTo>
                    <a:pt x="4524250" y="946883"/>
                  </a:lnTo>
                  <a:lnTo>
                    <a:pt x="4573965" y="1001748"/>
                  </a:lnTo>
                  <a:cubicBezTo>
                    <a:pt x="4590760" y="1019887"/>
                    <a:pt x="4605988" y="1039146"/>
                    <a:pt x="4622224" y="1057509"/>
                  </a:cubicBezTo>
                  <a:cubicBezTo>
                    <a:pt x="4653911" y="1094907"/>
                    <a:pt x="4686831" y="1131409"/>
                    <a:pt x="4717510" y="1169143"/>
                  </a:cubicBezTo>
                  <a:cubicBezTo>
                    <a:pt x="4733186" y="1187730"/>
                    <a:pt x="4748862" y="1206430"/>
                    <a:pt x="4764986" y="1224681"/>
                  </a:cubicBezTo>
                  <a:cubicBezTo>
                    <a:pt x="4780886" y="1243044"/>
                    <a:pt x="4797233" y="1261071"/>
                    <a:pt x="4813021" y="1279994"/>
                  </a:cubicBezTo>
                  <a:cubicBezTo>
                    <a:pt x="4877292" y="1354230"/>
                    <a:pt x="4941339" y="1428914"/>
                    <a:pt x="5001915" y="1506846"/>
                  </a:cubicBezTo>
                  <a:cubicBezTo>
                    <a:pt x="5062603" y="1584665"/>
                    <a:pt x="5118252" y="1666739"/>
                    <a:pt x="5170542" y="1751165"/>
                  </a:cubicBezTo>
                  <a:cubicBezTo>
                    <a:pt x="5274898" y="1920240"/>
                    <a:pt x="5363579" y="2101295"/>
                    <a:pt x="5428969" y="2293660"/>
                  </a:cubicBezTo>
                  <a:cubicBezTo>
                    <a:pt x="5494136" y="2485801"/>
                    <a:pt x="5533102" y="2690819"/>
                    <a:pt x="5534893" y="2899307"/>
                  </a:cubicBezTo>
                  <a:cubicBezTo>
                    <a:pt x="5536124" y="3003439"/>
                    <a:pt x="5526831" y="3108132"/>
                    <a:pt x="5508804" y="3211144"/>
                  </a:cubicBezTo>
                  <a:cubicBezTo>
                    <a:pt x="5490441" y="3314157"/>
                    <a:pt x="5462336" y="3415490"/>
                    <a:pt x="5426282" y="3513352"/>
                  </a:cubicBezTo>
                  <a:cubicBezTo>
                    <a:pt x="5363355" y="3684890"/>
                    <a:pt x="5302219" y="3856428"/>
                    <a:pt x="5248250" y="4030542"/>
                  </a:cubicBezTo>
                  <a:lnTo>
                    <a:pt x="5208612" y="4161771"/>
                  </a:lnTo>
                  <a:lnTo>
                    <a:pt x="5170318" y="4294680"/>
                  </a:lnTo>
                  <a:lnTo>
                    <a:pt x="5132248" y="4430164"/>
                  </a:lnTo>
                  <a:lnTo>
                    <a:pt x="5112765" y="4498914"/>
                  </a:lnTo>
                  <a:lnTo>
                    <a:pt x="5091715" y="4569119"/>
                  </a:lnTo>
                  <a:cubicBezTo>
                    <a:pt x="5085221" y="4592297"/>
                    <a:pt x="5076823" y="4616482"/>
                    <a:pt x="5068985" y="4640220"/>
                  </a:cubicBezTo>
                  <a:cubicBezTo>
                    <a:pt x="5060699" y="4664182"/>
                    <a:pt x="5053981" y="4687807"/>
                    <a:pt x="5043904" y="4712105"/>
                  </a:cubicBezTo>
                  <a:lnTo>
                    <a:pt x="5015799" y="4784438"/>
                  </a:lnTo>
                  <a:cubicBezTo>
                    <a:pt x="5005274" y="4808511"/>
                    <a:pt x="4993965" y="4832473"/>
                    <a:pt x="4982880" y="4856435"/>
                  </a:cubicBezTo>
                  <a:cubicBezTo>
                    <a:pt x="4936524" y="4951273"/>
                    <a:pt x="4881099" y="5044096"/>
                    <a:pt x="4817276" y="5125275"/>
                  </a:cubicBezTo>
                  <a:cubicBezTo>
                    <a:pt x="4755244" y="5208805"/>
                    <a:pt x="4686943" y="5282817"/>
                    <a:pt x="4618753" y="5355374"/>
                  </a:cubicBezTo>
                  <a:cubicBezTo>
                    <a:pt x="4602069" y="5374073"/>
                    <a:pt x="4584154" y="5391092"/>
                    <a:pt x="4566575" y="5408560"/>
                  </a:cubicBezTo>
                  <a:lnTo>
                    <a:pt x="4513837" y="5461186"/>
                  </a:lnTo>
                  <a:cubicBezTo>
                    <a:pt x="4496593" y="5479101"/>
                    <a:pt x="4477894" y="5495560"/>
                    <a:pt x="4459531" y="5512580"/>
                  </a:cubicBezTo>
                  <a:lnTo>
                    <a:pt x="4404554" y="5563526"/>
                  </a:lnTo>
                  <a:cubicBezTo>
                    <a:pt x="4386527" y="5580770"/>
                    <a:pt x="4366932" y="5596670"/>
                    <a:pt x="4348009" y="5613017"/>
                  </a:cubicBezTo>
                  <a:lnTo>
                    <a:pt x="4290568" y="5661948"/>
                  </a:lnTo>
                  <a:lnTo>
                    <a:pt x="4276124" y="5674153"/>
                  </a:lnTo>
                  <a:lnTo>
                    <a:pt x="4261120" y="5685798"/>
                  </a:lnTo>
                  <a:lnTo>
                    <a:pt x="4231112" y="5708976"/>
                  </a:lnTo>
                  <a:lnTo>
                    <a:pt x="4170984" y="5755443"/>
                  </a:lnTo>
                  <a:cubicBezTo>
                    <a:pt x="4130227" y="5785563"/>
                    <a:pt x="4087790" y="5813892"/>
                    <a:pt x="4046025" y="5843228"/>
                  </a:cubicBezTo>
                  <a:cubicBezTo>
                    <a:pt x="4002917" y="5870437"/>
                    <a:pt x="3959248" y="5897309"/>
                    <a:pt x="3915356" y="5923735"/>
                  </a:cubicBezTo>
                  <a:cubicBezTo>
                    <a:pt x="3737659" y="6026299"/>
                    <a:pt x="3544847" y="6106022"/>
                    <a:pt x="3346323" y="6158872"/>
                  </a:cubicBezTo>
                  <a:cubicBezTo>
                    <a:pt x="3147800" y="6211946"/>
                    <a:pt x="2944462" y="6239714"/>
                    <a:pt x="2743476" y="6247328"/>
                  </a:cubicBezTo>
                  <a:lnTo>
                    <a:pt x="2668120" y="6249344"/>
                  </a:lnTo>
                  <a:lnTo>
                    <a:pt x="2630498" y="6250127"/>
                  </a:lnTo>
                  <a:lnTo>
                    <a:pt x="2592988" y="6249568"/>
                  </a:lnTo>
                  <a:lnTo>
                    <a:pt x="2518080" y="6247777"/>
                  </a:lnTo>
                  <a:cubicBezTo>
                    <a:pt x="2493110" y="6247105"/>
                    <a:pt x="2468365" y="6246881"/>
                    <a:pt x="2442948" y="6244529"/>
                  </a:cubicBezTo>
                  <a:cubicBezTo>
                    <a:pt x="2392337" y="6240722"/>
                    <a:pt x="2341950" y="6237699"/>
                    <a:pt x="2291676" y="6232213"/>
                  </a:cubicBezTo>
                  <a:lnTo>
                    <a:pt x="2141412" y="6212394"/>
                  </a:lnTo>
                  <a:lnTo>
                    <a:pt x="1992715" y="6184961"/>
                  </a:lnTo>
                  <a:cubicBezTo>
                    <a:pt x="1943561" y="6173988"/>
                    <a:pt x="1894630" y="6162231"/>
                    <a:pt x="1845811" y="6151034"/>
                  </a:cubicBezTo>
                  <a:cubicBezTo>
                    <a:pt x="1797215" y="6138829"/>
                    <a:pt x="1749180" y="6123938"/>
                    <a:pt x="1701033" y="6110724"/>
                  </a:cubicBezTo>
                  <a:cubicBezTo>
                    <a:pt x="1676847" y="6104566"/>
                    <a:pt x="1653334" y="6095833"/>
                    <a:pt x="1629484" y="6088219"/>
                  </a:cubicBezTo>
                  <a:lnTo>
                    <a:pt x="1558383" y="6064929"/>
                  </a:lnTo>
                  <a:cubicBezTo>
                    <a:pt x="1369713" y="6000210"/>
                    <a:pt x="1186978" y="5921271"/>
                    <a:pt x="1011968" y="5828896"/>
                  </a:cubicBezTo>
                  <a:cubicBezTo>
                    <a:pt x="837071" y="5736408"/>
                    <a:pt x="668556" y="5631940"/>
                    <a:pt x="511237" y="5512356"/>
                  </a:cubicBezTo>
                  <a:cubicBezTo>
                    <a:pt x="471152" y="5483468"/>
                    <a:pt x="433642" y="5451220"/>
                    <a:pt x="395572" y="5419757"/>
                  </a:cubicBezTo>
                  <a:cubicBezTo>
                    <a:pt x="356831" y="5388965"/>
                    <a:pt x="321112" y="5354926"/>
                    <a:pt x="284722" y="5321559"/>
                  </a:cubicBezTo>
                  <a:lnTo>
                    <a:pt x="257513" y="5296477"/>
                  </a:lnTo>
                  <a:lnTo>
                    <a:pt x="243853" y="5283937"/>
                  </a:lnTo>
                  <a:lnTo>
                    <a:pt x="230752" y="5270836"/>
                  </a:lnTo>
                  <a:lnTo>
                    <a:pt x="178574" y="5218322"/>
                  </a:lnTo>
                  <a:cubicBezTo>
                    <a:pt x="161331" y="5200631"/>
                    <a:pt x="143191" y="5183948"/>
                    <a:pt x="126508" y="5165584"/>
                  </a:cubicBezTo>
                  <a:lnTo>
                    <a:pt x="76345" y="5111167"/>
                  </a:lnTo>
                  <a:cubicBezTo>
                    <a:pt x="59774" y="5092916"/>
                    <a:pt x="42530" y="5075112"/>
                    <a:pt x="26407" y="5056413"/>
                  </a:cubicBezTo>
                  <a:lnTo>
                    <a:pt x="0" y="5024776"/>
                  </a:lnTo>
                  <a:lnTo>
                    <a:pt x="0" y="4492798"/>
                  </a:lnTo>
                  <a:lnTo>
                    <a:pt x="28534" y="4537879"/>
                  </a:lnTo>
                  <a:cubicBezTo>
                    <a:pt x="41299" y="4556130"/>
                    <a:pt x="54175" y="4574382"/>
                    <a:pt x="66604" y="4592745"/>
                  </a:cubicBezTo>
                  <a:lnTo>
                    <a:pt x="104114" y="4647834"/>
                  </a:lnTo>
                  <a:lnTo>
                    <a:pt x="143751" y="4701580"/>
                  </a:lnTo>
                  <a:cubicBezTo>
                    <a:pt x="156964" y="4719495"/>
                    <a:pt x="169728" y="4737746"/>
                    <a:pt x="182717" y="4755773"/>
                  </a:cubicBezTo>
                  <a:lnTo>
                    <a:pt x="223810" y="4808399"/>
                  </a:lnTo>
                  <a:lnTo>
                    <a:pt x="264679" y="4861249"/>
                  </a:lnTo>
                  <a:cubicBezTo>
                    <a:pt x="278563" y="4878717"/>
                    <a:pt x="293455" y="4895288"/>
                    <a:pt x="307788" y="4912420"/>
                  </a:cubicBezTo>
                  <a:lnTo>
                    <a:pt x="351232" y="4963254"/>
                  </a:lnTo>
                  <a:cubicBezTo>
                    <a:pt x="365788" y="4980162"/>
                    <a:pt x="381688" y="4995837"/>
                    <a:pt x="397028" y="5012185"/>
                  </a:cubicBezTo>
                  <a:lnTo>
                    <a:pt x="443496" y="5060444"/>
                  </a:lnTo>
                  <a:lnTo>
                    <a:pt x="455140" y="5072537"/>
                  </a:lnTo>
                  <a:lnTo>
                    <a:pt x="467345" y="5083958"/>
                  </a:lnTo>
                  <a:lnTo>
                    <a:pt x="491755" y="5106912"/>
                  </a:lnTo>
                  <a:lnTo>
                    <a:pt x="540686" y="5152819"/>
                  </a:lnTo>
                  <a:lnTo>
                    <a:pt x="552890" y="5164353"/>
                  </a:lnTo>
                  <a:lnTo>
                    <a:pt x="565655" y="5175214"/>
                  </a:lnTo>
                  <a:lnTo>
                    <a:pt x="591072" y="5197048"/>
                  </a:lnTo>
                  <a:cubicBezTo>
                    <a:pt x="624999" y="5226160"/>
                    <a:pt x="658366" y="5256056"/>
                    <a:pt x="694197" y="5283041"/>
                  </a:cubicBezTo>
                  <a:cubicBezTo>
                    <a:pt x="834272" y="5394675"/>
                    <a:pt x="985207" y="5493881"/>
                    <a:pt x="1146221" y="5573716"/>
                  </a:cubicBezTo>
                  <a:cubicBezTo>
                    <a:pt x="1307122" y="5653774"/>
                    <a:pt x="1476869" y="5715918"/>
                    <a:pt x="1650982" y="5758130"/>
                  </a:cubicBezTo>
                  <a:lnTo>
                    <a:pt x="1716485" y="5772798"/>
                  </a:lnTo>
                  <a:cubicBezTo>
                    <a:pt x="1738431" y="5777390"/>
                    <a:pt x="1759929" y="5783100"/>
                    <a:pt x="1782211" y="5786235"/>
                  </a:cubicBezTo>
                  <a:lnTo>
                    <a:pt x="1848386" y="5796984"/>
                  </a:lnTo>
                  <a:lnTo>
                    <a:pt x="1881417" y="5802359"/>
                  </a:lnTo>
                  <a:cubicBezTo>
                    <a:pt x="1892390" y="5804151"/>
                    <a:pt x="1903363" y="5806054"/>
                    <a:pt x="1914560" y="5807061"/>
                  </a:cubicBezTo>
                  <a:cubicBezTo>
                    <a:pt x="1959012" y="5811765"/>
                    <a:pt x="2003241" y="5817251"/>
                    <a:pt x="2047469" y="5821282"/>
                  </a:cubicBezTo>
                  <a:lnTo>
                    <a:pt x="2180601" y="5828896"/>
                  </a:lnTo>
                  <a:lnTo>
                    <a:pt x="2313622" y="5830463"/>
                  </a:lnTo>
                  <a:cubicBezTo>
                    <a:pt x="2335680" y="5830799"/>
                    <a:pt x="2357962" y="5829008"/>
                    <a:pt x="2380021" y="5828448"/>
                  </a:cubicBezTo>
                  <a:lnTo>
                    <a:pt x="2446195" y="5826433"/>
                  </a:lnTo>
                  <a:cubicBezTo>
                    <a:pt x="2468029" y="5826208"/>
                    <a:pt x="2490647" y="5824193"/>
                    <a:pt x="2513041" y="5822737"/>
                  </a:cubicBezTo>
                  <a:lnTo>
                    <a:pt x="2580111" y="5818258"/>
                  </a:lnTo>
                  <a:lnTo>
                    <a:pt x="2613590" y="5816355"/>
                  </a:lnTo>
                  <a:lnTo>
                    <a:pt x="2646845" y="5813108"/>
                  </a:lnTo>
                  <a:cubicBezTo>
                    <a:pt x="2669016" y="5810869"/>
                    <a:pt x="2691074" y="5808741"/>
                    <a:pt x="2713244" y="5806838"/>
                  </a:cubicBezTo>
                  <a:cubicBezTo>
                    <a:pt x="2889933" y="5789371"/>
                    <a:pt x="3062815" y="5762050"/>
                    <a:pt x="3230882" y="5721292"/>
                  </a:cubicBezTo>
                  <a:cubicBezTo>
                    <a:pt x="3398837" y="5680423"/>
                    <a:pt x="3562426" y="5626902"/>
                    <a:pt x="3720416" y="5556472"/>
                  </a:cubicBezTo>
                  <a:cubicBezTo>
                    <a:pt x="3759381" y="5537997"/>
                    <a:pt x="3798347" y="5518962"/>
                    <a:pt x="3837425" y="5499927"/>
                  </a:cubicBezTo>
                  <a:cubicBezTo>
                    <a:pt x="3875271" y="5478765"/>
                    <a:pt x="3913900" y="5458610"/>
                    <a:pt x="3951634" y="5436552"/>
                  </a:cubicBezTo>
                  <a:lnTo>
                    <a:pt x="4007284" y="5401841"/>
                  </a:lnTo>
                  <a:lnTo>
                    <a:pt x="4035164" y="5384374"/>
                  </a:lnTo>
                  <a:lnTo>
                    <a:pt x="4049049" y="5375640"/>
                  </a:lnTo>
                  <a:lnTo>
                    <a:pt x="4062485" y="5366123"/>
                  </a:lnTo>
                  <a:lnTo>
                    <a:pt x="4116567" y="5328277"/>
                  </a:lnTo>
                  <a:cubicBezTo>
                    <a:pt x="4134594" y="5315624"/>
                    <a:pt x="4152957" y="5303420"/>
                    <a:pt x="4169976" y="5289199"/>
                  </a:cubicBezTo>
                  <a:lnTo>
                    <a:pt x="4222042" y="5247994"/>
                  </a:lnTo>
                  <a:cubicBezTo>
                    <a:pt x="4239398" y="5234222"/>
                    <a:pt x="4256865" y="5220562"/>
                    <a:pt x="4273213" y="5205558"/>
                  </a:cubicBezTo>
                  <a:lnTo>
                    <a:pt x="4323151" y="5161329"/>
                  </a:lnTo>
                  <a:cubicBezTo>
                    <a:pt x="4339611" y="5146437"/>
                    <a:pt x="4356631" y="5131881"/>
                    <a:pt x="4371971" y="5116093"/>
                  </a:cubicBezTo>
                  <a:cubicBezTo>
                    <a:pt x="4435457" y="5054398"/>
                    <a:pt x="4496258" y="4991135"/>
                    <a:pt x="4546868" y="4924400"/>
                  </a:cubicBezTo>
                  <a:cubicBezTo>
                    <a:pt x="4600054" y="4858450"/>
                    <a:pt x="4640699" y="4788916"/>
                    <a:pt x="4675634" y="4715352"/>
                  </a:cubicBezTo>
                  <a:lnTo>
                    <a:pt x="4700155" y="4659255"/>
                  </a:lnTo>
                  <a:lnTo>
                    <a:pt x="4721206" y="4600135"/>
                  </a:lnTo>
                  <a:cubicBezTo>
                    <a:pt x="4728707" y="4580988"/>
                    <a:pt x="4733970" y="4559266"/>
                    <a:pt x="4740465" y="4538887"/>
                  </a:cubicBezTo>
                  <a:cubicBezTo>
                    <a:pt x="4746623" y="4518061"/>
                    <a:pt x="4753005" y="4497906"/>
                    <a:pt x="4758492" y="4475848"/>
                  </a:cubicBezTo>
                  <a:cubicBezTo>
                    <a:pt x="4803168" y="4303637"/>
                    <a:pt x="4840902" y="4115080"/>
                    <a:pt x="4891288" y="3930329"/>
                  </a:cubicBezTo>
                  <a:cubicBezTo>
                    <a:pt x="4940891" y="3744906"/>
                    <a:pt x="5000235" y="3562059"/>
                    <a:pt x="5066298" y="3382235"/>
                  </a:cubicBezTo>
                  <a:cubicBezTo>
                    <a:pt x="5124186" y="3226932"/>
                    <a:pt x="5154530" y="3064015"/>
                    <a:pt x="5156994" y="2898635"/>
                  </a:cubicBezTo>
                  <a:cubicBezTo>
                    <a:pt x="5159681" y="2733255"/>
                    <a:pt x="5132920" y="2565636"/>
                    <a:pt x="5083317" y="2402047"/>
                  </a:cubicBezTo>
                  <a:cubicBezTo>
                    <a:pt x="5033938" y="2238123"/>
                    <a:pt x="4960150" y="2079013"/>
                    <a:pt x="4871022" y="1926958"/>
                  </a:cubicBezTo>
                  <a:cubicBezTo>
                    <a:pt x="4826570" y="1850818"/>
                    <a:pt x="4777415" y="1776918"/>
                    <a:pt x="4727028" y="1703577"/>
                  </a:cubicBezTo>
                  <a:cubicBezTo>
                    <a:pt x="4676418" y="1630349"/>
                    <a:pt x="4622784" y="1558464"/>
                    <a:pt x="4563776" y="1490834"/>
                  </a:cubicBezTo>
                  <a:cubicBezTo>
                    <a:pt x="4503647" y="1423764"/>
                    <a:pt x="4439041" y="1359157"/>
                    <a:pt x="4370291" y="1300596"/>
                  </a:cubicBezTo>
                  <a:cubicBezTo>
                    <a:pt x="4336812" y="1270141"/>
                    <a:pt x="4301541" y="1242148"/>
                    <a:pt x="4266046" y="1214491"/>
                  </a:cubicBezTo>
                  <a:cubicBezTo>
                    <a:pt x="4248355" y="1200607"/>
                    <a:pt x="4230776" y="1186611"/>
                    <a:pt x="4212973" y="1173062"/>
                  </a:cubicBezTo>
                  <a:cubicBezTo>
                    <a:pt x="4194722" y="1160074"/>
                    <a:pt x="4176359" y="1147197"/>
                    <a:pt x="4157995" y="1134545"/>
                  </a:cubicBezTo>
                  <a:cubicBezTo>
                    <a:pt x="4011426" y="1031980"/>
                    <a:pt x="3855004" y="948562"/>
                    <a:pt x="3697126" y="881044"/>
                  </a:cubicBezTo>
                  <a:lnTo>
                    <a:pt x="3637670" y="856747"/>
                  </a:lnTo>
                  <a:lnTo>
                    <a:pt x="3608222" y="844318"/>
                  </a:lnTo>
                  <a:cubicBezTo>
                    <a:pt x="3598480" y="840063"/>
                    <a:pt x="3588179" y="837040"/>
                    <a:pt x="3578214" y="833457"/>
                  </a:cubicBezTo>
                  <a:lnTo>
                    <a:pt x="3518309" y="812294"/>
                  </a:lnTo>
                  <a:cubicBezTo>
                    <a:pt x="3513383" y="810503"/>
                    <a:pt x="3508344" y="808823"/>
                    <a:pt x="3503417" y="806920"/>
                  </a:cubicBezTo>
                  <a:cubicBezTo>
                    <a:pt x="3498603" y="804792"/>
                    <a:pt x="3494236" y="801993"/>
                    <a:pt x="3489533" y="799642"/>
                  </a:cubicBezTo>
                  <a:cubicBezTo>
                    <a:pt x="3480240" y="794827"/>
                    <a:pt x="3470498" y="791020"/>
                    <a:pt x="3460869" y="787101"/>
                  </a:cubicBezTo>
                  <a:lnTo>
                    <a:pt x="3402980" y="763475"/>
                  </a:lnTo>
                  <a:lnTo>
                    <a:pt x="3374092" y="751606"/>
                  </a:lnTo>
                  <a:cubicBezTo>
                    <a:pt x="3364462" y="747688"/>
                    <a:pt x="3354945" y="743433"/>
                    <a:pt x="3344980" y="740409"/>
                  </a:cubicBezTo>
                  <a:lnTo>
                    <a:pt x="3226627" y="700772"/>
                  </a:lnTo>
                  <a:cubicBezTo>
                    <a:pt x="3067405" y="652849"/>
                    <a:pt x="2902697" y="625192"/>
                    <a:pt x="2735750" y="614667"/>
                  </a:cubicBezTo>
                  <a:cubicBezTo>
                    <a:pt x="2714811" y="613435"/>
                    <a:pt x="2694209" y="610860"/>
                    <a:pt x="2673158" y="610412"/>
                  </a:cubicBezTo>
                  <a:lnTo>
                    <a:pt x="2610119" y="609628"/>
                  </a:lnTo>
                  <a:lnTo>
                    <a:pt x="2547080" y="608620"/>
                  </a:lnTo>
                  <a:cubicBezTo>
                    <a:pt x="2536443" y="608173"/>
                    <a:pt x="2526365" y="608397"/>
                    <a:pt x="2516400" y="608844"/>
                  </a:cubicBezTo>
                  <a:lnTo>
                    <a:pt x="2486280" y="609740"/>
                  </a:lnTo>
                  <a:cubicBezTo>
                    <a:pt x="2466125" y="609852"/>
                    <a:pt x="2446307" y="611868"/>
                    <a:pt x="2426376" y="613099"/>
                  </a:cubicBezTo>
                  <a:cubicBezTo>
                    <a:pt x="2406333" y="613995"/>
                    <a:pt x="2386627" y="616458"/>
                    <a:pt x="2366920" y="618474"/>
                  </a:cubicBezTo>
                  <a:cubicBezTo>
                    <a:pt x="2357066" y="619482"/>
                    <a:pt x="2347101" y="620153"/>
                    <a:pt x="2337248" y="621497"/>
                  </a:cubicBezTo>
                  <a:lnTo>
                    <a:pt x="2307800" y="625528"/>
                  </a:lnTo>
                  <a:lnTo>
                    <a:pt x="2278351" y="629559"/>
                  </a:lnTo>
                  <a:lnTo>
                    <a:pt x="2249127" y="634710"/>
                  </a:lnTo>
                  <a:cubicBezTo>
                    <a:pt x="2093377" y="661918"/>
                    <a:pt x="1942329" y="710849"/>
                    <a:pt x="1796096" y="781726"/>
                  </a:cubicBezTo>
                  <a:cubicBezTo>
                    <a:pt x="1649751" y="852268"/>
                    <a:pt x="1508892" y="944307"/>
                    <a:pt x="1370833" y="1048663"/>
                  </a:cubicBezTo>
                  <a:cubicBezTo>
                    <a:pt x="1232774" y="1153244"/>
                    <a:pt x="1097290" y="1269917"/>
                    <a:pt x="959790" y="1390844"/>
                  </a:cubicBezTo>
                  <a:lnTo>
                    <a:pt x="749062" y="1577611"/>
                  </a:lnTo>
                  <a:cubicBezTo>
                    <a:pt x="674602" y="1642329"/>
                    <a:pt x="599806" y="1704137"/>
                    <a:pt x="524786" y="1763145"/>
                  </a:cubicBezTo>
                  <a:cubicBezTo>
                    <a:pt x="374858" y="1881498"/>
                    <a:pt x="223810" y="1987422"/>
                    <a:pt x="84071" y="2098496"/>
                  </a:cubicBezTo>
                  <a:lnTo>
                    <a:pt x="0" y="2168094"/>
                  </a:lnTo>
                  <a:lnTo>
                    <a:pt x="0" y="1576676"/>
                  </a:lnTo>
                  <a:lnTo>
                    <a:pt x="174655" y="1387597"/>
                  </a:lnTo>
                  <a:cubicBezTo>
                    <a:pt x="238926" y="1320079"/>
                    <a:pt x="302749" y="1254577"/>
                    <a:pt x="363661" y="1188626"/>
                  </a:cubicBezTo>
                  <a:lnTo>
                    <a:pt x="458052" y="1086397"/>
                  </a:lnTo>
                  <a:cubicBezTo>
                    <a:pt x="490635" y="1051351"/>
                    <a:pt x="523666" y="1016416"/>
                    <a:pt x="557257" y="981593"/>
                  </a:cubicBezTo>
                  <a:cubicBezTo>
                    <a:pt x="691510" y="842414"/>
                    <a:pt x="835055" y="705699"/>
                    <a:pt x="994165" y="578389"/>
                  </a:cubicBezTo>
                  <a:cubicBezTo>
                    <a:pt x="1152939" y="451190"/>
                    <a:pt x="1328060" y="333398"/>
                    <a:pt x="1520873" y="237215"/>
                  </a:cubicBezTo>
                  <a:cubicBezTo>
                    <a:pt x="1713238" y="141033"/>
                    <a:pt x="1924302" y="68028"/>
                    <a:pt x="2141748" y="31190"/>
                  </a:cubicBezTo>
                  <a:lnTo>
                    <a:pt x="2182505" y="24360"/>
                  </a:lnTo>
                  <a:cubicBezTo>
                    <a:pt x="2196165" y="22344"/>
                    <a:pt x="2209826" y="20665"/>
                    <a:pt x="2223374" y="18873"/>
                  </a:cubicBezTo>
                  <a:lnTo>
                    <a:pt x="2264355" y="13611"/>
                  </a:lnTo>
                  <a:cubicBezTo>
                    <a:pt x="2278015" y="11931"/>
                    <a:pt x="2291676" y="10924"/>
                    <a:pt x="2305336" y="9580"/>
                  </a:cubicBezTo>
                  <a:cubicBezTo>
                    <a:pt x="2332657" y="7229"/>
                    <a:pt x="2360090" y="4653"/>
                    <a:pt x="2387410" y="3645"/>
                  </a:cubicBezTo>
                  <a:cubicBezTo>
                    <a:pt x="2414731" y="2414"/>
                    <a:pt x="2442164" y="510"/>
                    <a:pt x="2469373" y="62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21">
              <a:extLst>
                <a:ext uri="{FF2B5EF4-FFF2-40B4-BE49-F238E27FC236}">
                  <a16:creationId xmlns:a16="http://schemas.microsoft.com/office/drawing/2014/main" id="{DFB95E12-4EF0-42F7-BCF9-AD31B4C8EBF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646908" cy="6130481"/>
            </a:xfrm>
            <a:custGeom>
              <a:avLst/>
              <a:gdLst>
                <a:gd name="connsiteX0" fmla="*/ 2616837 w 5646908"/>
                <a:gd name="connsiteY0" fmla="*/ 0 h 6130481"/>
                <a:gd name="connsiteX1" fmla="*/ 4918721 w 5646908"/>
                <a:gd name="connsiteY1" fmla="*/ 1134258 h 6130481"/>
                <a:gd name="connsiteX2" fmla="*/ 5539036 w 5646908"/>
                <a:gd name="connsiteY2" fmla="*/ 3362353 h 6130481"/>
                <a:gd name="connsiteX3" fmla="*/ 4712024 w 5646908"/>
                <a:gd name="connsiteY3" fmla="*/ 5293280 h 6130481"/>
                <a:gd name="connsiteX4" fmla="*/ 2547864 w 5646908"/>
                <a:gd name="connsiteY4" fmla="*/ 6130481 h 6130481"/>
                <a:gd name="connsiteX5" fmla="*/ 263223 w 5646908"/>
                <a:gd name="connsiteY5" fmla="*/ 5212325 h 6130481"/>
                <a:gd name="connsiteX6" fmla="*/ 49974 w 5646908"/>
                <a:gd name="connsiteY6" fmla="*/ 4985345 h 6130481"/>
                <a:gd name="connsiteX7" fmla="*/ 0 w 5646908"/>
                <a:gd name="connsiteY7" fmla="*/ 4920618 h 6130481"/>
                <a:gd name="connsiteX8" fmla="*/ 0 w 5646908"/>
                <a:gd name="connsiteY8" fmla="*/ 3760303 h 6130481"/>
                <a:gd name="connsiteX9" fmla="*/ 80488 w 5646908"/>
                <a:gd name="connsiteY9" fmla="*/ 3974159 h 6130481"/>
                <a:gd name="connsiteX10" fmla="*/ 664748 w 5646908"/>
                <a:gd name="connsiteY10" fmla="*/ 4813600 h 6130481"/>
                <a:gd name="connsiteX11" fmla="*/ 2548087 w 5646908"/>
                <a:gd name="connsiteY11" fmla="*/ 5570406 h 6130481"/>
                <a:gd name="connsiteX12" fmla="*/ 3536561 w 5646908"/>
                <a:gd name="connsiteY12" fmla="*/ 5407153 h 6130481"/>
                <a:gd name="connsiteX13" fmla="*/ 4308035 w 5646908"/>
                <a:gd name="connsiteY13" fmla="*/ 4897241 h 6130481"/>
                <a:gd name="connsiteX14" fmla="*/ 4569038 w 5646908"/>
                <a:gd name="connsiteY14" fmla="*/ 4564802 h 6130481"/>
                <a:gd name="connsiteX15" fmla="*/ 4699147 w 5646908"/>
                <a:gd name="connsiteY15" fmla="*/ 4149952 h 6130481"/>
                <a:gd name="connsiteX16" fmla="*/ 5003034 w 5646908"/>
                <a:gd name="connsiteY16" fmla="*/ 3168421 h 6130481"/>
                <a:gd name="connsiteX17" fmla="*/ 4994189 w 5646908"/>
                <a:gd name="connsiteY17" fmla="*/ 2321590 h 6130481"/>
                <a:gd name="connsiteX18" fmla="*/ 4487860 w 5646908"/>
                <a:gd name="connsiteY18" fmla="*/ 1501856 h 6130481"/>
                <a:gd name="connsiteX19" fmla="*/ 3640469 w 5646908"/>
                <a:gd name="connsiteY19" fmla="*/ 808425 h 6130481"/>
                <a:gd name="connsiteX20" fmla="*/ 2616837 w 5646908"/>
                <a:gd name="connsiteY20" fmla="*/ 559851 h 6130481"/>
                <a:gd name="connsiteX21" fmla="*/ 1762952 w 5646908"/>
                <a:gd name="connsiteY21" fmla="*/ 812008 h 6130481"/>
                <a:gd name="connsiteX22" fmla="*/ 939635 w 5646908"/>
                <a:gd name="connsiteY22" fmla="*/ 1502976 h 6130481"/>
                <a:gd name="connsiteX23" fmla="*/ 585250 w 5646908"/>
                <a:gd name="connsiteY23" fmla="*/ 1831049 h 6130481"/>
                <a:gd name="connsiteX24" fmla="*/ 40403 w 5646908"/>
                <a:gd name="connsiteY24" fmla="*/ 2389556 h 6130481"/>
                <a:gd name="connsiteX25" fmla="*/ 0 w 5646908"/>
                <a:gd name="connsiteY25" fmla="*/ 2456747 h 6130481"/>
                <a:gd name="connsiteX26" fmla="*/ 0 w 5646908"/>
                <a:gd name="connsiteY26" fmla="*/ 1601114 h 6130481"/>
                <a:gd name="connsiteX27" fmla="*/ 93200 w 5646908"/>
                <a:gd name="connsiteY27" fmla="*/ 1513741 h 6130481"/>
                <a:gd name="connsiteX28" fmla="*/ 535423 w 5646908"/>
                <a:gd name="connsiteY28" fmla="*/ 1107273 h 6130481"/>
                <a:gd name="connsiteX29" fmla="*/ 2616837 w 5646908"/>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6908" h="6130481">
                  <a:moveTo>
                    <a:pt x="2616837" y="0"/>
                  </a:moveTo>
                  <a:cubicBezTo>
                    <a:pt x="3596241" y="0"/>
                    <a:pt x="4322479" y="463445"/>
                    <a:pt x="4918721" y="1134258"/>
                  </a:cubicBezTo>
                  <a:cubicBezTo>
                    <a:pt x="5416317" y="1694109"/>
                    <a:pt x="5857703" y="2516643"/>
                    <a:pt x="5539036" y="3362353"/>
                  </a:cubicBezTo>
                  <a:cubicBezTo>
                    <a:pt x="5111758" y="4496612"/>
                    <a:pt x="5300763" y="4716633"/>
                    <a:pt x="4712024" y="5293280"/>
                  </a:cubicBezTo>
                  <a:cubicBezTo>
                    <a:pt x="4123284" y="5869926"/>
                    <a:pt x="3446201" y="6130481"/>
                    <a:pt x="2547864" y="6130481"/>
                  </a:cubicBezTo>
                  <a:cubicBezTo>
                    <a:pt x="1657476" y="6130481"/>
                    <a:pt x="850619" y="5780127"/>
                    <a:pt x="263223" y="5212325"/>
                  </a:cubicBezTo>
                  <a:cubicBezTo>
                    <a:pt x="188497" y="5140091"/>
                    <a:pt x="117321" y="5064339"/>
                    <a:pt x="49974" y="4985345"/>
                  </a:cubicBezTo>
                  <a:lnTo>
                    <a:pt x="0" y="4920618"/>
                  </a:lnTo>
                  <a:lnTo>
                    <a:pt x="0" y="3760303"/>
                  </a:lnTo>
                  <a:lnTo>
                    <a:pt x="80488" y="3974159"/>
                  </a:lnTo>
                  <a:cubicBezTo>
                    <a:pt x="217875" y="4289243"/>
                    <a:pt x="414383" y="4571632"/>
                    <a:pt x="664748" y="4813600"/>
                  </a:cubicBezTo>
                  <a:cubicBezTo>
                    <a:pt x="1169734" y="5301566"/>
                    <a:pt x="1838644" y="5570406"/>
                    <a:pt x="2548087" y="5570406"/>
                  </a:cubicBezTo>
                  <a:cubicBezTo>
                    <a:pt x="2928786" y="5570406"/>
                    <a:pt x="3252156" y="5516996"/>
                    <a:pt x="3536561" y="5407153"/>
                  </a:cubicBezTo>
                  <a:cubicBezTo>
                    <a:pt x="3815366" y="5299438"/>
                    <a:pt x="4067747" y="5132603"/>
                    <a:pt x="4308035" y="4897241"/>
                  </a:cubicBezTo>
                  <a:cubicBezTo>
                    <a:pt x="4475095" y="4733653"/>
                    <a:pt x="4533767" y="4637358"/>
                    <a:pt x="4569038" y="4564802"/>
                  </a:cubicBezTo>
                  <a:cubicBezTo>
                    <a:pt x="4619313" y="4461453"/>
                    <a:pt x="4652792" y="4330784"/>
                    <a:pt x="4699147" y="4149952"/>
                  </a:cubicBezTo>
                  <a:cubicBezTo>
                    <a:pt x="4758491" y="3918846"/>
                    <a:pt x="4839558" y="3602194"/>
                    <a:pt x="5003034" y="3168421"/>
                  </a:cubicBezTo>
                  <a:cubicBezTo>
                    <a:pt x="5103024" y="2902940"/>
                    <a:pt x="5100112" y="2626037"/>
                    <a:pt x="4994189" y="2321590"/>
                  </a:cubicBezTo>
                  <a:cubicBezTo>
                    <a:pt x="4900470" y="2052526"/>
                    <a:pt x="4725460" y="1769129"/>
                    <a:pt x="4487860" y="1501856"/>
                  </a:cubicBezTo>
                  <a:cubicBezTo>
                    <a:pt x="4210285" y="1189683"/>
                    <a:pt x="3933047" y="962832"/>
                    <a:pt x="3640469" y="808425"/>
                  </a:cubicBezTo>
                  <a:cubicBezTo>
                    <a:pt x="3323369" y="641141"/>
                    <a:pt x="2988578" y="559851"/>
                    <a:pt x="2616837" y="559851"/>
                  </a:cubicBezTo>
                  <a:cubicBezTo>
                    <a:pt x="2315413" y="559851"/>
                    <a:pt x="2044110" y="640134"/>
                    <a:pt x="1762952" y="812008"/>
                  </a:cubicBezTo>
                  <a:cubicBezTo>
                    <a:pt x="1472838" y="989593"/>
                    <a:pt x="1197167" y="1250707"/>
                    <a:pt x="939635" y="1502976"/>
                  </a:cubicBezTo>
                  <a:cubicBezTo>
                    <a:pt x="819379" y="1620769"/>
                    <a:pt x="700355" y="1727700"/>
                    <a:pt x="585250" y="1831049"/>
                  </a:cubicBezTo>
                  <a:cubicBezTo>
                    <a:pt x="362317" y="2031140"/>
                    <a:pt x="169840" y="2204022"/>
                    <a:pt x="40403" y="2389556"/>
                  </a:cubicBezTo>
                  <a:lnTo>
                    <a:pt x="0" y="2456747"/>
                  </a:lnTo>
                  <a:lnTo>
                    <a:pt x="0" y="1601114"/>
                  </a:lnTo>
                  <a:lnTo>
                    <a:pt x="93200" y="1513741"/>
                  </a:lnTo>
                  <a:cubicBezTo>
                    <a:pt x="237107" y="1383294"/>
                    <a:pt x="388238" y="1251435"/>
                    <a:pt x="535423" y="1107273"/>
                  </a:cubicBezTo>
                  <a:cubicBezTo>
                    <a:pt x="1124050" y="530627"/>
                    <a:pt x="1718500" y="0"/>
                    <a:pt x="2616837"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338F8B2-67A9-4086-9341-7705CAB6F1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517522" cy="6130481"/>
            </a:xfrm>
            <a:custGeom>
              <a:avLst/>
              <a:gdLst>
                <a:gd name="connsiteX0" fmla="*/ 2549095 w 5517522"/>
                <a:gd name="connsiteY0" fmla="*/ 0 h 6130481"/>
                <a:gd name="connsiteX1" fmla="*/ 4804175 w 5517522"/>
                <a:gd name="connsiteY1" fmla="*/ 1134258 h 6130481"/>
                <a:gd name="connsiteX2" fmla="*/ 5411838 w 5517522"/>
                <a:gd name="connsiteY2" fmla="*/ 3362353 h 6130481"/>
                <a:gd name="connsiteX3" fmla="*/ 4601621 w 5517522"/>
                <a:gd name="connsiteY3" fmla="*/ 5293280 h 6130481"/>
                <a:gd name="connsiteX4" fmla="*/ 2481577 w 5517522"/>
                <a:gd name="connsiteY4" fmla="*/ 6130481 h 6130481"/>
                <a:gd name="connsiteX5" fmla="*/ 243517 w 5517522"/>
                <a:gd name="connsiteY5" fmla="*/ 5212325 h 6130481"/>
                <a:gd name="connsiteX6" fmla="*/ 34587 w 5517522"/>
                <a:gd name="connsiteY6" fmla="*/ 4985345 h 6130481"/>
                <a:gd name="connsiteX7" fmla="*/ 0 w 5517522"/>
                <a:gd name="connsiteY7" fmla="*/ 4939620 h 6130481"/>
                <a:gd name="connsiteX8" fmla="*/ 0 w 5517522"/>
                <a:gd name="connsiteY8" fmla="*/ 3335329 h 6130481"/>
                <a:gd name="connsiteX9" fmla="*/ 17141 w 5517522"/>
                <a:gd name="connsiteY9" fmla="*/ 3448738 h 6130481"/>
                <a:gd name="connsiteX10" fmla="*/ 167489 w 5517522"/>
                <a:gd name="connsiteY10" fmla="*/ 3930490 h 6130481"/>
                <a:gd name="connsiteX11" fmla="*/ 715471 w 5517522"/>
                <a:gd name="connsiteY11" fmla="*/ 4734212 h 6130481"/>
                <a:gd name="connsiteX12" fmla="*/ 2481689 w 5517522"/>
                <a:gd name="connsiteY12" fmla="*/ 5458772 h 6130481"/>
                <a:gd name="connsiteX13" fmla="*/ 4126644 w 5517522"/>
                <a:gd name="connsiteY13" fmla="*/ 4818302 h 6130481"/>
                <a:gd name="connsiteX14" fmla="*/ 4360437 w 5517522"/>
                <a:gd name="connsiteY14" fmla="*/ 4516766 h 6130481"/>
                <a:gd name="connsiteX15" fmla="*/ 4480357 w 5517522"/>
                <a:gd name="connsiteY15" fmla="*/ 4122855 h 6130481"/>
                <a:gd name="connsiteX16" fmla="*/ 4781557 w 5517522"/>
                <a:gd name="connsiteY16" fmla="*/ 3129791 h 6130481"/>
                <a:gd name="connsiteX17" fmla="*/ 4771928 w 5517522"/>
                <a:gd name="connsiteY17" fmla="*/ 2357869 h 6130481"/>
                <a:gd name="connsiteX18" fmla="*/ 4297510 w 5517522"/>
                <a:gd name="connsiteY18" fmla="*/ 1575533 h 6130481"/>
                <a:gd name="connsiteX19" fmla="*/ 3498715 w 5517522"/>
                <a:gd name="connsiteY19" fmla="*/ 907071 h 6130481"/>
                <a:gd name="connsiteX20" fmla="*/ 2549095 w 5517522"/>
                <a:gd name="connsiteY20" fmla="*/ 671821 h 6130481"/>
                <a:gd name="connsiteX21" fmla="*/ 985319 w 5517522"/>
                <a:gd name="connsiteY21" fmla="*/ 1582475 h 6130481"/>
                <a:gd name="connsiteX22" fmla="*/ 634628 w 5517522"/>
                <a:gd name="connsiteY22" fmla="*/ 1913907 h 6130481"/>
                <a:gd name="connsiteX23" fmla="*/ 117662 w 5517522"/>
                <a:gd name="connsiteY23" fmla="*/ 2453044 h 6130481"/>
                <a:gd name="connsiteX24" fmla="*/ 2515 w 5517522"/>
                <a:gd name="connsiteY24" fmla="*/ 2685494 h 6130481"/>
                <a:gd name="connsiteX25" fmla="*/ 0 w 5517522"/>
                <a:gd name="connsiteY25" fmla="*/ 2696965 h 6130481"/>
                <a:gd name="connsiteX26" fmla="*/ 0 w 5517522"/>
                <a:gd name="connsiteY26" fmla="*/ 1587383 h 6130481"/>
                <a:gd name="connsiteX27" fmla="*/ 76951 w 5517522"/>
                <a:gd name="connsiteY27" fmla="*/ 1513741 h 6130481"/>
                <a:gd name="connsiteX28" fmla="*/ 510118 w 5517522"/>
                <a:gd name="connsiteY28" fmla="*/ 1107273 h 6130481"/>
                <a:gd name="connsiteX29" fmla="*/ 2549095 w 5517522"/>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522" h="6130481">
                  <a:moveTo>
                    <a:pt x="2549095" y="0"/>
                  </a:moveTo>
                  <a:cubicBezTo>
                    <a:pt x="3508568" y="0"/>
                    <a:pt x="4219915" y="463445"/>
                    <a:pt x="4804175" y="1134258"/>
                  </a:cubicBezTo>
                  <a:cubicBezTo>
                    <a:pt x="5291694" y="1694109"/>
                    <a:pt x="5724011"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335329"/>
                  </a:lnTo>
                  <a:lnTo>
                    <a:pt x="17141" y="3448738"/>
                  </a:lnTo>
                  <a:cubicBezTo>
                    <a:pt x="50676" y="3613558"/>
                    <a:pt x="100867" y="3774516"/>
                    <a:pt x="167489" y="3930490"/>
                  </a:cubicBezTo>
                  <a:cubicBezTo>
                    <a:pt x="296255" y="4232138"/>
                    <a:pt x="480670" y="4502546"/>
                    <a:pt x="715471" y="4734212"/>
                  </a:cubicBezTo>
                  <a:cubicBezTo>
                    <a:pt x="1188993" y="5201464"/>
                    <a:pt x="1816250" y="5458772"/>
                    <a:pt x="2481689" y="5458772"/>
                  </a:cubicBezTo>
                  <a:cubicBezTo>
                    <a:pt x="3185758" y="5458772"/>
                    <a:pt x="3677755" y="5267191"/>
                    <a:pt x="4126644" y="4818302"/>
                  </a:cubicBezTo>
                  <a:cubicBezTo>
                    <a:pt x="4278363" y="4666583"/>
                    <a:pt x="4329982" y="4580701"/>
                    <a:pt x="4360437" y="4516766"/>
                  </a:cubicBezTo>
                  <a:cubicBezTo>
                    <a:pt x="4404890" y="4423495"/>
                    <a:pt x="4436577" y="4297417"/>
                    <a:pt x="4480357" y="4122855"/>
                  </a:cubicBezTo>
                  <a:cubicBezTo>
                    <a:pt x="4539030" y="3889285"/>
                    <a:pt x="4619425" y="3569275"/>
                    <a:pt x="4781557" y="3129791"/>
                  </a:cubicBezTo>
                  <a:cubicBezTo>
                    <a:pt x="4870238" y="2889503"/>
                    <a:pt x="4867103" y="2637010"/>
                    <a:pt x="4771928" y="2357869"/>
                  </a:cubicBezTo>
                  <a:cubicBezTo>
                    <a:pt x="4684815" y="2102465"/>
                    <a:pt x="4520779" y="1831945"/>
                    <a:pt x="4297510" y="1575533"/>
                  </a:cubicBezTo>
                  <a:cubicBezTo>
                    <a:pt x="4034492" y="1273549"/>
                    <a:pt x="3773266" y="1054983"/>
                    <a:pt x="3498715" y="907071"/>
                  </a:cubicBezTo>
                  <a:cubicBezTo>
                    <a:pt x="3204905" y="748745"/>
                    <a:pt x="2894187" y="671821"/>
                    <a:pt x="2549095" y="671821"/>
                  </a:cubicBezTo>
                  <a:cubicBezTo>
                    <a:pt x="1942553" y="671821"/>
                    <a:pt x="1518298" y="1049273"/>
                    <a:pt x="985319" y="1582475"/>
                  </a:cubicBezTo>
                  <a:cubicBezTo>
                    <a:pt x="865735" y="1702059"/>
                    <a:pt x="748278" y="1809774"/>
                    <a:pt x="634628" y="1913907"/>
                  </a:cubicBezTo>
                  <a:cubicBezTo>
                    <a:pt x="421325" y="2109407"/>
                    <a:pt x="237134" y="2278146"/>
                    <a:pt x="117662" y="2453044"/>
                  </a:cubicBezTo>
                  <a:cubicBezTo>
                    <a:pt x="64756" y="2530415"/>
                    <a:pt x="27022" y="2605799"/>
                    <a:pt x="2515" y="2685494"/>
                  </a:cubicBezTo>
                  <a:lnTo>
                    <a:pt x="0" y="2696965"/>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653AAAF-CCEF-494B-9366-16BB3815A6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76241"/>
              <a:ext cx="5517475" cy="6130481"/>
            </a:xfrm>
            <a:custGeom>
              <a:avLst/>
              <a:gdLst>
                <a:gd name="connsiteX0" fmla="*/ 2549095 w 5517475"/>
                <a:gd name="connsiteY0" fmla="*/ 0 h 6130481"/>
                <a:gd name="connsiteX1" fmla="*/ 4804175 w 5517475"/>
                <a:gd name="connsiteY1" fmla="*/ 1134258 h 6130481"/>
                <a:gd name="connsiteX2" fmla="*/ 5411838 w 5517475"/>
                <a:gd name="connsiteY2" fmla="*/ 3362353 h 6130481"/>
                <a:gd name="connsiteX3" fmla="*/ 4601621 w 5517475"/>
                <a:gd name="connsiteY3" fmla="*/ 5293280 h 6130481"/>
                <a:gd name="connsiteX4" fmla="*/ 2481577 w 5517475"/>
                <a:gd name="connsiteY4" fmla="*/ 6130481 h 6130481"/>
                <a:gd name="connsiteX5" fmla="*/ 243517 w 5517475"/>
                <a:gd name="connsiteY5" fmla="*/ 5212325 h 6130481"/>
                <a:gd name="connsiteX6" fmla="*/ 34587 w 5517475"/>
                <a:gd name="connsiteY6" fmla="*/ 4985345 h 6130481"/>
                <a:gd name="connsiteX7" fmla="*/ 0 w 5517475"/>
                <a:gd name="connsiteY7" fmla="*/ 4939620 h 6130481"/>
                <a:gd name="connsiteX8" fmla="*/ 0 w 5517475"/>
                <a:gd name="connsiteY8" fmla="*/ 3799573 h 6130481"/>
                <a:gd name="connsiteX9" fmla="*/ 64364 w 5517475"/>
                <a:gd name="connsiteY9" fmla="*/ 3974159 h 6130481"/>
                <a:gd name="connsiteX10" fmla="*/ 636644 w 5517475"/>
                <a:gd name="connsiteY10" fmla="*/ 4813600 h 6130481"/>
                <a:gd name="connsiteX11" fmla="*/ 2481577 w 5517475"/>
                <a:gd name="connsiteY11" fmla="*/ 5570406 h 6130481"/>
                <a:gd name="connsiteX12" fmla="*/ 3449896 w 5517475"/>
                <a:gd name="connsiteY12" fmla="*/ 5407153 h 6130481"/>
                <a:gd name="connsiteX13" fmla="*/ 4205695 w 5517475"/>
                <a:gd name="connsiteY13" fmla="*/ 4897241 h 6130481"/>
                <a:gd name="connsiteX14" fmla="*/ 4461434 w 5517475"/>
                <a:gd name="connsiteY14" fmla="*/ 4564802 h 6130481"/>
                <a:gd name="connsiteX15" fmla="*/ 4588969 w 5517475"/>
                <a:gd name="connsiteY15" fmla="*/ 4149952 h 6130481"/>
                <a:gd name="connsiteX16" fmla="*/ 4886585 w 5517475"/>
                <a:gd name="connsiteY16" fmla="*/ 3168421 h 6130481"/>
                <a:gd name="connsiteX17" fmla="*/ 4877964 w 5517475"/>
                <a:gd name="connsiteY17" fmla="*/ 2321590 h 6130481"/>
                <a:gd name="connsiteX18" fmla="*/ 4382048 w 5517475"/>
                <a:gd name="connsiteY18" fmla="*/ 1501856 h 6130481"/>
                <a:gd name="connsiteX19" fmla="*/ 3551900 w 5517475"/>
                <a:gd name="connsiteY19" fmla="*/ 808425 h 6130481"/>
                <a:gd name="connsiteX20" fmla="*/ 2549095 w 5517475"/>
                <a:gd name="connsiteY20" fmla="*/ 559851 h 6130481"/>
                <a:gd name="connsiteX21" fmla="*/ 1712566 w 5517475"/>
                <a:gd name="connsiteY21" fmla="*/ 812008 h 6130481"/>
                <a:gd name="connsiteX22" fmla="*/ 906044 w 5517475"/>
                <a:gd name="connsiteY22" fmla="*/ 1502976 h 6130481"/>
                <a:gd name="connsiteX23" fmla="*/ 558825 w 5517475"/>
                <a:gd name="connsiteY23" fmla="*/ 1831049 h 6130481"/>
                <a:gd name="connsiteX24" fmla="*/ 25063 w 5517475"/>
                <a:gd name="connsiteY24" fmla="*/ 2389556 h 6130481"/>
                <a:gd name="connsiteX25" fmla="*/ 0 w 5517475"/>
                <a:gd name="connsiteY25" fmla="*/ 2432109 h 6130481"/>
                <a:gd name="connsiteX26" fmla="*/ 0 w 5517475"/>
                <a:gd name="connsiteY26" fmla="*/ 1587383 h 6130481"/>
                <a:gd name="connsiteX27" fmla="*/ 76951 w 5517475"/>
                <a:gd name="connsiteY27" fmla="*/ 1513741 h 6130481"/>
                <a:gd name="connsiteX28" fmla="*/ 510118 w 5517475"/>
                <a:gd name="connsiteY28" fmla="*/ 1107273 h 6130481"/>
                <a:gd name="connsiteX29" fmla="*/ 2549095 w 5517475"/>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475" h="6130481">
                  <a:moveTo>
                    <a:pt x="2549095" y="0"/>
                  </a:moveTo>
                  <a:cubicBezTo>
                    <a:pt x="3508568" y="0"/>
                    <a:pt x="4219915" y="463445"/>
                    <a:pt x="4804175" y="1134258"/>
                  </a:cubicBezTo>
                  <a:cubicBezTo>
                    <a:pt x="5291694" y="1694109"/>
                    <a:pt x="5723899"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799573"/>
                  </a:lnTo>
                  <a:lnTo>
                    <a:pt x="64364" y="3974159"/>
                  </a:lnTo>
                  <a:cubicBezTo>
                    <a:pt x="198841" y="4289243"/>
                    <a:pt x="391429" y="4571632"/>
                    <a:pt x="636644" y="4813600"/>
                  </a:cubicBezTo>
                  <a:cubicBezTo>
                    <a:pt x="1131328" y="5301566"/>
                    <a:pt x="1786578" y="5570406"/>
                    <a:pt x="2481577" y="5570406"/>
                  </a:cubicBezTo>
                  <a:cubicBezTo>
                    <a:pt x="2854550" y="5570406"/>
                    <a:pt x="3171314" y="5516996"/>
                    <a:pt x="3449896" y="5407153"/>
                  </a:cubicBezTo>
                  <a:cubicBezTo>
                    <a:pt x="3723103" y="5299438"/>
                    <a:pt x="3970333" y="5132603"/>
                    <a:pt x="4205695" y="4897241"/>
                  </a:cubicBezTo>
                  <a:cubicBezTo>
                    <a:pt x="4369395" y="4733653"/>
                    <a:pt x="4426836" y="4637358"/>
                    <a:pt x="4461434" y="4564802"/>
                  </a:cubicBezTo>
                  <a:cubicBezTo>
                    <a:pt x="4510701" y="4461453"/>
                    <a:pt x="4543509" y="4330784"/>
                    <a:pt x="4588969" y="4149952"/>
                  </a:cubicBezTo>
                  <a:cubicBezTo>
                    <a:pt x="4646969" y="3918846"/>
                    <a:pt x="4726468" y="3602194"/>
                    <a:pt x="4886585" y="3168421"/>
                  </a:cubicBezTo>
                  <a:cubicBezTo>
                    <a:pt x="4984560" y="2902940"/>
                    <a:pt x="4981760" y="2626037"/>
                    <a:pt x="4877964" y="2321590"/>
                  </a:cubicBezTo>
                  <a:cubicBezTo>
                    <a:pt x="4786260" y="2052526"/>
                    <a:pt x="4614834" y="1769129"/>
                    <a:pt x="4382048" y="1501856"/>
                  </a:cubicBezTo>
                  <a:cubicBezTo>
                    <a:pt x="4110072" y="1189683"/>
                    <a:pt x="3838544" y="962832"/>
                    <a:pt x="3551900" y="808425"/>
                  </a:cubicBezTo>
                  <a:cubicBezTo>
                    <a:pt x="3241183" y="641141"/>
                    <a:pt x="2913222" y="559851"/>
                    <a:pt x="2549095" y="559851"/>
                  </a:cubicBezTo>
                  <a:cubicBezTo>
                    <a:pt x="2253830" y="559851"/>
                    <a:pt x="1988013" y="640134"/>
                    <a:pt x="1712566" y="812008"/>
                  </a:cubicBezTo>
                  <a:cubicBezTo>
                    <a:pt x="1428385" y="989593"/>
                    <a:pt x="1158313" y="1250707"/>
                    <a:pt x="906044" y="1502976"/>
                  </a:cubicBezTo>
                  <a:cubicBezTo>
                    <a:pt x="788140" y="1620769"/>
                    <a:pt x="671579" y="1727700"/>
                    <a:pt x="558825" y="1831049"/>
                  </a:cubicBezTo>
                  <a:cubicBezTo>
                    <a:pt x="340371" y="2031140"/>
                    <a:pt x="151813" y="2204022"/>
                    <a:pt x="25063" y="2389556"/>
                  </a:cubicBezTo>
                  <a:lnTo>
                    <a:pt x="0" y="2432109"/>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34B356D9-49C3-412F-8E03-AC9AE83716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0"/>
              <a:ext cx="5646974" cy="6483075"/>
            </a:xfrm>
            <a:custGeom>
              <a:avLst/>
              <a:gdLst>
                <a:gd name="connsiteX0" fmla="*/ 2405773 w 5646974"/>
                <a:gd name="connsiteY0" fmla="*/ 0 h 6483075"/>
                <a:gd name="connsiteX1" fmla="*/ 5646974 w 5646974"/>
                <a:gd name="connsiteY1" fmla="*/ 3241538 h 6483075"/>
                <a:gd name="connsiteX2" fmla="*/ 2405773 w 5646974"/>
                <a:gd name="connsiteY2" fmla="*/ 6483075 h 6483075"/>
                <a:gd name="connsiteX3" fmla="*/ 113897 w 5646974"/>
                <a:gd name="connsiteY3" fmla="*/ 5533666 h 6483075"/>
                <a:gd name="connsiteX4" fmla="*/ 0 w 5646974"/>
                <a:gd name="connsiteY4" fmla="*/ 5408336 h 6483075"/>
                <a:gd name="connsiteX5" fmla="*/ 0 w 5646974"/>
                <a:gd name="connsiteY5" fmla="*/ 4983659 h 6483075"/>
                <a:gd name="connsiteX6" fmla="*/ 155731 w 5646974"/>
                <a:gd name="connsiteY6" fmla="*/ 5176047 h 6483075"/>
                <a:gd name="connsiteX7" fmla="*/ 1093706 w 5646974"/>
                <a:gd name="connsiteY7" fmla="*/ 5866903 h 6483075"/>
                <a:gd name="connsiteX8" fmla="*/ 1639673 w 5646974"/>
                <a:gd name="connsiteY8" fmla="*/ 6059940 h 6483075"/>
                <a:gd name="connsiteX9" fmla="*/ 1709990 w 5646974"/>
                <a:gd name="connsiteY9" fmla="*/ 6076287 h 6483075"/>
                <a:gd name="connsiteX10" fmla="*/ 1780307 w 5646974"/>
                <a:gd name="connsiteY10" fmla="*/ 6091963 h 6483075"/>
                <a:gd name="connsiteX11" fmla="*/ 1851072 w 5646974"/>
                <a:gd name="connsiteY11" fmla="*/ 6105176 h 6483075"/>
                <a:gd name="connsiteX12" fmla="*/ 1886455 w 5646974"/>
                <a:gd name="connsiteY12" fmla="*/ 6111782 h 6483075"/>
                <a:gd name="connsiteX13" fmla="*/ 1921949 w 5646974"/>
                <a:gd name="connsiteY13" fmla="*/ 6117716 h 6483075"/>
                <a:gd name="connsiteX14" fmla="*/ 2064152 w 5646974"/>
                <a:gd name="connsiteY14" fmla="*/ 6137647 h 6483075"/>
                <a:gd name="connsiteX15" fmla="*/ 2206914 w 5646974"/>
                <a:gd name="connsiteY15" fmla="*/ 6151195 h 6483075"/>
                <a:gd name="connsiteX16" fmla="*/ 2350011 w 5646974"/>
                <a:gd name="connsiteY16" fmla="*/ 6158250 h 6483075"/>
                <a:gd name="connsiteX17" fmla="*/ 2493109 w 5646974"/>
                <a:gd name="connsiteY17" fmla="*/ 6159705 h 6483075"/>
                <a:gd name="connsiteX18" fmla="*/ 2781321 w 5646974"/>
                <a:gd name="connsiteY18" fmla="*/ 6147277 h 6483075"/>
                <a:gd name="connsiteX19" fmla="*/ 3345091 w 5646974"/>
                <a:gd name="connsiteY19" fmla="*/ 6060276 h 6483075"/>
                <a:gd name="connsiteX20" fmla="*/ 3878853 w 5646974"/>
                <a:gd name="connsiteY20" fmla="*/ 5871718 h 6483075"/>
                <a:gd name="connsiteX21" fmla="*/ 4367267 w 5646974"/>
                <a:gd name="connsiteY21" fmla="*/ 5573093 h 6483075"/>
                <a:gd name="connsiteX22" fmla="*/ 4424484 w 5646974"/>
                <a:gd name="connsiteY22" fmla="*/ 5528529 h 6483075"/>
                <a:gd name="connsiteX23" fmla="*/ 4481252 w 5646974"/>
                <a:gd name="connsiteY23" fmla="*/ 5483069 h 6483075"/>
                <a:gd name="connsiteX24" fmla="*/ 4536790 w 5646974"/>
                <a:gd name="connsiteY24" fmla="*/ 5435818 h 6483075"/>
                <a:gd name="connsiteX25" fmla="*/ 4591543 w 5646974"/>
                <a:gd name="connsiteY25" fmla="*/ 5387671 h 6483075"/>
                <a:gd name="connsiteX26" fmla="*/ 4794209 w 5646974"/>
                <a:gd name="connsiteY26" fmla="*/ 5181198 h 6483075"/>
                <a:gd name="connsiteX27" fmla="*/ 4956678 w 5646974"/>
                <a:gd name="connsiteY27" fmla="*/ 4945836 h 6483075"/>
                <a:gd name="connsiteX28" fmla="*/ 4989262 w 5646974"/>
                <a:gd name="connsiteY28" fmla="*/ 4881453 h 6483075"/>
                <a:gd name="connsiteX29" fmla="*/ 5017814 w 5646974"/>
                <a:gd name="connsiteY29" fmla="*/ 4814607 h 6483075"/>
                <a:gd name="connsiteX30" fmla="*/ 5044127 w 5646974"/>
                <a:gd name="connsiteY30" fmla="*/ 4746193 h 6483075"/>
                <a:gd name="connsiteX31" fmla="*/ 5068425 w 5646974"/>
                <a:gd name="connsiteY31" fmla="*/ 4676436 h 6483075"/>
                <a:gd name="connsiteX32" fmla="*/ 5154641 w 5646974"/>
                <a:gd name="connsiteY32" fmla="*/ 4390352 h 6483075"/>
                <a:gd name="connsiteX33" fmla="*/ 5196854 w 5646974"/>
                <a:gd name="connsiteY33" fmla="*/ 4246134 h 6483075"/>
                <a:gd name="connsiteX34" fmla="*/ 5240299 w 5646974"/>
                <a:gd name="connsiteY34" fmla="*/ 4102140 h 6483075"/>
                <a:gd name="connsiteX35" fmla="*/ 5432440 w 5646974"/>
                <a:gd name="connsiteY35" fmla="*/ 3532884 h 6483075"/>
                <a:gd name="connsiteX36" fmla="*/ 5528846 w 5646974"/>
                <a:gd name="connsiteY36" fmla="*/ 2951647 h 6483075"/>
                <a:gd name="connsiteX37" fmla="*/ 5495927 w 5646974"/>
                <a:gd name="connsiteY37" fmla="*/ 2658733 h 6483075"/>
                <a:gd name="connsiteX38" fmla="*/ 5480027 w 5646974"/>
                <a:gd name="connsiteY38" fmla="*/ 2586848 h 6483075"/>
                <a:gd name="connsiteX39" fmla="*/ 5461328 w 5646974"/>
                <a:gd name="connsiteY39" fmla="*/ 2515635 h 6483075"/>
                <a:gd name="connsiteX40" fmla="*/ 5439605 w 5646974"/>
                <a:gd name="connsiteY40" fmla="*/ 2445317 h 6483075"/>
                <a:gd name="connsiteX41" fmla="*/ 5415532 w 5646974"/>
                <a:gd name="connsiteY41" fmla="*/ 2375896 h 6483075"/>
                <a:gd name="connsiteX42" fmla="*/ 5144564 w 5646974"/>
                <a:gd name="connsiteY42" fmla="*/ 1857138 h 6483075"/>
                <a:gd name="connsiteX43" fmla="*/ 4774838 w 5646974"/>
                <a:gd name="connsiteY43" fmla="*/ 1405450 h 6483075"/>
                <a:gd name="connsiteX44" fmla="*/ 4345769 w 5646974"/>
                <a:gd name="connsiteY44" fmla="*/ 1012323 h 6483075"/>
                <a:gd name="connsiteX45" fmla="*/ 4115334 w 5646974"/>
                <a:gd name="connsiteY45" fmla="*/ 841344 h 6483075"/>
                <a:gd name="connsiteX46" fmla="*/ 3874038 w 5646974"/>
                <a:gd name="connsiteY46" fmla="*/ 691528 h 6483075"/>
                <a:gd name="connsiteX47" fmla="*/ 3359535 w 5646974"/>
                <a:gd name="connsiteY47" fmla="*/ 468819 h 6483075"/>
                <a:gd name="connsiteX48" fmla="*/ 2811105 w 5646974"/>
                <a:gd name="connsiteY48" fmla="*/ 366031 h 6483075"/>
                <a:gd name="connsiteX49" fmla="*/ 2741124 w 5646974"/>
                <a:gd name="connsiteY49" fmla="*/ 361440 h 6483075"/>
                <a:gd name="connsiteX50" fmla="*/ 2671030 w 5646974"/>
                <a:gd name="connsiteY50" fmla="*/ 358417 h 6483075"/>
                <a:gd name="connsiteX51" fmla="*/ 2600713 w 5646974"/>
                <a:gd name="connsiteY51" fmla="*/ 357521 h 6483075"/>
                <a:gd name="connsiteX52" fmla="*/ 2531739 w 5646974"/>
                <a:gd name="connsiteY52" fmla="*/ 358529 h 6483075"/>
                <a:gd name="connsiteX53" fmla="*/ 2259988 w 5646974"/>
                <a:gd name="connsiteY53" fmla="*/ 385289 h 6483075"/>
                <a:gd name="connsiteX54" fmla="*/ 1740670 w 5646974"/>
                <a:gd name="connsiteY54" fmla="*/ 553917 h 6483075"/>
                <a:gd name="connsiteX55" fmla="*/ 1264124 w 5646974"/>
                <a:gd name="connsiteY55" fmla="*/ 853549 h 6483075"/>
                <a:gd name="connsiteX56" fmla="*/ 823074 w 5646974"/>
                <a:gd name="connsiteY56" fmla="*/ 1234136 h 6483075"/>
                <a:gd name="connsiteX57" fmla="*/ 715694 w 5646974"/>
                <a:gd name="connsiteY57" fmla="*/ 1336252 h 6483075"/>
                <a:gd name="connsiteX58" fmla="*/ 606859 w 5646974"/>
                <a:gd name="connsiteY58" fmla="*/ 1440945 h 6483075"/>
                <a:gd name="connsiteX59" fmla="*/ 382023 w 5646974"/>
                <a:gd name="connsiteY59" fmla="*/ 1646074 h 6483075"/>
                <a:gd name="connsiteX60" fmla="*/ 158531 w 5646974"/>
                <a:gd name="connsiteY60" fmla="*/ 1843813 h 6483075"/>
                <a:gd name="connsiteX61" fmla="*/ 0 w 5646974"/>
                <a:gd name="connsiteY61" fmla="*/ 1991775 h 6483075"/>
                <a:gd name="connsiteX62" fmla="*/ 0 w 5646974"/>
                <a:gd name="connsiteY62" fmla="*/ 1074740 h 6483075"/>
                <a:gd name="connsiteX63" fmla="*/ 113897 w 5646974"/>
                <a:gd name="connsiteY63" fmla="*/ 949410 h 6483075"/>
                <a:gd name="connsiteX64" fmla="*/ 2405773 w 5646974"/>
                <a:gd name="connsiteY64" fmla="*/ 0 h 648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46974" h="6483075">
                  <a:moveTo>
                    <a:pt x="2405773" y="0"/>
                  </a:moveTo>
                  <a:cubicBezTo>
                    <a:pt x="4195841" y="0"/>
                    <a:pt x="5646974" y="1451246"/>
                    <a:pt x="5646974" y="3241538"/>
                  </a:cubicBezTo>
                  <a:cubicBezTo>
                    <a:pt x="5646974" y="5031830"/>
                    <a:pt x="4195841" y="6483075"/>
                    <a:pt x="2405773" y="6483075"/>
                  </a:cubicBezTo>
                  <a:cubicBezTo>
                    <a:pt x="1510739" y="6483075"/>
                    <a:pt x="700439" y="6120264"/>
                    <a:pt x="113897" y="5533666"/>
                  </a:cubicBezTo>
                  <a:lnTo>
                    <a:pt x="0" y="5408336"/>
                  </a:lnTo>
                  <a:lnTo>
                    <a:pt x="0" y="4983659"/>
                  </a:lnTo>
                  <a:lnTo>
                    <a:pt x="155731" y="5176047"/>
                  </a:lnTo>
                  <a:cubicBezTo>
                    <a:pt x="417742" y="5469073"/>
                    <a:pt x="741224" y="5704211"/>
                    <a:pt x="1093706" y="5866903"/>
                  </a:cubicBezTo>
                  <a:cubicBezTo>
                    <a:pt x="1269947" y="5948418"/>
                    <a:pt x="1453018" y="6013137"/>
                    <a:pt x="1639673" y="6059940"/>
                  </a:cubicBezTo>
                  <a:lnTo>
                    <a:pt x="1709990" y="6076287"/>
                  </a:lnTo>
                  <a:cubicBezTo>
                    <a:pt x="1733504" y="6081550"/>
                    <a:pt x="1756570" y="6088156"/>
                    <a:pt x="1780307" y="6091963"/>
                  </a:cubicBezTo>
                  <a:lnTo>
                    <a:pt x="1851072" y="6105176"/>
                  </a:lnTo>
                  <a:lnTo>
                    <a:pt x="1886455" y="6111782"/>
                  </a:lnTo>
                  <a:cubicBezTo>
                    <a:pt x="1898212" y="6114021"/>
                    <a:pt x="1909969" y="6116373"/>
                    <a:pt x="1921949" y="6117716"/>
                  </a:cubicBezTo>
                  <a:cubicBezTo>
                    <a:pt x="1969425" y="6124323"/>
                    <a:pt x="2016676" y="6131489"/>
                    <a:pt x="2064152" y="6137647"/>
                  </a:cubicBezTo>
                  <a:cubicBezTo>
                    <a:pt x="2111851" y="6141790"/>
                    <a:pt x="2159438" y="6146381"/>
                    <a:pt x="2206914" y="6151195"/>
                  </a:cubicBezTo>
                  <a:lnTo>
                    <a:pt x="2350011" y="6158250"/>
                  </a:lnTo>
                  <a:cubicBezTo>
                    <a:pt x="2397711" y="6159593"/>
                    <a:pt x="2445410" y="6159146"/>
                    <a:pt x="2493109" y="6159705"/>
                  </a:cubicBezTo>
                  <a:cubicBezTo>
                    <a:pt x="2589068" y="6158137"/>
                    <a:pt x="2685922" y="6154666"/>
                    <a:pt x="2781321" y="6147277"/>
                  </a:cubicBezTo>
                  <a:cubicBezTo>
                    <a:pt x="2972566" y="6132944"/>
                    <a:pt x="3161348" y="6105288"/>
                    <a:pt x="3345091" y="6060276"/>
                  </a:cubicBezTo>
                  <a:cubicBezTo>
                    <a:pt x="3528834" y="6015375"/>
                    <a:pt x="3707539" y="5952785"/>
                    <a:pt x="3878853" y="5871718"/>
                  </a:cubicBezTo>
                  <a:cubicBezTo>
                    <a:pt x="4050167" y="5790428"/>
                    <a:pt x="4213084" y="5689318"/>
                    <a:pt x="4367267" y="5573093"/>
                  </a:cubicBezTo>
                  <a:lnTo>
                    <a:pt x="4424484" y="5528529"/>
                  </a:lnTo>
                  <a:cubicBezTo>
                    <a:pt x="4443631" y="5513637"/>
                    <a:pt x="4463113" y="5499193"/>
                    <a:pt x="4481252" y="5483069"/>
                  </a:cubicBezTo>
                  <a:lnTo>
                    <a:pt x="4536790" y="5435818"/>
                  </a:lnTo>
                  <a:cubicBezTo>
                    <a:pt x="4555265" y="5419918"/>
                    <a:pt x="4574188" y="5404466"/>
                    <a:pt x="4591543" y="5387671"/>
                  </a:cubicBezTo>
                  <a:cubicBezTo>
                    <a:pt x="4662980" y="5321944"/>
                    <a:pt x="4733074" y="5254650"/>
                    <a:pt x="4794209" y="5181198"/>
                  </a:cubicBezTo>
                  <a:cubicBezTo>
                    <a:pt x="4857808" y="5109089"/>
                    <a:pt x="4910434" y="5029926"/>
                    <a:pt x="4956678" y="4945836"/>
                  </a:cubicBezTo>
                  <a:cubicBezTo>
                    <a:pt x="4967651" y="4924450"/>
                    <a:pt x="4978624" y="4903064"/>
                    <a:pt x="4989262" y="4881453"/>
                  </a:cubicBezTo>
                  <a:lnTo>
                    <a:pt x="5017814" y="4814607"/>
                  </a:lnTo>
                  <a:cubicBezTo>
                    <a:pt x="5027891" y="4792549"/>
                    <a:pt x="5035393" y="4769035"/>
                    <a:pt x="5044127" y="4746193"/>
                  </a:cubicBezTo>
                  <a:cubicBezTo>
                    <a:pt x="5052636" y="4723128"/>
                    <a:pt x="5061146" y="4700174"/>
                    <a:pt x="5068425" y="4676436"/>
                  </a:cubicBezTo>
                  <a:cubicBezTo>
                    <a:pt x="5099552" y="4582717"/>
                    <a:pt x="5126985" y="4486422"/>
                    <a:pt x="5154641" y="4390352"/>
                  </a:cubicBezTo>
                  <a:lnTo>
                    <a:pt x="5196854" y="4246134"/>
                  </a:lnTo>
                  <a:lnTo>
                    <a:pt x="5240299" y="4102140"/>
                  </a:lnTo>
                  <a:cubicBezTo>
                    <a:pt x="5299195" y="3910560"/>
                    <a:pt x="5364697" y="3721330"/>
                    <a:pt x="5432440" y="3532884"/>
                  </a:cubicBezTo>
                  <a:cubicBezTo>
                    <a:pt x="5500294" y="3346902"/>
                    <a:pt x="5533549" y="3148714"/>
                    <a:pt x="5528846" y="2951647"/>
                  </a:cubicBezTo>
                  <a:cubicBezTo>
                    <a:pt x="5526831" y="2853113"/>
                    <a:pt x="5515409" y="2755027"/>
                    <a:pt x="5495927" y="2658733"/>
                  </a:cubicBezTo>
                  <a:cubicBezTo>
                    <a:pt x="5491112" y="2634659"/>
                    <a:pt x="5486297" y="2610585"/>
                    <a:pt x="5480027" y="2586848"/>
                  </a:cubicBezTo>
                  <a:cubicBezTo>
                    <a:pt x="5474205" y="2562998"/>
                    <a:pt x="5468718" y="2539036"/>
                    <a:pt x="5461328" y="2515635"/>
                  </a:cubicBezTo>
                  <a:cubicBezTo>
                    <a:pt x="5454386" y="2492009"/>
                    <a:pt x="5447668" y="2468495"/>
                    <a:pt x="5439605" y="2445317"/>
                  </a:cubicBezTo>
                  <a:cubicBezTo>
                    <a:pt x="5431879" y="2422028"/>
                    <a:pt x="5424378" y="2398738"/>
                    <a:pt x="5415532" y="2375896"/>
                  </a:cubicBezTo>
                  <a:cubicBezTo>
                    <a:pt x="5347790" y="2191817"/>
                    <a:pt x="5254071" y="2018599"/>
                    <a:pt x="5144564" y="1857138"/>
                  </a:cubicBezTo>
                  <a:cubicBezTo>
                    <a:pt x="5034946" y="1695565"/>
                    <a:pt x="4909762" y="1545301"/>
                    <a:pt x="4774838" y="1405450"/>
                  </a:cubicBezTo>
                  <a:cubicBezTo>
                    <a:pt x="4638907" y="1265040"/>
                    <a:pt x="4496145" y="1132131"/>
                    <a:pt x="4345769" y="1012323"/>
                  </a:cubicBezTo>
                  <a:cubicBezTo>
                    <a:pt x="4270749" y="952195"/>
                    <a:pt x="4194273" y="894642"/>
                    <a:pt x="4115334" y="841344"/>
                  </a:cubicBezTo>
                  <a:cubicBezTo>
                    <a:pt x="4037067" y="787263"/>
                    <a:pt x="3956336" y="737548"/>
                    <a:pt x="3874038" y="691528"/>
                  </a:cubicBezTo>
                  <a:cubicBezTo>
                    <a:pt x="3709554" y="599712"/>
                    <a:pt x="3537792" y="523349"/>
                    <a:pt x="3359535" y="468819"/>
                  </a:cubicBezTo>
                  <a:cubicBezTo>
                    <a:pt x="3181278" y="414514"/>
                    <a:pt x="2997311" y="380699"/>
                    <a:pt x="2811105" y="366031"/>
                  </a:cubicBezTo>
                  <a:cubicBezTo>
                    <a:pt x="2787703" y="364575"/>
                    <a:pt x="2764525" y="362448"/>
                    <a:pt x="2741124" y="361440"/>
                  </a:cubicBezTo>
                  <a:lnTo>
                    <a:pt x="2671030" y="358417"/>
                  </a:lnTo>
                  <a:lnTo>
                    <a:pt x="2600713" y="357521"/>
                  </a:lnTo>
                  <a:cubicBezTo>
                    <a:pt x="2577087" y="356961"/>
                    <a:pt x="2554805" y="358305"/>
                    <a:pt x="2531739" y="358529"/>
                  </a:cubicBezTo>
                  <a:cubicBezTo>
                    <a:pt x="2440259" y="360992"/>
                    <a:pt x="2349564" y="370285"/>
                    <a:pt x="2259988" y="385289"/>
                  </a:cubicBezTo>
                  <a:cubicBezTo>
                    <a:pt x="2080723" y="415521"/>
                    <a:pt x="1906945" y="473634"/>
                    <a:pt x="1740670" y="553917"/>
                  </a:cubicBezTo>
                  <a:cubicBezTo>
                    <a:pt x="1574506" y="634647"/>
                    <a:pt x="1415844" y="737100"/>
                    <a:pt x="1264124" y="853549"/>
                  </a:cubicBezTo>
                  <a:cubicBezTo>
                    <a:pt x="1112181" y="969886"/>
                    <a:pt x="966508" y="1099212"/>
                    <a:pt x="823074" y="1234136"/>
                  </a:cubicBezTo>
                  <a:cubicBezTo>
                    <a:pt x="787131" y="1267951"/>
                    <a:pt x="751413" y="1301990"/>
                    <a:pt x="715694" y="1336252"/>
                  </a:cubicBezTo>
                  <a:lnTo>
                    <a:pt x="606859" y="1440945"/>
                  </a:lnTo>
                  <a:cubicBezTo>
                    <a:pt x="532623" y="1511374"/>
                    <a:pt x="457267" y="1579452"/>
                    <a:pt x="382023" y="1646074"/>
                  </a:cubicBezTo>
                  <a:lnTo>
                    <a:pt x="158531" y="1843813"/>
                  </a:lnTo>
                  <a:lnTo>
                    <a:pt x="0" y="1991775"/>
                  </a:lnTo>
                  <a:lnTo>
                    <a:pt x="0" y="1074740"/>
                  </a:lnTo>
                  <a:lnTo>
                    <a:pt x="113897" y="949410"/>
                  </a:lnTo>
                  <a:cubicBezTo>
                    <a:pt x="700439" y="362812"/>
                    <a:pt x="1510739" y="0"/>
                    <a:pt x="2405773"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a:extLst>
              <a:ext uri="{FF2B5EF4-FFF2-40B4-BE49-F238E27FC236}">
                <a16:creationId xmlns:a16="http://schemas.microsoft.com/office/drawing/2014/main" id="{FB78D17B-B818-4EBF-B6C2-96CFCE7B8BFC}"/>
              </a:ext>
            </a:extLst>
          </p:cNvPr>
          <p:cNvSpPr>
            <a:spLocks noGrp="1"/>
          </p:cNvSpPr>
          <p:nvPr>
            <p:ph type="title"/>
          </p:nvPr>
        </p:nvSpPr>
        <p:spPr>
          <a:xfrm>
            <a:off x="804672" y="2023236"/>
            <a:ext cx="3659777" cy="2820908"/>
          </a:xfrm>
        </p:spPr>
        <p:txBody>
          <a:bodyPr>
            <a:noAutofit/>
          </a:bodyPr>
          <a:lstStyle/>
          <a:p>
            <a:r>
              <a:rPr lang="en-US" sz="2000" b="1" dirty="0">
                <a:solidFill>
                  <a:schemeClr val="tx2"/>
                </a:solidFill>
              </a:rPr>
              <a:t>3. Control activities:</a:t>
            </a:r>
            <a:br>
              <a:rPr lang="en-US" sz="2000" dirty="0">
                <a:solidFill>
                  <a:schemeClr val="tx2"/>
                </a:solidFill>
              </a:rPr>
            </a:br>
            <a:r>
              <a:rPr lang="en-US" sz="2000" dirty="0">
                <a:solidFill>
                  <a:schemeClr val="tx2"/>
                </a:solidFill>
              </a:rPr>
              <a:t>3.1- The Org. selects and develops control activities that contribute to the mitigation of risks to the achievement of objectives to acceptable levels</a:t>
            </a:r>
            <a:br>
              <a:rPr lang="en-US" sz="2000" dirty="0">
                <a:solidFill>
                  <a:schemeClr val="tx2"/>
                </a:solidFill>
              </a:rPr>
            </a:br>
            <a:r>
              <a:rPr lang="en-US" sz="2000" dirty="0">
                <a:solidFill>
                  <a:schemeClr val="tx2"/>
                </a:solidFill>
              </a:rPr>
              <a:t>3.2- The Org. selects and develops general control activities over technology to support the achievement of objectives.</a:t>
            </a:r>
            <a:br>
              <a:rPr lang="en-US" sz="2000" dirty="0">
                <a:solidFill>
                  <a:schemeClr val="tx2"/>
                </a:solidFill>
              </a:rPr>
            </a:br>
            <a:r>
              <a:rPr lang="en-US" sz="2000" dirty="0">
                <a:solidFill>
                  <a:schemeClr val="tx2"/>
                </a:solidFill>
              </a:rPr>
              <a:t>3.3- The Org. deploys control activities through policies that establish what is expected &amp; procedures that put policies into action.</a:t>
            </a:r>
          </a:p>
        </p:txBody>
      </p:sp>
      <p:graphicFrame>
        <p:nvGraphicFramePr>
          <p:cNvPr id="23" name="Content Placeholder 2">
            <a:extLst>
              <a:ext uri="{FF2B5EF4-FFF2-40B4-BE49-F238E27FC236}">
                <a16:creationId xmlns:a16="http://schemas.microsoft.com/office/drawing/2014/main" id="{3DBF742B-8296-1C1E-5C76-8F42560B069B}"/>
              </a:ext>
            </a:extLst>
          </p:cNvPr>
          <p:cNvGraphicFramePr>
            <a:graphicFrameLocks noGrp="1"/>
          </p:cNvGraphicFramePr>
          <p:nvPr>
            <p:ph idx="1"/>
            <p:extLst>
              <p:ext uri="{D42A27DB-BD31-4B8C-83A1-F6EECF244321}">
                <p14:modId xmlns:p14="http://schemas.microsoft.com/office/powerpoint/2010/main" val="1331570152"/>
              </p:ext>
            </p:extLst>
          </p:nvPr>
        </p:nvGraphicFramePr>
        <p:xfrm>
          <a:off x="6091238" y="955653"/>
          <a:ext cx="5115491" cy="494781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6650589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a:extLst>
              <a:ext uri="{FF2B5EF4-FFF2-40B4-BE49-F238E27FC236}">
                <a16:creationId xmlns:a16="http://schemas.microsoft.com/office/drawing/2014/main" id="{29F9D649-EC05-4127-B2A4-F7E50C28BC88}"/>
              </a:ext>
            </a:extLst>
          </p:cNvPr>
          <p:cNvSpPr>
            <a:spLocks noGrp="1"/>
          </p:cNvSpPr>
          <p:nvPr>
            <p:ph type="title"/>
          </p:nvPr>
        </p:nvSpPr>
        <p:spPr>
          <a:xfrm>
            <a:off x="640080" y="1243013"/>
            <a:ext cx="3855720" cy="4371974"/>
          </a:xfrm>
        </p:spPr>
        <p:txBody>
          <a:bodyPr>
            <a:normAutofit/>
          </a:bodyPr>
          <a:lstStyle/>
          <a:p>
            <a:r>
              <a:rPr lang="en-US" sz="2000" b="1" dirty="0">
                <a:solidFill>
                  <a:srgbClr val="00B0F0"/>
                </a:solidFill>
              </a:rPr>
              <a:t>5. Monitoring Activities:</a:t>
            </a:r>
            <a:br>
              <a:rPr lang="en-US" sz="2000" b="1" dirty="0">
                <a:solidFill>
                  <a:srgbClr val="00B0F0"/>
                </a:solidFill>
              </a:rPr>
            </a:br>
            <a:br>
              <a:rPr lang="en-US" sz="2000" b="1" dirty="0">
                <a:solidFill>
                  <a:schemeClr val="tx2"/>
                </a:solidFill>
              </a:rPr>
            </a:br>
            <a:r>
              <a:rPr lang="en-US" sz="2000" dirty="0">
                <a:solidFill>
                  <a:schemeClr val="tx2"/>
                </a:solidFill>
              </a:rPr>
              <a:t>5.1- The Org. </a:t>
            </a:r>
            <a:r>
              <a:rPr lang="en-US" sz="2000" dirty="0" err="1">
                <a:solidFill>
                  <a:schemeClr val="tx2"/>
                </a:solidFill>
              </a:rPr>
              <a:t>selects,develops</a:t>
            </a:r>
            <a:r>
              <a:rPr lang="en-US" sz="2000" dirty="0">
                <a:solidFill>
                  <a:schemeClr val="tx2"/>
                </a:solidFill>
              </a:rPr>
              <a:t> and performs ongoing and/or separate evaluations to ascertain whether the components of internal control are present and functioning.</a:t>
            </a:r>
            <a:br>
              <a:rPr lang="en-US" sz="2000" dirty="0">
                <a:solidFill>
                  <a:schemeClr val="tx2"/>
                </a:solidFill>
              </a:rPr>
            </a:br>
            <a:r>
              <a:rPr lang="en-US" sz="2000" dirty="0">
                <a:solidFill>
                  <a:schemeClr val="tx2"/>
                </a:solidFill>
              </a:rPr>
              <a:t>5.2- The Org. evaluates and communicates internal control </a:t>
            </a:r>
            <a:r>
              <a:rPr lang="en-US" sz="2000" dirty="0" err="1">
                <a:solidFill>
                  <a:schemeClr val="tx2"/>
                </a:solidFill>
              </a:rPr>
              <a:t>defiencies</a:t>
            </a:r>
            <a:r>
              <a:rPr lang="en-US" sz="2000" dirty="0">
                <a:solidFill>
                  <a:schemeClr val="tx2"/>
                </a:solidFill>
              </a:rPr>
              <a:t> in a timely manner to those parties responsible for taking corrective action, including senior management and the board as appropriate.</a:t>
            </a:r>
          </a:p>
        </p:txBody>
      </p:sp>
      <p:sp>
        <p:nvSpPr>
          <p:cNvPr id="3" name="Content Placeholder 2">
            <a:extLst>
              <a:ext uri="{FF2B5EF4-FFF2-40B4-BE49-F238E27FC236}">
                <a16:creationId xmlns:a16="http://schemas.microsoft.com/office/drawing/2014/main" id="{C20D96A0-55A4-4862-91B5-23B97030434F}"/>
              </a:ext>
            </a:extLst>
          </p:cNvPr>
          <p:cNvSpPr>
            <a:spLocks noGrp="1"/>
          </p:cNvSpPr>
          <p:nvPr>
            <p:ph idx="1"/>
          </p:nvPr>
        </p:nvSpPr>
        <p:spPr>
          <a:xfrm>
            <a:off x="6172200" y="804672"/>
            <a:ext cx="5221224" cy="5230368"/>
          </a:xfrm>
        </p:spPr>
        <p:txBody>
          <a:bodyPr anchor="ctr">
            <a:normAutofit/>
          </a:bodyPr>
          <a:lstStyle/>
          <a:p>
            <a:endParaRPr lang="en-US" sz="1800" dirty="0">
              <a:solidFill>
                <a:schemeClr val="tx2"/>
              </a:solidFill>
            </a:endParaRPr>
          </a:p>
        </p:txBody>
      </p:sp>
    </p:spTree>
    <p:extLst>
      <p:ext uri="{BB962C8B-B14F-4D97-AF65-F5344CB8AC3E}">
        <p14:creationId xmlns:p14="http://schemas.microsoft.com/office/powerpoint/2010/main" val="267206364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4" name="Group 13">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5" name="Freeform: Shape 14">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pPr marR="11430"/>
            <a:r>
              <a:rPr lang="en-US" sz="2000" u="sng" dirty="0">
                <a:solidFill>
                  <a:srgbClr val="0070C0"/>
                </a:solidFill>
                <a:latin typeface="Arial" panose="020B0604020202020204" pitchFamily="34" charset="0"/>
                <a:cs typeface="Arial" panose="020B0604020202020204" pitchFamily="34" charset="0"/>
              </a:rPr>
              <a:t>ISO 31000 : 2018 Risk Management</a:t>
            </a:r>
            <a:br>
              <a:rPr lang="en-US" sz="2000" u="sng" dirty="0">
                <a:solidFill>
                  <a:srgbClr val="0070C0"/>
                </a:solidFill>
                <a:latin typeface="Arial" panose="020B0604020202020204" pitchFamily="34" charset="0"/>
                <a:cs typeface="Arial" panose="020B0604020202020204" pitchFamily="34" charset="0"/>
              </a:rPr>
            </a:br>
            <a:br>
              <a:rPr lang="en-US" sz="2000" b="1" dirty="0">
                <a:solidFill>
                  <a:srgbClr val="0070C0"/>
                </a:solidFill>
                <a:latin typeface="Arial" panose="020B0604020202020204" pitchFamily="34" charset="0"/>
                <a:cs typeface="Arial" panose="020B0604020202020204" pitchFamily="34" charset="0"/>
              </a:rPr>
            </a:b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ISO 31000 is applicable to all organizations, regardless of type,</a:t>
            </a:r>
            <a:r>
              <a:rPr lang="en-US" sz="20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size, activities, and location, and covers all types of risk. It was developed</a:t>
            </a:r>
            <a:r>
              <a:rPr lang="en-US" sz="2000" spc="1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by</a:t>
            </a:r>
            <a:r>
              <a:rPr lang="en-US" sz="2000" spc="9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a:t>
            </a:r>
            <a:r>
              <a:rPr lang="en-US" sz="2000" spc="1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range</a:t>
            </a:r>
            <a:r>
              <a:rPr lang="en-US" sz="2000" spc="1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2000" spc="1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stakeholders</a:t>
            </a:r>
            <a:r>
              <a:rPr lang="en-US" sz="2000" spc="1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and</a:t>
            </a:r>
            <a:r>
              <a:rPr lang="en-US" sz="2000" spc="1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is</a:t>
            </a:r>
            <a:r>
              <a:rPr lang="en-US" sz="2000" spc="1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intended</a:t>
            </a:r>
            <a:r>
              <a:rPr lang="en-US" sz="2000" spc="1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for</a:t>
            </a:r>
            <a:r>
              <a:rPr lang="en-US" sz="2000" spc="1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use</a:t>
            </a:r>
            <a:r>
              <a:rPr lang="en-US" sz="2000" spc="13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by</a:t>
            </a:r>
            <a:b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anyone</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who</a:t>
            </a:r>
            <a:r>
              <a:rPr lang="en-US" sz="2000" spc="-4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manages</a:t>
            </a:r>
            <a:r>
              <a:rPr lang="en-US" sz="200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risks,</a:t>
            </a:r>
            <a:r>
              <a:rPr lang="en-US" sz="20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not</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just</a:t>
            </a:r>
            <a:r>
              <a:rPr lang="en-US" sz="20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professional</a:t>
            </a:r>
            <a:r>
              <a:rPr lang="en-US" sz="200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risk</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managers.</a:t>
            </a:r>
            <a:b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br>
            <a:endParaRPr lang="en-US" sz="2000" dirty="0">
              <a:solidFill>
                <a:schemeClr val="tx2"/>
              </a:solidFill>
              <a:latin typeface="Arial" panose="020B0604020202020204" pitchFamily="34" charset="0"/>
              <a:cs typeface="Arial" panose="020B0604020202020204" pitchFamily="34" charset="0"/>
            </a:endParaRPr>
          </a:p>
        </p:txBody>
      </p:sp>
      <p:sp>
        <p:nvSpPr>
          <p:cNvPr id="5" name="Content Placeholder 4">
            <a:extLst>
              <a:ext uri="{FF2B5EF4-FFF2-40B4-BE49-F238E27FC236}">
                <a16:creationId xmlns:a16="http://schemas.microsoft.com/office/drawing/2014/main" id="{558141A8-64EC-47D8-9963-7DE95CE5B20B}"/>
              </a:ext>
            </a:extLst>
          </p:cNvPr>
          <p:cNvSpPr>
            <a:spLocks noGrp="1"/>
          </p:cNvSpPr>
          <p:nvPr>
            <p:ph idx="1"/>
          </p:nvPr>
        </p:nvSpPr>
        <p:spPr>
          <a:xfrm>
            <a:off x="6172200" y="804672"/>
            <a:ext cx="5221224" cy="5230368"/>
          </a:xfrm>
        </p:spPr>
        <p:txBody>
          <a:bodyPr anchor="ctr">
            <a:normAutofit/>
          </a:bodyPr>
          <a:lstStyle/>
          <a:p>
            <a:pPr marL="0" indent="0">
              <a:buNone/>
            </a:pPr>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pPr marL="324485">
              <a:spcBef>
                <a:spcPts val="1620"/>
              </a:spcBef>
            </a:pPr>
            <a:r>
              <a:rPr lang="en-US" sz="2000" b="1" kern="0" dirty="0">
                <a:solidFill>
                  <a:srgbClr val="00B0F0"/>
                </a:solidFill>
                <a:effectLst/>
                <a:latin typeface="Arial" panose="020B0604020202020204" pitchFamily="34" charset="0"/>
                <a:ea typeface="Arial" panose="020B0604020202020204" pitchFamily="34" charset="0"/>
              </a:rPr>
              <a:t>A4</a:t>
            </a:r>
            <a:r>
              <a:rPr lang="en-US" sz="2000" b="1" kern="0" spc="-15" dirty="0">
                <a:solidFill>
                  <a:srgbClr val="00B0F0"/>
                </a:solidFill>
                <a:effectLst/>
                <a:latin typeface="Arial" panose="020B0604020202020204" pitchFamily="34" charset="0"/>
                <a:ea typeface="Arial" panose="020B0604020202020204" pitchFamily="34" charset="0"/>
              </a:rPr>
              <a:t> </a:t>
            </a:r>
            <a:r>
              <a:rPr lang="en-US" sz="2000" b="1" kern="0" spc="-50" dirty="0">
                <a:solidFill>
                  <a:srgbClr val="00B0F0"/>
                </a:solidFill>
                <a:effectLst/>
                <a:latin typeface="Arial" panose="020B0604020202020204" pitchFamily="34" charset="0"/>
                <a:ea typeface="Arial" panose="020B0604020202020204" pitchFamily="34" charset="0"/>
              </a:rPr>
              <a:t>–</a:t>
            </a:r>
            <a:r>
              <a:rPr lang="en-US" sz="2000" b="1" kern="0" spc="-50" dirty="0">
                <a:solidFill>
                  <a:srgbClr val="00B0F0"/>
                </a:solidFill>
                <a:latin typeface="Arial" panose="020B0604020202020204" pitchFamily="34" charset="0"/>
                <a:ea typeface="Arial" panose="020B0604020202020204" pitchFamily="34" charset="0"/>
              </a:rPr>
              <a:t> </a:t>
            </a:r>
            <a:r>
              <a:rPr lang="en-US" sz="2000" b="1" spc="-10" dirty="0">
                <a:solidFill>
                  <a:srgbClr val="00B0F0"/>
                </a:solidFill>
                <a:effectLst/>
                <a:latin typeface="Arial" panose="020B0604020202020204" pitchFamily="34" charset="0"/>
                <a:ea typeface="Arial" panose="020B0604020202020204" pitchFamily="34" charset="0"/>
              </a:rPr>
              <a:t>Assessment</a:t>
            </a:r>
            <a:br>
              <a:rPr lang="en-US" sz="2000" b="1" spc="-10" dirty="0">
                <a:solidFill>
                  <a:schemeClr val="tx2"/>
                </a:solidFill>
                <a:effectLst/>
                <a:latin typeface="Arial" panose="020B0604020202020204" pitchFamily="34" charset="0"/>
                <a:ea typeface="Arial" panose="020B0604020202020204" pitchFamily="34" charset="0"/>
              </a:rPr>
            </a:br>
            <a:r>
              <a:rPr lang="en-US" sz="2000" dirty="0">
                <a:solidFill>
                  <a:schemeClr val="tx2"/>
                </a:solidFill>
                <a:effectLst/>
                <a:latin typeface="Arial" panose="020B0604020202020204" pitchFamily="34" charset="0"/>
                <a:ea typeface="Arial" panose="020B0604020202020204" pitchFamily="34" charset="0"/>
              </a:rPr>
              <a:t>Analyze current and planned approach to address opportunities, threats,</a:t>
            </a:r>
            <a:r>
              <a:rPr lang="en-US" sz="2000" spc="-85" dirty="0">
                <a:solidFill>
                  <a:schemeClr val="tx2"/>
                </a:solidFill>
                <a:effectLst/>
                <a:latin typeface="Arial" panose="020B0604020202020204" pitchFamily="34" charset="0"/>
                <a:ea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rPr>
              <a:t>and</a:t>
            </a:r>
            <a:r>
              <a:rPr lang="en-US" sz="2000" spc="-100" dirty="0">
                <a:solidFill>
                  <a:schemeClr val="tx2"/>
                </a:solidFill>
                <a:effectLst/>
                <a:latin typeface="Arial" panose="020B0604020202020204" pitchFamily="34" charset="0"/>
                <a:ea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rPr>
              <a:t>requirements using decision-making criteria with quantitative and qualitative methods.</a:t>
            </a:r>
            <a:br>
              <a:rPr lang="en-US" sz="2000" dirty="0">
                <a:solidFill>
                  <a:schemeClr val="tx2"/>
                </a:solidFill>
                <a:effectLst/>
                <a:latin typeface="Arial" panose="020B0604020202020204" pitchFamily="34" charset="0"/>
                <a:ea typeface="Arial" panose="020B0604020202020204" pitchFamily="34" charset="0"/>
              </a:rPr>
            </a:br>
            <a:br>
              <a:rPr lang="en-US" sz="2000" dirty="0">
                <a:solidFill>
                  <a:schemeClr val="tx2"/>
                </a:solidFill>
                <a:effectLst/>
                <a:latin typeface="Arial" panose="020B0604020202020204" pitchFamily="34" charset="0"/>
                <a:ea typeface="Arial" panose="020B0604020202020204" pitchFamily="34" charset="0"/>
              </a:rPr>
            </a:br>
            <a:br>
              <a:rPr lang="en-US" sz="2000" dirty="0">
                <a:solidFill>
                  <a:schemeClr val="tx2"/>
                </a:solidFill>
                <a:effectLst/>
                <a:latin typeface="Arial" panose="020B0604020202020204" pitchFamily="34" charset="0"/>
                <a:ea typeface="Arial" panose="020B0604020202020204" pitchFamily="34" charset="0"/>
              </a:rPr>
            </a:br>
            <a:br>
              <a:rPr lang="en-US" sz="2000" dirty="0">
                <a:solidFill>
                  <a:schemeClr val="tx2"/>
                </a:solidFill>
                <a:effectLst/>
                <a:latin typeface="Arial" panose="020B0604020202020204" pitchFamily="34" charset="0"/>
                <a:ea typeface="Arial" panose="020B0604020202020204" pitchFamily="34" charset="0"/>
              </a:rPr>
            </a:br>
            <a:r>
              <a:rPr lang="en-US" sz="2000" dirty="0">
                <a:solidFill>
                  <a:schemeClr val="tx2"/>
                </a:solidFill>
                <a:effectLst/>
                <a:latin typeface="Arial" panose="020B0604020202020204" pitchFamily="34" charset="0"/>
                <a:ea typeface="Arial" panose="020B0604020202020204" pitchFamily="34" charset="0"/>
              </a:rPr>
              <a:t> </a:t>
            </a:r>
            <a:br>
              <a:rPr lang="en-US" sz="2000" dirty="0">
                <a:solidFill>
                  <a:schemeClr val="tx2"/>
                </a:solidFill>
                <a:effectLst/>
                <a:latin typeface="Arial" panose="020B0604020202020204" pitchFamily="34" charset="0"/>
                <a:ea typeface="Arial" panose="020B0604020202020204" pitchFamily="34" charset="0"/>
              </a:rPr>
            </a:br>
            <a:br>
              <a:rPr lang="en-US" sz="2000" b="1" dirty="0">
                <a:solidFill>
                  <a:schemeClr val="tx2"/>
                </a:solidFill>
                <a:effectLst/>
                <a:latin typeface="Arial" panose="020B0604020202020204" pitchFamily="34" charset="0"/>
                <a:ea typeface="Arial" panose="020B0604020202020204" pitchFamily="34" charset="0"/>
              </a:rPr>
            </a:br>
            <a:endParaRPr lang="en-US" sz="2000"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pPr marL="0" indent="0">
              <a:buNone/>
            </a:pPr>
            <a:r>
              <a:rPr lang="en-US" sz="2000" b="1" u="sng" dirty="0">
                <a:solidFill>
                  <a:schemeClr val="tx2"/>
                </a:solidFill>
                <a:latin typeface="Arial" panose="020B0604020202020204" pitchFamily="34" charset="0"/>
                <a:cs typeface="Arial" panose="020B0604020202020204" pitchFamily="34" charset="0"/>
              </a:rPr>
              <a:t>A4: Definitions</a:t>
            </a:r>
          </a:p>
          <a:p>
            <a:pPr marL="0" indent="0">
              <a:buNone/>
            </a:pPr>
            <a:endParaRPr lang="en-US" sz="2000" b="1" dirty="0">
              <a:solidFill>
                <a:schemeClr val="tx2"/>
              </a:solidFill>
              <a:latin typeface="Arial" panose="020B0604020202020204" pitchFamily="34" charset="0"/>
              <a:cs typeface="Arial" panose="020B0604020202020204" pitchFamily="34" charset="0"/>
            </a:endParaRPr>
          </a:p>
          <a:p>
            <a:pPr marL="0" indent="0">
              <a:buNone/>
            </a:pPr>
            <a:r>
              <a:rPr lang="en-US" sz="2000" b="1" u="sng" dirty="0">
                <a:solidFill>
                  <a:schemeClr val="tx2"/>
                </a:solidFill>
                <a:effectLst/>
                <a:latin typeface="Arial" panose="020B0604020202020204" pitchFamily="34" charset="0"/>
                <a:ea typeface="Arial" panose="020B0604020202020204" pitchFamily="34" charset="0"/>
                <a:cs typeface="Arial" panose="020B0604020202020204" pitchFamily="34" charset="0"/>
              </a:rPr>
              <a:t>Inherent</a:t>
            </a:r>
            <a:r>
              <a:rPr lang="en-US" sz="2000" b="1" u="sng" spc="-3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b="1" u="sng" dirty="0">
                <a:solidFill>
                  <a:schemeClr val="tx2"/>
                </a:solidFill>
                <a:effectLst/>
                <a:latin typeface="Arial" panose="020B0604020202020204" pitchFamily="34" charset="0"/>
                <a:ea typeface="Arial" panose="020B0604020202020204" pitchFamily="34" charset="0"/>
                <a:cs typeface="Arial" panose="020B0604020202020204" pitchFamily="34" charset="0"/>
              </a:rPr>
              <a:t>Risk</a:t>
            </a:r>
            <a:r>
              <a:rPr lang="en-US" sz="2000" b="1" u="sng"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is</a:t>
            </a:r>
            <a:r>
              <a:rPr lang="en-US" sz="20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the</a:t>
            </a:r>
            <a:r>
              <a:rPr lang="en-US" sz="20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level</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200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risk</a:t>
            </a:r>
            <a:r>
              <a:rPr lang="en-US" sz="20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in</a:t>
            </a:r>
            <a:r>
              <a:rPr lang="en-US" sz="20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the</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absence</a:t>
            </a:r>
            <a:r>
              <a:rPr lang="en-US" sz="20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actions</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and</a:t>
            </a:r>
            <a:r>
              <a:rPr lang="en-US" sz="20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controls.</a:t>
            </a:r>
            <a:endPar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endParaRPr>
          </a:p>
          <a:p>
            <a:pPr marL="0" indent="0">
              <a:buNone/>
            </a:pPr>
            <a:r>
              <a:rPr lang="en-US" sz="2000" b="1" u="sng" dirty="0">
                <a:solidFill>
                  <a:schemeClr val="tx2"/>
                </a:solidFill>
                <a:effectLst/>
                <a:latin typeface="Arial" panose="020B0604020202020204" pitchFamily="34" charset="0"/>
                <a:ea typeface="Arial" panose="020B0604020202020204" pitchFamily="34" charset="0"/>
                <a:cs typeface="Arial" panose="020B0604020202020204" pitchFamily="34" charset="0"/>
              </a:rPr>
              <a:t>Residual</a:t>
            </a:r>
            <a:r>
              <a:rPr lang="en-US" sz="2000" b="1" u="sng"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b="1" u="sng" dirty="0">
                <a:solidFill>
                  <a:schemeClr val="tx2"/>
                </a:solidFill>
                <a:effectLst/>
                <a:latin typeface="Arial" panose="020B0604020202020204" pitchFamily="34" charset="0"/>
                <a:ea typeface="Arial" panose="020B0604020202020204" pitchFamily="34" charset="0"/>
                <a:cs typeface="Arial" panose="020B0604020202020204" pitchFamily="34" charset="0"/>
              </a:rPr>
              <a:t>Risk</a:t>
            </a:r>
            <a:r>
              <a:rPr lang="en-US" sz="2000" b="1" u="sng"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is the</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level</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risk</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after</a:t>
            </a:r>
            <a:r>
              <a:rPr lang="en-US" sz="2000" spc="-3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actions</a:t>
            </a:r>
            <a:r>
              <a:rPr lang="en-US" sz="200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and controls</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are</a:t>
            </a:r>
            <a:r>
              <a:rPr lang="en-US" sz="200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in</a:t>
            </a:r>
            <a:r>
              <a:rPr lang="en-US" sz="20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place.</a:t>
            </a:r>
            <a:endPar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endParaRPr>
          </a:p>
          <a:p>
            <a:pPr marL="342900" lvl="0" indent="-342900">
              <a:spcBef>
                <a:spcPts val="370"/>
              </a:spcBef>
              <a:spcAft>
                <a:spcPts val="0"/>
              </a:spcAft>
              <a:buSzPts val="1400"/>
              <a:buFont typeface="Arial" panose="020B0604020202020204" pitchFamily="34" charset="0"/>
              <a:buChar char="•"/>
              <a:tabLst>
                <a:tab pos="537845" algn="l"/>
              </a:tabLst>
            </a:pP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Current</a:t>
            </a:r>
            <a:r>
              <a:rPr lang="en-US" sz="200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Residual</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Risk</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is</a:t>
            </a:r>
            <a:r>
              <a:rPr lang="en-US" sz="20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the</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current</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estimate</a:t>
            </a:r>
            <a:r>
              <a:rPr lang="en-US" sz="200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residual</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risk.</a:t>
            </a:r>
            <a:endPar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endParaRPr>
          </a:p>
          <a:p>
            <a:pPr marL="342900" marR="333375" lvl="0" indent="-342900">
              <a:spcBef>
                <a:spcPts val="350"/>
              </a:spcBef>
              <a:spcAft>
                <a:spcPts val="0"/>
              </a:spcAft>
              <a:buSzPts val="1400"/>
              <a:buFont typeface="Arial" panose="020B0604020202020204" pitchFamily="34" charset="0"/>
              <a:buChar char="•"/>
              <a:tabLst>
                <a:tab pos="537845" algn="l"/>
              </a:tabLst>
            </a:pP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Planned</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Residual Risk</a:t>
            </a:r>
            <a:r>
              <a:rPr lang="en-US" sz="20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is</a:t>
            </a:r>
            <a:r>
              <a:rPr lang="en-US" sz="20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an</a:t>
            </a:r>
            <a:r>
              <a:rPr lang="en-US" sz="20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estimate</a:t>
            </a:r>
            <a:r>
              <a:rPr lang="en-US" sz="2000" spc="-4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2000" spc="-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the</a:t>
            </a:r>
            <a:r>
              <a:rPr lang="en-US" sz="20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level of</a:t>
            </a:r>
            <a:r>
              <a:rPr lang="en-US" sz="20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risk</a:t>
            </a:r>
            <a:r>
              <a:rPr lang="en-US" sz="20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after actions and controls are effectively designed and operating.</a:t>
            </a:r>
          </a:p>
          <a:p>
            <a:pPr marL="0" indent="0">
              <a:buNone/>
            </a:pPr>
            <a:endParaRPr lang="en-US" sz="1800" b="1"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barn(inVertical)">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barn(inVertical)">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barn(inVertical)">
                                      <p:cBhvr>
                                        <p:cTn id="24" dur="500"/>
                                        <p:tgtEl>
                                          <p:spTgt spid="3">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animEffect transition="in" filter="barn(inVertical)">
                                      <p:cBhvr>
                                        <p:cTn id="29" dur="500"/>
                                        <p:tgtEl>
                                          <p:spTgt spid="3">
                                            <p:txEl>
                                              <p:pRg st="4" end="4"/>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3">
                                            <p:txEl>
                                              <p:pRg st="5" end="5"/>
                                            </p:txEl>
                                          </p:spTgt>
                                        </p:tgtEl>
                                        <p:attrNameLst>
                                          <p:attrName>style.visibility</p:attrName>
                                        </p:attrNameLst>
                                      </p:cBhvr>
                                      <p:to>
                                        <p:strVal val="visible"/>
                                      </p:to>
                                    </p:set>
                                    <p:animEffect transition="in" filter="barn(inVertical)">
                                      <p:cBhvr>
                                        <p:cTn id="34"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89C5E17-24D0-4696-A3C5-A2261FB455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6929B58F-2358-44CC-ACE5-EF1BD3C6C8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 name="Title 1"/>
          <p:cNvSpPr>
            <a:spLocks noGrp="1"/>
          </p:cNvSpPr>
          <p:nvPr>
            <p:ph type="title"/>
          </p:nvPr>
        </p:nvSpPr>
        <p:spPr>
          <a:xfrm>
            <a:off x="804672" y="822959"/>
            <a:ext cx="4369756" cy="5749963"/>
          </a:xfrm>
        </p:spPr>
        <p:txBody>
          <a:bodyPr>
            <a:noAutofit/>
          </a:bodyPr>
          <a:lstStyle/>
          <a:p>
            <a:pPr marL="0" indent="0">
              <a:buNone/>
            </a:pPr>
            <a:r>
              <a:rPr lang="en-US" sz="2000" b="1" dirty="0">
                <a:solidFill>
                  <a:srgbClr val="FF0000"/>
                </a:solidFill>
                <a:latin typeface="Arial" panose="020B0604020202020204" pitchFamily="34" charset="0"/>
                <a:cs typeface="Arial" panose="020B0604020202020204" pitchFamily="34" charset="0"/>
              </a:rPr>
              <a:t>What is the difference between Governance, Management, and Assurance? </a:t>
            </a:r>
            <a:br>
              <a:rPr lang="en-US" sz="2000" b="1" dirty="0">
                <a:solidFill>
                  <a:srgbClr val="FF0000"/>
                </a:solidFill>
                <a:latin typeface="Arial" panose="020B0604020202020204" pitchFamily="34" charset="0"/>
                <a:cs typeface="Arial" panose="020B0604020202020204" pitchFamily="34" charset="0"/>
              </a:rPr>
            </a:b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1. Governance is directing, controlling and evaluating the process, resources inside the organization or within the business environment.</a:t>
            </a:r>
            <a:br>
              <a:rPr lang="en-US" sz="2000" dirty="0">
                <a:solidFill>
                  <a:schemeClr val="tx2"/>
                </a:solidFill>
                <a:latin typeface="Arial" panose="020B0604020202020204" pitchFamily="34" charset="0"/>
                <a:cs typeface="Arial" panose="020B0604020202020204" pitchFamily="34" charset="0"/>
              </a:rPr>
            </a:b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2. Management is directing, controlling and evaluating the process, resources and resource inside the organization</a:t>
            </a:r>
            <a:br>
              <a:rPr lang="en-US" sz="2000" dirty="0">
                <a:solidFill>
                  <a:schemeClr val="tx2"/>
                </a:solidFill>
                <a:latin typeface="Arial" panose="020B0604020202020204" pitchFamily="34" charset="0"/>
                <a:cs typeface="Arial" panose="020B0604020202020204" pitchFamily="34" charset="0"/>
              </a:rPr>
            </a:b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3. Assurance objectively evaluating an entity, process, or resource.</a:t>
            </a:r>
            <a:br>
              <a:rPr lang="en-US" sz="2000" dirty="0">
                <a:solidFill>
                  <a:schemeClr val="tx2"/>
                </a:solidFill>
                <a:latin typeface="Arial" panose="020B0604020202020204" pitchFamily="34" charset="0"/>
                <a:cs typeface="Arial" panose="020B0604020202020204" pitchFamily="34" charset="0"/>
              </a:rPr>
            </a:br>
            <a:br>
              <a:rPr lang="en-US" sz="2000" dirty="0">
                <a:solidFill>
                  <a:schemeClr val="tx2"/>
                </a:solidFill>
              </a:rPr>
            </a:br>
            <a:br>
              <a:rPr lang="en-US" sz="2000" dirty="0">
                <a:solidFill>
                  <a:schemeClr val="tx2"/>
                </a:solidFill>
              </a:rPr>
            </a:br>
            <a:endParaRPr lang="en-US" sz="2000" dirty="0">
              <a:solidFill>
                <a:schemeClr val="tx2"/>
              </a:solidFill>
            </a:endParaRPr>
          </a:p>
        </p:txBody>
      </p:sp>
      <p:grpSp>
        <p:nvGrpSpPr>
          <p:cNvPr id="12" name="Group 11">
            <a:extLst>
              <a:ext uri="{FF2B5EF4-FFF2-40B4-BE49-F238E27FC236}">
                <a16:creationId xmlns:a16="http://schemas.microsoft.com/office/drawing/2014/main" id="{09DA5303-A1AF-4830-806C-51FCD96188B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897348" y="5285"/>
            <a:ext cx="7294653" cy="6858000"/>
            <a:chOff x="4897348" y="-5799"/>
            <a:chExt cx="7294653" cy="6858000"/>
          </a:xfrm>
        </p:grpSpPr>
        <p:sp>
          <p:nvSpPr>
            <p:cNvPr id="13" name="Freeform: Shape 12">
              <a:extLst>
                <a:ext uri="{FF2B5EF4-FFF2-40B4-BE49-F238E27FC236}">
                  <a16:creationId xmlns:a16="http://schemas.microsoft.com/office/drawing/2014/main" id="{4FAAA8C8-4EB7-45F1-BF24-3EF0F4DC44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897348" y="-5798"/>
              <a:ext cx="7294652" cy="6857999"/>
            </a:xfrm>
            <a:custGeom>
              <a:avLst/>
              <a:gdLst>
                <a:gd name="connsiteX0" fmla="*/ 7294652 w 7294652"/>
                <a:gd name="connsiteY0" fmla="*/ 6063030 h 6857999"/>
                <a:gd name="connsiteX1" fmla="*/ 7294652 w 7294652"/>
                <a:gd name="connsiteY1" fmla="*/ 6857999 h 6857999"/>
                <a:gd name="connsiteX2" fmla="*/ 6248575 w 7294652"/>
                <a:gd name="connsiteY2" fmla="*/ 6857999 h 6857999"/>
                <a:gd name="connsiteX3" fmla="*/ 6477898 w 7294652"/>
                <a:gd name="connsiteY3" fmla="*/ 6700973 h 6857999"/>
                <a:gd name="connsiteX4" fmla="*/ 6647884 w 7294652"/>
                <a:gd name="connsiteY4" fmla="*/ 6572752 h 6857999"/>
                <a:gd name="connsiteX5" fmla="*/ 6817698 w 7294652"/>
                <a:gd name="connsiteY5" fmla="*/ 6440235 h 6857999"/>
                <a:gd name="connsiteX6" fmla="*/ 7161451 w 7294652"/>
                <a:gd name="connsiteY6" fmla="*/ 6165232 h 6857999"/>
                <a:gd name="connsiteX7" fmla="*/ 1673436 w 7294652"/>
                <a:gd name="connsiteY7" fmla="*/ 0 h 6857999"/>
                <a:gd name="connsiteX8" fmla="*/ 2394951 w 7294652"/>
                <a:gd name="connsiteY8" fmla="*/ 0 h 6857999"/>
                <a:gd name="connsiteX9" fmla="*/ 2244659 w 7294652"/>
                <a:gd name="connsiteY9" fmla="*/ 100763 h 6857999"/>
                <a:gd name="connsiteX10" fmla="*/ 1743903 w 7294652"/>
                <a:gd name="connsiteY10" fmla="*/ 498975 h 6857999"/>
                <a:gd name="connsiteX11" fmla="*/ 1163821 w 7294652"/>
                <a:gd name="connsiteY11" fmla="*/ 1121514 h 6857999"/>
                <a:gd name="connsiteX12" fmla="*/ 704911 w 7294652"/>
                <a:gd name="connsiteY12" fmla="*/ 1837036 h 6857999"/>
                <a:gd name="connsiteX13" fmla="*/ 393472 w 7294652"/>
                <a:gd name="connsiteY13" fmla="*/ 2627669 h 6857999"/>
                <a:gd name="connsiteX14" fmla="*/ 280032 w 7294652"/>
                <a:gd name="connsiteY14" fmla="*/ 3472097 h 6857999"/>
                <a:gd name="connsiteX15" fmla="*/ 327813 w 7294652"/>
                <a:gd name="connsiteY15" fmla="*/ 3884602 h 6857999"/>
                <a:gd name="connsiteX16" fmla="*/ 469096 w 7294652"/>
                <a:gd name="connsiteY16" fmla="*/ 4270809 h 6857999"/>
                <a:gd name="connsiteX17" fmla="*/ 567581 w 7294652"/>
                <a:gd name="connsiteY17" fmla="*/ 4452482 h 6857999"/>
                <a:gd name="connsiteX18" fmla="*/ 680677 w 7294652"/>
                <a:gd name="connsiteY18" fmla="*/ 4628484 h 6857999"/>
                <a:gd name="connsiteX19" fmla="*/ 941928 w 7294652"/>
                <a:gd name="connsiteY19" fmla="*/ 4968628 h 6857999"/>
                <a:gd name="connsiteX20" fmla="*/ 1224665 w 7294652"/>
                <a:gd name="connsiteY20" fmla="*/ 5311349 h 6857999"/>
                <a:gd name="connsiteX21" fmla="*/ 1365259 w 7294652"/>
                <a:gd name="connsiteY21" fmla="*/ 5490273 h 6857999"/>
                <a:gd name="connsiteX22" fmla="*/ 1432808 w 7294652"/>
                <a:gd name="connsiteY22" fmla="*/ 5577931 h 6857999"/>
                <a:gd name="connsiteX23" fmla="*/ 1498980 w 7294652"/>
                <a:gd name="connsiteY23" fmla="*/ 5662148 h 6857999"/>
                <a:gd name="connsiteX24" fmla="*/ 2067548 w 7294652"/>
                <a:gd name="connsiteY24" fmla="*/ 6283312 h 6857999"/>
                <a:gd name="connsiteX25" fmla="*/ 2369879 w 7294652"/>
                <a:gd name="connsiteY25" fmla="*/ 6562782 h 6857999"/>
                <a:gd name="connsiteX26" fmla="*/ 2686645 w 7294652"/>
                <a:gd name="connsiteY26" fmla="*/ 6820598 h 6857999"/>
                <a:gd name="connsiteX27" fmla="*/ 2738907 w 7294652"/>
                <a:gd name="connsiteY27" fmla="*/ 6857999 h 6857999"/>
                <a:gd name="connsiteX28" fmla="*/ 1731787 w 7294652"/>
                <a:gd name="connsiteY28" fmla="*/ 6857999 h 6857999"/>
                <a:gd name="connsiteX29" fmla="*/ 1607949 w 7294652"/>
                <a:gd name="connsiteY29" fmla="*/ 6732770 h 6857999"/>
                <a:gd name="connsiteX30" fmla="*/ 1309057 w 7294652"/>
                <a:gd name="connsiteY30" fmla="*/ 6370109 h 6857999"/>
                <a:gd name="connsiteX31" fmla="*/ 1048147 w 7294652"/>
                <a:gd name="connsiteY31" fmla="*/ 5986138 h 6857999"/>
                <a:gd name="connsiteX32" fmla="*/ 987131 w 7294652"/>
                <a:gd name="connsiteY32" fmla="*/ 5888512 h 6857999"/>
                <a:gd name="connsiteX33" fmla="*/ 928866 w 7294652"/>
                <a:gd name="connsiteY33" fmla="*/ 5793463 h 6857999"/>
                <a:gd name="connsiteX34" fmla="*/ 813708 w 7294652"/>
                <a:gd name="connsiteY34" fmla="*/ 5609556 h 6857999"/>
                <a:gd name="connsiteX35" fmla="*/ 574972 w 7294652"/>
                <a:gd name="connsiteY35" fmla="*/ 5231598 h 6857999"/>
                <a:gd name="connsiteX36" fmla="*/ 342424 w 7294652"/>
                <a:gd name="connsiteY36" fmla="*/ 4834048 h 6857999"/>
                <a:gd name="connsiteX37" fmla="*/ 237579 w 7294652"/>
                <a:gd name="connsiteY37" fmla="*/ 4623500 h 6857999"/>
                <a:gd name="connsiteX38" fmla="*/ 148373 w 7294652"/>
                <a:gd name="connsiteY38" fmla="*/ 4404356 h 6857999"/>
                <a:gd name="connsiteX39" fmla="*/ 79623 w 7294652"/>
                <a:gd name="connsiteY39" fmla="*/ 4175762 h 6857999"/>
                <a:gd name="connsiteX40" fmla="*/ 54185 w 7294652"/>
                <a:gd name="connsiteY40" fmla="*/ 4059229 h 6857999"/>
                <a:gd name="connsiteX41" fmla="*/ 43013 w 7294652"/>
                <a:gd name="connsiteY41" fmla="*/ 4000790 h 6857999"/>
                <a:gd name="connsiteX42" fmla="*/ 33734 w 7294652"/>
                <a:gd name="connsiteY42" fmla="*/ 3942180 h 6857999"/>
                <a:gd name="connsiteX43" fmla="*/ 45 w 7294652"/>
                <a:gd name="connsiteY43" fmla="*/ 3472097 h 6857999"/>
                <a:gd name="connsiteX44" fmla="*/ 95436 w 7294652"/>
                <a:gd name="connsiteY44" fmla="*/ 2557372 h 6857999"/>
                <a:gd name="connsiteX45" fmla="*/ 382126 w 7294652"/>
                <a:gd name="connsiteY45" fmla="*/ 1680799 h 6857999"/>
                <a:gd name="connsiteX46" fmla="*/ 1457043 w 7294652"/>
                <a:gd name="connsiteY46" fmla="*/ 19217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294652" h="6857999">
                  <a:moveTo>
                    <a:pt x="7294652" y="6063030"/>
                  </a:moveTo>
                  <a:lnTo>
                    <a:pt x="7294652" y="6857999"/>
                  </a:lnTo>
                  <a:lnTo>
                    <a:pt x="6248575" y="6857999"/>
                  </a:lnTo>
                  <a:lnTo>
                    <a:pt x="6477898" y="6700973"/>
                  </a:lnTo>
                  <a:cubicBezTo>
                    <a:pt x="6534790" y="6659378"/>
                    <a:pt x="6591336" y="6616237"/>
                    <a:pt x="6647884" y="6572752"/>
                  </a:cubicBezTo>
                  <a:cubicBezTo>
                    <a:pt x="6704432" y="6529268"/>
                    <a:pt x="6761151" y="6485095"/>
                    <a:pt x="6817698" y="6440235"/>
                  </a:cubicBezTo>
                  <a:lnTo>
                    <a:pt x="7161451" y="6165232"/>
                  </a:lnTo>
                  <a:close/>
                  <a:moveTo>
                    <a:pt x="1673436" y="0"/>
                  </a:moveTo>
                  <a:lnTo>
                    <a:pt x="2394951" y="0"/>
                  </a:lnTo>
                  <a:lnTo>
                    <a:pt x="2244659" y="100763"/>
                  </a:lnTo>
                  <a:cubicBezTo>
                    <a:pt x="2071051" y="224086"/>
                    <a:pt x="1903860" y="356975"/>
                    <a:pt x="1743903" y="498975"/>
                  </a:cubicBezTo>
                  <a:cubicBezTo>
                    <a:pt x="1533218" y="689638"/>
                    <a:pt x="1339146" y="897902"/>
                    <a:pt x="1163821" y="1121514"/>
                  </a:cubicBezTo>
                  <a:cubicBezTo>
                    <a:pt x="988284" y="1344764"/>
                    <a:pt x="834608" y="1584376"/>
                    <a:pt x="704911" y="1837036"/>
                  </a:cubicBezTo>
                  <a:cubicBezTo>
                    <a:pt x="573950" y="2089059"/>
                    <a:pt x="469577" y="2354041"/>
                    <a:pt x="393472" y="2627669"/>
                  </a:cubicBezTo>
                  <a:cubicBezTo>
                    <a:pt x="318269" y="2902842"/>
                    <a:pt x="280119" y="3186833"/>
                    <a:pt x="280032" y="3472097"/>
                  </a:cubicBezTo>
                  <a:cubicBezTo>
                    <a:pt x="280349" y="3610956"/>
                    <a:pt x="296380" y="3749334"/>
                    <a:pt x="327813" y="3884602"/>
                  </a:cubicBezTo>
                  <a:cubicBezTo>
                    <a:pt x="360878" y="4018046"/>
                    <a:pt x="408244" y="4147540"/>
                    <a:pt x="469096" y="4270809"/>
                  </a:cubicBezTo>
                  <a:cubicBezTo>
                    <a:pt x="499175" y="4332511"/>
                    <a:pt x="532347" y="4393012"/>
                    <a:pt x="567581" y="4452482"/>
                  </a:cubicBezTo>
                  <a:cubicBezTo>
                    <a:pt x="602815" y="4511953"/>
                    <a:pt x="641144" y="4570562"/>
                    <a:pt x="680677" y="4628484"/>
                  </a:cubicBezTo>
                  <a:cubicBezTo>
                    <a:pt x="760771" y="4743985"/>
                    <a:pt x="849802" y="4856048"/>
                    <a:pt x="941928" y="4968628"/>
                  </a:cubicBezTo>
                  <a:cubicBezTo>
                    <a:pt x="1034055" y="5081206"/>
                    <a:pt x="1130994" y="5193958"/>
                    <a:pt x="1224665" y="5311349"/>
                  </a:cubicBezTo>
                  <a:cubicBezTo>
                    <a:pt x="1271987" y="5369787"/>
                    <a:pt x="1318853" y="5429429"/>
                    <a:pt x="1365259" y="5490273"/>
                  </a:cubicBezTo>
                  <a:lnTo>
                    <a:pt x="1432808" y="5577931"/>
                  </a:lnTo>
                  <a:cubicBezTo>
                    <a:pt x="1454979" y="5605947"/>
                    <a:pt x="1476121" y="5634821"/>
                    <a:pt x="1498980" y="5662148"/>
                  </a:cubicBezTo>
                  <a:cubicBezTo>
                    <a:pt x="1676323" y="5880038"/>
                    <a:pt x="1866158" y="6087441"/>
                    <a:pt x="2067548" y="6283312"/>
                  </a:cubicBezTo>
                  <a:cubicBezTo>
                    <a:pt x="2166203" y="6379907"/>
                    <a:pt x="2266974" y="6473064"/>
                    <a:pt x="2369879" y="6562782"/>
                  </a:cubicBezTo>
                  <a:cubicBezTo>
                    <a:pt x="2473005" y="6652331"/>
                    <a:pt x="2577677" y="6738957"/>
                    <a:pt x="2686645" y="6820598"/>
                  </a:cubicBezTo>
                  <a:lnTo>
                    <a:pt x="2738907" y="6857999"/>
                  </a:lnTo>
                  <a:lnTo>
                    <a:pt x="1731787" y="6857999"/>
                  </a:lnTo>
                  <a:lnTo>
                    <a:pt x="1607949" y="6732770"/>
                  </a:lnTo>
                  <a:cubicBezTo>
                    <a:pt x="1501232" y="6617903"/>
                    <a:pt x="1401421" y="6496799"/>
                    <a:pt x="1309057" y="6370109"/>
                  </a:cubicBezTo>
                  <a:cubicBezTo>
                    <a:pt x="1217103" y="6244469"/>
                    <a:pt x="1129618" y="6116590"/>
                    <a:pt x="1048147" y="5986138"/>
                  </a:cubicBezTo>
                  <a:cubicBezTo>
                    <a:pt x="1027179" y="5953825"/>
                    <a:pt x="1007414" y="5920996"/>
                    <a:pt x="987131" y="5888512"/>
                  </a:cubicBezTo>
                  <a:lnTo>
                    <a:pt x="928866" y="5793463"/>
                  </a:lnTo>
                  <a:cubicBezTo>
                    <a:pt x="891568" y="5732276"/>
                    <a:pt x="852725" y="5671260"/>
                    <a:pt x="813708" y="5609556"/>
                  </a:cubicBezTo>
                  <a:lnTo>
                    <a:pt x="574972" y="5231598"/>
                  </a:lnTo>
                  <a:cubicBezTo>
                    <a:pt x="495221" y="5103551"/>
                    <a:pt x="416158" y="4971549"/>
                    <a:pt x="342424" y="4834048"/>
                  </a:cubicBezTo>
                  <a:cubicBezTo>
                    <a:pt x="305641" y="4765298"/>
                    <a:pt x="270236" y="4695343"/>
                    <a:pt x="237579" y="4623500"/>
                  </a:cubicBezTo>
                  <a:cubicBezTo>
                    <a:pt x="204922" y="4551655"/>
                    <a:pt x="175187" y="4478607"/>
                    <a:pt x="148373" y="4404356"/>
                  </a:cubicBezTo>
                  <a:cubicBezTo>
                    <a:pt x="121561" y="4330107"/>
                    <a:pt x="99046" y="4252934"/>
                    <a:pt x="79623" y="4175762"/>
                  </a:cubicBezTo>
                  <a:cubicBezTo>
                    <a:pt x="70514" y="4136916"/>
                    <a:pt x="61577" y="4098245"/>
                    <a:pt x="54185" y="4059229"/>
                  </a:cubicBezTo>
                  <a:lnTo>
                    <a:pt x="43013" y="4000790"/>
                  </a:lnTo>
                  <a:lnTo>
                    <a:pt x="33734" y="3942180"/>
                  </a:lnTo>
                  <a:cubicBezTo>
                    <a:pt x="10461" y="3786581"/>
                    <a:pt x="-801" y="3629416"/>
                    <a:pt x="45" y="3472097"/>
                  </a:cubicBezTo>
                  <a:cubicBezTo>
                    <a:pt x="863" y="3164748"/>
                    <a:pt x="32824" y="2858275"/>
                    <a:pt x="95436" y="2557372"/>
                  </a:cubicBezTo>
                  <a:cubicBezTo>
                    <a:pt x="157549" y="2255281"/>
                    <a:pt x="253728" y="1961216"/>
                    <a:pt x="382126" y="1680799"/>
                  </a:cubicBezTo>
                  <a:cubicBezTo>
                    <a:pt x="639940" y="1120482"/>
                    <a:pt x="1015492" y="619117"/>
                    <a:pt x="1457043" y="192176"/>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77FC097-E4F2-4A45-82E8-3808FA553C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900650" y="-5799"/>
              <a:ext cx="7291350" cy="6858000"/>
            </a:xfrm>
            <a:custGeom>
              <a:avLst/>
              <a:gdLst>
                <a:gd name="connsiteX0" fmla="*/ 7291350 w 7291350"/>
                <a:gd name="connsiteY0" fmla="*/ 5718699 h 6858000"/>
                <a:gd name="connsiteX1" fmla="*/ 7291350 w 7291350"/>
                <a:gd name="connsiteY1" fmla="*/ 6806115 h 6858000"/>
                <a:gd name="connsiteX2" fmla="*/ 7224124 w 7291350"/>
                <a:gd name="connsiteY2" fmla="*/ 6858000 h 6858000"/>
                <a:gd name="connsiteX3" fmla="*/ 5607142 w 7291350"/>
                <a:gd name="connsiteY3" fmla="*/ 6858000 h 6858000"/>
                <a:gd name="connsiteX4" fmla="*/ 5736072 w 7291350"/>
                <a:gd name="connsiteY4" fmla="*/ 6801170 h 6858000"/>
                <a:gd name="connsiteX5" fmla="*/ 6949826 w 7291350"/>
                <a:gd name="connsiteY5" fmla="*/ 5983707 h 6858000"/>
                <a:gd name="connsiteX6" fmla="*/ 7220703 w 7291350"/>
                <a:gd name="connsiteY6" fmla="*/ 5773675 h 6858000"/>
                <a:gd name="connsiteX7" fmla="*/ 7218419 w 7291350"/>
                <a:gd name="connsiteY7" fmla="*/ 0 h 6858000"/>
                <a:gd name="connsiteX8" fmla="*/ 7291350 w 7291350"/>
                <a:gd name="connsiteY8" fmla="*/ 0 h 6858000"/>
                <a:gd name="connsiteX9" fmla="*/ 7291350 w 7291350"/>
                <a:gd name="connsiteY9" fmla="*/ 50138 h 6858000"/>
                <a:gd name="connsiteX10" fmla="*/ 1797607 w 7291350"/>
                <a:gd name="connsiteY10" fmla="*/ 0 h 6858000"/>
                <a:gd name="connsiteX11" fmla="*/ 3385676 w 7291350"/>
                <a:gd name="connsiteY11" fmla="*/ 0 h 6858000"/>
                <a:gd name="connsiteX12" fmla="*/ 3360567 w 7291350"/>
                <a:gd name="connsiteY12" fmla="*/ 11552 h 6858000"/>
                <a:gd name="connsiteX13" fmla="*/ 2267395 w 7291350"/>
                <a:gd name="connsiteY13" fmla="*/ 725831 h 6858000"/>
                <a:gd name="connsiteX14" fmla="*/ 1234074 w 7291350"/>
                <a:gd name="connsiteY14" fmla="*/ 2007171 h 6858000"/>
                <a:gd name="connsiteX15" fmla="*/ 859383 w 7291350"/>
                <a:gd name="connsiteY15" fmla="*/ 3498372 h 6858000"/>
                <a:gd name="connsiteX16" fmla="*/ 1479513 w 7291350"/>
                <a:gd name="connsiteY16" fmla="*/ 4883182 h 6858000"/>
                <a:gd name="connsiteX17" fmla="*/ 1791985 w 7291350"/>
                <a:gd name="connsiteY17" fmla="*/ 5322671 h 6858000"/>
                <a:gd name="connsiteX18" fmla="*/ 3397295 w 7291350"/>
                <a:gd name="connsiteY18" fmla="*/ 6784567 h 6858000"/>
                <a:gd name="connsiteX19" fmla="*/ 3590446 w 7291350"/>
                <a:gd name="connsiteY19" fmla="*/ 6858000 h 6858000"/>
                <a:gd name="connsiteX20" fmla="*/ 1970757 w 7291350"/>
                <a:gd name="connsiteY20" fmla="*/ 6858000 h 6858000"/>
                <a:gd name="connsiteX21" fmla="*/ 1735872 w 7291350"/>
                <a:gd name="connsiteY21" fmla="*/ 6627685 h 6858000"/>
                <a:gd name="connsiteX22" fmla="*/ 1080932 w 7291350"/>
                <a:gd name="connsiteY22" fmla="*/ 5805127 h 6858000"/>
                <a:gd name="connsiteX23" fmla="*/ 0 w 7291350"/>
                <a:gd name="connsiteY23" fmla="*/ 3498372 h 6858000"/>
                <a:gd name="connsiteX24" fmla="*/ 1708174 w 7291350"/>
                <a:gd name="connsiteY24" fmla="*/ 7330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291350" h="6858000">
                  <a:moveTo>
                    <a:pt x="7291350" y="5718699"/>
                  </a:moveTo>
                  <a:lnTo>
                    <a:pt x="7291350" y="6806115"/>
                  </a:lnTo>
                  <a:lnTo>
                    <a:pt x="7224124" y="6858000"/>
                  </a:lnTo>
                  <a:lnTo>
                    <a:pt x="5607142" y="6858000"/>
                  </a:lnTo>
                  <a:lnTo>
                    <a:pt x="5736072" y="6801170"/>
                  </a:lnTo>
                  <a:cubicBezTo>
                    <a:pt x="6122313" y="6616106"/>
                    <a:pt x="6503069" y="6332805"/>
                    <a:pt x="6949826" y="5983707"/>
                  </a:cubicBezTo>
                  <a:cubicBezTo>
                    <a:pt x="7041094" y="5912378"/>
                    <a:pt x="7132358" y="5842426"/>
                    <a:pt x="7220703" y="5773675"/>
                  </a:cubicBezTo>
                  <a:close/>
                  <a:moveTo>
                    <a:pt x="7218419" y="0"/>
                  </a:moveTo>
                  <a:lnTo>
                    <a:pt x="7291350" y="0"/>
                  </a:lnTo>
                  <a:lnTo>
                    <a:pt x="7291350" y="50138"/>
                  </a:lnTo>
                  <a:close/>
                  <a:moveTo>
                    <a:pt x="1797607" y="0"/>
                  </a:moveTo>
                  <a:lnTo>
                    <a:pt x="3385676" y="0"/>
                  </a:lnTo>
                  <a:lnTo>
                    <a:pt x="3360567" y="11552"/>
                  </a:lnTo>
                  <a:cubicBezTo>
                    <a:pt x="2968013" y="202286"/>
                    <a:pt x="2600620" y="442170"/>
                    <a:pt x="2267395" y="725831"/>
                  </a:cubicBezTo>
                  <a:cubicBezTo>
                    <a:pt x="1824986" y="1104820"/>
                    <a:pt x="1477279" y="1536057"/>
                    <a:pt x="1234074" y="2007171"/>
                  </a:cubicBezTo>
                  <a:cubicBezTo>
                    <a:pt x="985368" y="2488770"/>
                    <a:pt x="859383" y="2990476"/>
                    <a:pt x="859383" y="3498372"/>
                  </a:cubicBezTo>
                  <a:cubicBezTo>
                    <a:pt x="859383" y="4010222"/>
                    <a:pt x="1060651" y="4308942"/>
                    <a:pt x="1479513" y="4883182"/>
                  </a:cubicBezTo>
                  <a:cubicBezTo>
                    <a:pt x="1580577" y="5021714"/>
                    <a:pt x="1685078" y="5164888"/>
                    <a:pt x="1791985" y="5322671"/>
                  </a:cubicBezTo>
                  <a:cubicBezTo>
                    <a:pt x="2283419" y="6046950"/>
                    <a:pt x="2796809" y="6521439"/>
                    <a:pt x="3397295" y="6784567"/>
                  </a:cubicBezTo>
                  <a:lnTo>
                    <a:pt x="3590446" y="6858000"/>
                  </a:lnTo>
                  <a:lnTo>
                    <a:pt x="1970757" y="6858000"/>
                  </a:lnTo>
                  <a:lnTo>
                    <a:pt x="1735872" y="6627685"/>
                  </a:lnTo>
                  <a:cubicBezTo>
                    <a:pt x="1502484" y="6382823"/>
                    <a:pt x="1285774" y="6107254"/>
                    <a:pt x="1080932" y="5805127"/>
                  </a:cubicBezTo>
                  <a:cubicBezTo>
                    <a:pt x="556365" y="5032027"/>
                    <a:pt x="0" y="4501616"/>
                    <a:pt x="0" y="3498372"/>
                  </a:cubicBezTo>
                  <a:cubicBezTo>
                    <a:pt x="0" y="2160829"/>
                    <a:pt x="685186" y="949872"/>
                    <a:pt x="1708174" y="7330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0DF88B0-FA8A-47F5-8EAC-1880B1A51BF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922894" y="-5799"/>
              <a:ext cx="7269107" cy="6858000"/>
            </a:xfrm>
            <a:custGeom>
              <a:avLst/>
              <a:gdLst>
                <a:gd name="connsiteX0" fmla="*/ 7269107 w 7269107"/>
                <a:gd name="connsiteY0" fmla="*/ 5518449 h 6858000"/>
                <a:gd name="connsiteX1" fmla="*/ 7269107 w 7269107"/>
                <a:gd name="connsiteY1" fmla="*/ 6823281 h 6858000"/>
                <a:gd name="connsiteX2" fmla="*/ 7224122 w 7269107"/>
                <a:gd name="connsiteY2" fmla="*/ 6858000 h 6858000"/>
                <a:gd name="connsiteX3" fmla="*/ 4927054 w 7269107"/>
                <a:gd name="connsiteY3" fmla="*/ 6858000 h 6858000"/>
                <a:gd name="connsiteX4" fmla="*/ 4982167 w 7269107"/>
                <a:gd name="connsiteY4" fmla="*/ 6852876 h 6858000"/>
                <a:gd name="connsiteX5" fmla="*/ 5743768 w 7269107"/>
                <a:gd name="connsiteY5" fmla="*/ 6606245 h 6858000"/>
                <a:gd name="connsiteX6" fmla="*/ 6843778 w 7269107"/>
                <a:gd name="connsiteY6" fmla="*/ 5848440 h 6858000"/>
                <a:gd name="connsiteX7" fmla="*/ 7115515 w 7269107"/>
                <a:gd name="connsiteY7" fmla="*/ 5637891 h 6858000"/>
                <a:gd name="connsiteX8" fmla="*/ 6870111 w 7269107"/>
                <a:gd name="connsiteY8" fmla="*/ 0 h 6858000"/>
                <a:gd name="connsiteX9" fmla="*/ 7269107 w 7269107"/>
                <a:gd name="connsiteY9" fmla="*/ 0 h 6858000"/>
                <a:gd name="connsiteX10" fmla="*/ 7269107 w 7269107"/>
                <a:gd name="connsiteY10" fmla="*/ 243137 h 6858000"/>
                <a:gd name="connsiteX11" fmla="*/ 7089989 w 7269107"/>
                <a:gd name="connsiteY11" fmla="*/ 119955 h 6858000"/>
                <a:gd name="connsiteX12" fmla="*/ 6952948 w 7269107"/>
                <a:gd name="connsiteY12" fmla="*/ 41521 h 6858000"/>
                <a:gd name="connsiteX13" fmla="*/ 1797606 w 7269107"/>
                <a:gd name="connsiteY13" fmla="*/ 0 h 6858000"/>
                <a:gd name="connsiteX14" fmla="*/ 3815328 w 7269107"/>
                <a:gd name="connsiteY14" fmla="*/ 0 h 6858000"/>
                <a:gd name="connsiteX15" fmla="*/ 3627371 w 7269107"/>
                <a:gd name="connsiteY15" fmla="*/ 77142 h 6858000"/>
                <a:gd name="connsiteX16" fmla="*/ 2379115 w 7269107"/>
                <a:gd name="connsiteY16" fmla="*/ 856285 h 6858000"/>
                <a:gd name="connsiteX17" fmla="*/ 1386699 w 7269107"/>
                <a:gd name="connsiteY17" fmla="*/ 2086062 h 6858000"/>
                <a:gd name="connsiteX18" fmla="*/ 1031258 w 7269107"/>
                <a:gd name="connsiteY18" fmla="*/ 3498372 h 6858000"/>
                <a:gd name="connsiteX19" fmla="*/ 1618904 w 7269107"/>
                <a:gd name="connsiteY19" fmla="*/ 4781604 h 6858000"/>
                <a:gd name="connsiteX20" fmla="*/ 1934812 w 7269107"/>
                <a:gd name="connsiteY20" fmla="*/ 5225904 h 6858000"/>
                <a:gd name="connsiteX21" fmla="*/ 3140010 w 7269107"/>
                <a:gd name="connsiteY21" fmla="*/ 6456196 h 6858000"/>
                <a:gd name="connsiteX22" fmla="*/ 4281662 w 7269107"/>
                <a:gd name="connsiteY22" fmla="*/ 6843305 h 6858000"/>
                <a:gd name="connsiteX23" fmla="*/ 4449058 w 7269107"/>
                <a:gd name="connsiteY23" fmla="*/ 6858000 h 6858000"/>
                <a:gd name="connsiteX24" fmla="*/ 1970756 w 7269107"/>
                <a:gd name="connsiteY24" fmla="*/ 6858000 h 6858000"/>
                <a:gd name="connsiteX25" fmla="*/ 1735871 w 7269107"/>
                <a:gd name="connsiteY25" fmla="*/ 6627685 h 6858000"/>
                <a:gd name="connsiteX26" fmla="*/ 1080930 w 7269107"/>
                <a:gd name="connsiteY26" fmla="*/ 5805127 h 6858000"/>
                <a:gd name="connsiteX27" fmla="*/ 0 w 7269107"/>
                <a:gd name="connsiteY27" fmla="*/ 3498372 h 6858000"/>
                <a:gd name="connsiteX28" fmla="*/ 1708172 w 7269107"/>
                <a:gd name="connsiteY28" fmla="*/ 7330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269107" h="6858000">
                  <a:moveTo>
                    <a:pt x="7269107" y="5518449"/>
                  </a:moveTo>
                  <a:lnTo>
                    <a:pt x="7269107" y="6823281"/>
                  </a:lnTo>
                  <a:lnTo>
                    <a:pt x="7224122" y="6858000"/>
                  </a:lnTo>
                  <a:lnTo>
                    <a:pt x="4927054" y="6858000"/>
                  </a:lnTo>
                  <a:lnTo>
                    <a:pt x="4982167" y="6852876"/>
                  </a:lnTo>
                  <a:cubicBezTo>
                    <a:pt x="5236517" y="6821036"/>
                    <a:pt x="5483373" y="6740566"/>
                    <a:pt x="5743768" y="6606245"/>
                  </a:cubicBezTo>
                  <a:cubicBezTo>
                    <a:pt x="6099551" y="6422337"/>
                    <a:pt x="6452586" y="6154209"/>
                    <a:pt x="6843778" y="5848440"/>
                  </a:cubicBezTo>
                  <a:cubicBezTo>
                    <a:pt x="6935559" y="5776768"/>
                    <a:pt x="7026997" y="5706642"/>
                    <a:pt x="7115515" y="5637891"/>
                  </a:cubicBezTo>
                  <a:close/>
                  <a:moveTo>
                    <a:pt x="6870111" y="0"/>
                  </a:moveTo>
                  <a:lnTo>
                    <a:pt x="7269107" y="0"/>
                  </a:lnTo>
                  <a:lnTo>
                    <a:pt x="7269107" y="243137"/>
                  </a:lnTo>
                  <a:lnTo>
                    <a:pt x="7089989" y="119955"/>
                  </a:lnTo>
                  <a:cubicBezTo>
                    <a:pt x="7045081" y="92581"/>
                    <a:pt x="6999384" y="66425"/>
                    <a:pt x="6952948" y="41521"/>
                  </a:cubicBezTo>
                  <a:close/>
                  <a:moveTo>
                    <a:pt x="1797606" y="0"/>
                  </a:moveTo>
                  <a:lnTo>
                    <a:pt x="3815328" y="0"/>
                  </a:lnTo>
                  <a:lnTo>
                    <a:pt x="3627371" y="77142"/>
                  </a:lnTo>
                  <a:cubicBezTo>
                    <a:pt x="3175548" y="273822"/>
                    <a:pt x="2754868" y="536281"/>
                    <a:pt x="2379115" y="856285"/>
                  </a:cubicBezTo>
                  <a:cubicBezTo>
                    <a:pt x="1959736" y="1215679"/>
                    <a:pt x="1616497" y="1640901"/>
                    <a:pt x="1386699" y="2086062"/>
                  </a:cubicBezTo>
                  <a:cubicBezTo>
                    <a:pt x="1151572" y="2543083"/>
                    <a:pt x="1031258" y="3018150"/>
                    <a:pt x="1031258" y="3498372"/>
                  </a:cubicBezTo>
                  <a:cubicBezTo>
                    <a:pt x="1031258" y="3957455"/>
                    <a:pt x="1211213" y="4223692"/>
                    <a:pt x="1618904" y="4781604"/>
                  </a:cubicBezTo>
                  <a:cubicBezTo>
                    <a:pt x="1720826" y="4921339"/>
                    <a:pt x="1826186" y="5065887"/>
                    <a:pt x="1934812" y="5225904"/>
                  </a:cubicBezTo>
                  <a:cubicBezTo>
                    <a:pt x="2318957" y="5792064"/>
                    <a:pt x="2713069" y="6194600"/>
                    <a:pt x="3140010" y="6456196"/>
                  </a:cubicBezTo>
                  <a:cubicBezTo>
                    <a:pt x="3479423" y="6664512"/>
                    <a:pt x="3855769" y="6792387"/>
                    <a:pt x="4281662" y="6843305"/>
                  </a:cubicBezTo>
                  <a:lnTo>
                    <a:pt x="4449058" y="6858000"/>
                  </a:lnTo>
                  <a:lnTo>
                    <a:pt x="1970756" y="6858000"/>
                  </a:lnTo>
                  <a:lnTo>
                    <a:pt x="1735871" y="6627685"/>
                  </a:lnTo>
                  <a:cubicBezTo>
                    <a:pt x="1502482" y="6382823"/>
                    <a:pt x="1285773" y="6107254"/>
                    <a:pt x="1080930" y="5805127"/>
                  </a:cubicBezTo>
                  <a:cubicBezTo>
                    <a:pt x="556364" y="5032027"/>
                    <a:pt x="0" y="4501616"/>
                    <a:pt x="0" y="3498372"/>
                  </a:cubicBezTo>
                  <a:cubicBezTo>
                    <a:pt x="0" y="2160829"/>
                    <a:pt x="685185" y="949872"/>
                    <a:pt x="1708172" y="73302"/>
                  </a:cubicBezTo>
                  <a:close/>
                </a:path>
              </a:pathLst>
            </a:custGeom>
            <a:gradFill>
              <a:gsLst>
                <a:gs pos="2000">
                  <a:schemeClr val="bg1">
                    <a:alpha val="10000"/>
                  </a:schemeClr>
                </a:gs>
                <a:gs pos="5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Content Placeholder 2"/>
          <p:cNvSpPr>
            <a:spLocks noGrp="1"/>
          </p:cNvSpPr>
          <p:nvPr>
            <p:ph idx="1"/>
          </p:nvPr>
        </p:nvSpPr>
        <p:spPr>
          <a:xfrm>
            <a:off x="6632812" y="1032987"/>
            <a:ext cx="4919108" cy="4792027"/>
          </a:xfrm>
        </p:spPr>
        <p:txBody>
          <a:bodyPr anchor="ctr">
            <a:normAutofit/>
          </a:bodyPr>
          <a:lstStyle/>
          <a:p>
            <a:pPr marL="0" indent="0">
              <a:buNone/>
            </a:pPr>
            <a:endParaRPr lang="en-US" sz="2000" dirty="0">
              <a:solidFill>
                <a:schemeClr val="tx2"/>
              </a:solidFill>
            </a:endParaRPr>
          </a:p>
          <a:p>
            <a:endParaRPr lang="en-US" sz="2000" dirty="0">
              <a:solidFill>
                <a:schemeClr val="tx2"/>
              </a:solidFill>
            </a:endParaRPr>
          </a:p>
          <a:p>
            <a:endParaRPr lang="en-US" sz="2000" dirty="0">
              <a:solidFill>
                <a:schemeClr val="tx2"/>
              </a:solidFill>
            </a:endParaRPr>
          </a:p>
          <a:p>
            <a:pPr marL="0" indent="0">
              <a:buNone/>
            </a:pPr>
            <a:endParaRPr lang="en-US" sz="2000" dirty="0">
              <a:solidFill>
                <a:schemeClr val="tx2"/>
              </a:solidFill>
            </a:endParaRPr>
          </a:p>
        </p:txBody>
      </p:sp>
      <p:pic>
        <p:nvPicPr>
          <p:cNvPr id="5" name="Picture 4" descr="A triangle with black text">
            <a:extLst>
              <a:ext uri="{FF2B5EF4-FFF2-40B4-BE49-F238E27FC236}">
                <a16:creationId xmlns:a16="http://schemas.microsoft.com/office/drawing/2014/main" id="{22802436-C36E-EC56-8BD7-686736EC21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09591" y="822959"/>
            <a:ext cx="5228215" cy="4695713"/>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b="1" dirty="0">
                <a:solidFill>
                  <a:srgbClr val="00B0F0"/>
                </a:solidFill>
              </a:rPr>
              <a:t>A4: Risk Map - Likelihood and Impact</a:t>
            </a:r>
            <a:br>
              <a:rPr lang="en-US" sz="2400" b="1" dirty="0">
                <a:solidFill>
                  <a:srgbClr val="00B0F0"/>
                </a:solidFill>
              </a:rPr>
            </a:br>
            <a:br>
              <a:rPr lang="en-US" sz="2400" b="1" dirty="0">
                <a:solidFill>
                  <a:srgbClr val="00B0F0"/>
                </a:solidFill>
              </a:rPr>
            </a:br>
            <a:endParaRPr lang="en-US" sz="2400" b="1" dirty="0">
              <a:solidFill>
                <a:srgbClr val="00B0F0"/>
              </a:solidFill>
            </a:endParaRPr>
          </a:p>
        </p:txBody>
      </p:sp>
      <p:sp>
        <p:nvSpPr>
          <p:cNvPr id="3" name="Content Placeholder 2"/>
          <p:cNvSpPr>
            <a:spLocks noGrp="1"/>
          </p:cNvSpPr>
          <p:nvPr>
            <p:ph idx="1"/>
          </p:nvPr>
        </p:nvSpPr>
        <p:spPr>
          <a:xfrm>
            <a:off x="646112" y="4690333"/>
            <a:ext cx="11367698" cy="2048091"/>
          </a:xfrm>
        </p:spPr>
        <p:txBody>
          <a:bodyPr/>
          <a:lstStyle/>
          <a:p>
            <a:pPr marL="0" indent="0">
              <a:buNone/>
            </a:pPr>
            <a:r>
              <a:rPr lang="en-US" sz="2400" b="1" dirty="0">
                <a:solidFill>
                  <a:srgbClr val="FF0000"/>
                </a:solidFill>
                <a:effectLst/>
                <a:latin typeface="Arial" panose="020B0604020202020204" pitchFamily="34" charset="0"/>
                <a:ea typeface="Arial" panose="020B0604020202020204" pitchFamily="34" charset="0"/>
              </a:rPr>
              <a:t>A4:</a:t>
            </a:r>
            <a:r>
              <a:rPr lang="en-US" sz="2400" b="1" spc="10" dirty="0">
                <a:solidFill>
                  <a:srgbClr val="FF0000"/>
                </a:solidFill>
                <a:effectLst/>
                <a:latin typeface="Arial" panose="020B0604020202020204" pitchFamily="34" charset="0"/>
                <a:ea typeface="Arial" panose="020B0604020202020204" pitchFamily="34" charset="0"/>
              </a:rPr>
              <a:t> </a:t>
            </a:r>
            <a:r>
              <a:rPr lang="en-US" sz="2400" b="1" dirty="0">
                <a:solidFill>
                  <a:srgbClr val="FF0000"/>
                </a:solidFill>
                <a:effectLst/>
                <a:latin typeface="Arial" panose="020B0604020202020204" pitchFamily="34" charset="0"/>
                <a:ea typeface="Arial" panose="020B0604020202020204" pitchFamily="34" charset="0"/>
              </a:rPr>
              <a:t>Key</a:t>
            </a:r>
            <a:r>
              <a:rPr lang="en-US" sz="2400" b="1" spc="-30" dirty="0">
                <a:solidFill>
                  <a:srgbClr val="FF0000"/>
                </a:solidFill>
                <a:effectLst/>
                <a:latin typeface="Arial" panose="020B0604020202020204" pitchFamily="34" charset="0"/>
                <a:ea typeface="Arial" panose="020B0604020202020204" pitchFamily="34" charset="0"/>
              </a:rPr>
              <a:t> </a:t>
            </a:r>
            <a:r>
              <a:rPr lang="en-US" sz="2400" b="1" dirty="0">
                <a:solidFill>
                  <a:srgbClr val="FF0000"/>
                </a:solidFill>
                <a:effectLst/>
                <a:latin typeface="Arial" panose="020B0604020202020204" pitchFamily="34" charset="0"/>
                <a:ea typeface="Arial" panose="020B0604020202020204" pitchFamily="34" charset="0"/>
              </a:rPr>
              <a:t>Actions</a:t>
            </a:r>
            <a:r>
              <a:rPr lang="en-US" sz="2400" b="1" spc="10" dirty="0">
                <a:solidFill>
                  <a:srgbClr val="FF0000"/>
                </a:solidFill>
                <a:effectLst/>
                <a:latin typeface="Arial" panose="020B0604020202020204" pitchFamily="34" charset="0"/>
                <a:ea typeface="Arial" panose="020B0604020202020204" pitchFamily="34" charset="0"/>
              </a:rPr>
              <a:t> </a:t>
            </a:r>
            <a:r>
              <a:rPr lang="en-US" sz="2400" b="1" dirty="0">
                <a:solidFill>
                  <a:srgbClr val="FF0000"/>
                </a:solidFill>
                <a:effectLst/>
                <a:latin typeface="Arial" panose="020B0604020202020204" pitchFamily="34" charset="0"/>
                <a:ea typeface="Arial" panose="020B0604020202020204" pitchFamily="34" charset="0"/>
              </a:rPr>
              <a:t>&amp;</a:t>
            </a:r>
            <a:r>
              <a:rPr lang="en-US" sz="2400" b="1" spc="-35" dirty="0">
                <a:solidFill>
                  <a:srgbClr val="FF0000"/>
                </a:solidFill>
                <a:effectLst/>
                <a:latin typeface="Arial" panose="020B0604020202020204" pitchFamily="34" charset="0"/>
                <a:ea typeface="Arial" panose="020B0604020202020204" pitchFamily="34" charset="0"/>
              </a:rPr>
              <a:t> </a:t>
            </a:r>
            <a:r>
              <a:rPr lang="en-US" sz="2400" b="1" spc="-10" dirty="0">
                <a:solidFill>
                  <a:srgbClr val="FF0000"/>
                </a:solidFill>
                <a:effectLst/>
                <a:latin typeface="Arial" panose="020B0604020202020204" pitchFamily="34" charset="0"/>
                <a:ea typeface="Arial" panose="020B0604020202020204" pitchFamily="34" charset="0"/>
              </a:rPr>
              <a:t>Controls</a:t>
            </a:r>
          </a:p>
          <a:p>
            <a:pPr marL="0" indent="0">
              <a:buNone/>
            </a:pPr>
            <a:r>
              <a:rPr lang="en-US" sz="1600" dirty="0"/>
              <a:t> </a:t>
            </a:r>
            <a:r>
              <a:rPr lang="en-US" dirty="0"/>
              <a:t>• Analyze risk/reward</a:t>
            </a:r>
          </a:p>
          <a:p>
            <a:pPr marL="0" indent="0">
              <a:buNone/>
            </a:pPr>
            <a:r>
              <a:rPr lang="en-US" dirty="0"/>
              <a:t> • Analyze compliance</a:t>
            </a:r>
          </a:p>
          <a:p>
            <a:pPr marL="0" indent="0">
              <a:buNone/>
            </a:pPr>
            <a:r>
              <a:rPr lang="en-US" dirty="0"/>
              <a:t> • Prioritize management of threats, opportunities, and requirements</a:t>
            </a:r>
            <a:endParaRPr lang="en-US" b="1" spc="-10" dirty="0">
              <a:solidFill>
                <a:srgbClr val="FF0000"/>
              </a:solidFill>
              <a:effectLst/>
              <a:latin typeface="Arial" panose="020B0604020202020204" pitchFamily="34" charset="0"/>
              <a:ea typeface="Arial" panose="020B0604020202020204" pitchFamily="34" charset="0"/>
            </a:endParaRPr>
          </a:p>
          <a:p>
            <a:pPr marL="0" indent="0">
              <a:buNone/>
            </a:pPr>
            <a:endParaRPr lang="en-US" sz="1800" dirty="0">
              <a:effectLst/>
              <a:latin typeface="Arial" panose="020B0604020202020204" pitchFamily="34" charset="0"/>
              <a:ea typeface="Arial" panose="020B0604020202020204" pitchFamily="34" charset="0"/>
            </a:endParaRPr>
          </a:p>
          <a:p>
            <a:pPr marL="0" indent="0">
              <a:buNone/>
            </a:pPr>
            <a:endParaRPr lang="en-US" dirty="0"/>
          </a:p>
        </p:txBody>
      </p:sp>
      <p:pic>
        <p:nvPicPr>
          <p:cNvPr id="4" name="Image 1187"/>
          <p:cNvPicPr/>
          <p:nvPr/>
        </p:nvPicPr>
        <p:blipFill>
          <a:blip r:embed="rId2" cstate="print"/>
          <a:stretch>
            <a:fillRect/>
          </a:stretch>
        </p:blipFill>
        <p:spPr>
          <a:xfrm>
            <a:off x="0" y="1152983"/>
            <a:ext cx="12192000" cy="3537350"/>
          </a:xfrm>
          <a:prstGeom prst="rect">
            <a:avLst/>
          </a:prstGeom>
        </p:spPr>
      </p:pic>
      <p:sp>
        <p:nvSpPr>
          <p:cNvPr id="5" name="Textbox 1195"/>
          <p:cNvSpPr txBox="1"/>
          <p:nvPr/>
        </p:nvSpPr>
        <p:spPr>
          <a:xfrm>
            <a:off x="3761422" y="2956560"/>
            <a:ext cx="4669155" cy="944880"/>
          </a:xfrm>
          <a:prstGeom prst="rect">
            <a:avLst/>
          </a:prstGeom>
        </p:spPr>
        <p:txBody>
          <a:bodyPr wrap="square" lIns="0" tIns="0" rIns="0" bIns="0" rtlCol="0">
            <a:noAutofit/>
          </a:bodyPr>
          <a:lstStyle/>
          <a:p>
            <a:pPr>
              <a:lnSpc>
                <a:spcPts val="1675"/>
              </a:lnSpc>
            </a:pPr>
            <a:r>
              <a:rPr lang="en-US" sz="1500">
                <a:effectLst/>
                <a:latin typeface="Arial" panose="020B0604020202020204" pitchFamily="34" charset="0"/>
                <a:ea typeface="Arial" panose="020B0604020202020204" pitchFamily="34" charset="0"/>
              </a:rPr>
              <a:t>•</a:t>
            </a:r>
            <a:endParaRPr lang="en-US" sz="1100">
              <a:effectLst/>
              <a:latin typeface="Arial" panose="020B0604020202020204" pitchFamily="34" charset="0"/>
              <a:ea typeface="Arial" panose="020B0604020202020204" pitchFamily="34" charset="0"/>
            </a:endParaRPr>
          </a:p>
          <a:p>
            <a:pPr>
              <a:spcBef>
                <a:spcPts val="1155"/>
              </a:spcBef>
            </a:pPr>
            <a:r>
              <a:rPr lang="en-US" sz="1500">
                <a:effectLst/>
                <a:latin typeface="Arial" panose="020B0604020202020204" pitchFamily="34" charset="0"/>
                <a:ea typeface="Arial" panose="020B0604020202020204" pitchFamily="34" charset="0"/>
              </a:rPr>
              <a:t>•</a:t>
            </a:r>
            <a:endParaRPr lang="en-US" sz="1100">
              <a:effectLst/>
              <a:latin typeface="Arial" panose="020B0604020202020204" pitchFamily="34" charset="0"/>
              <a:ea typeface="Arial" panose="020B0604020202020204" pitchFamily="34" charset="0"/>
            </a:endParaRPr>
          </a:p>
          <a:p>
            <a:pPr>
              <a:spcBef>
                <a:spcPts val="1155"/>
              </a:spcBef>
            </a:pPr>
            <a:r>
              <a:rPr lang="en-US" sz="1500">
                <a:effectLst/>
                <a:latin typeface="Arial" panose="020B0604020202020204" pitchFamily="34" charset="0"/>
                <a:ea typeface="Arial" panose="020B0604020202020204" pitchFamily="34" charset="0"/>
              </a:rPr>
              <a:t>•</a:t>
            </a:r>
            <a:endParaRPr lang="en-US" sz="1100">
              <a:effectLst/>
              <a:latin typeface="Arial" panose="020B0604020202020204" pitchFamily="34" charset="0"/>
              <a:ea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arn(inVertical)">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fade">
                                      <p:cBhvr>
                                        <p:cTn id="19" dur="1000"/>
                                        <p:tgtEl>
                                          <p:spTgt spid="3">
                                            <p:txEl>
                                              <p:pRg st="0" end="0"/>
                                            </p:txEl>
                                          </p:spTgt>
                                        </p:tgtEl>
                                      </p:cBhvr>
                                    </p:animEffect>
                                    <p:anim calcmode="lin" valueType="num">
                                      <p:cBhvr>
                                        <p:cTn id="20"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3">
                                            <p:txEl>
                                              <p:pRg st="1" end="1"/>
                                            </p:txEl>
                                          </p:spTgt>
                                        </p:tgtEl>
                                        <p:attrNameLst>
                                          <p:attrName>style.visibility</p:attrName>
                                        </p:attrNameLst>
                                      </p:cBhvr>
                                      <p:to>
                                        <p:strVal val="visible"/>
                                      </p:to>
                                    </p:set>
                                    <p:animEffect transition="in" filter="fade">
                                      <p:cBhvr>
                                        <p:cTn id="26" dur="1000"/>
                                        <p:tgtEl>
                                          <p:spTgt spid="3">
                                            <p:txEl>
                                              <p:pRg st="1" end="1"/>
                                            </p:txEl>
                                          </p:spTgt>
                                        </p:tgtEl>
                                      </p:cBhvr>
                                    </p:animEffect>
                                    <p:anim calcmode="lin" valueType="num">
                                      <p:cBhvr>
                                        <p:cTn id="27"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8"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3">
                                            <p:txEl>
                                              <p:pRg st="2" end="2"/>
                                            </p:txEl>
                                          </p:spTgt>
                                        </p:tgtEl>
                                        <p:attrNameLst>
                                          <p:attrName>style.visibility</p:attrName>
                                        </p:attrNameLst>
                                      </p:cBhvr>
                                      <p:to>
                                        <p:strVal val="visible"/>
                                      </p:to>
                                    </p:set>
                                    <p:animEffect transition="in" filter="fade">
                                      <p:cBhvr>
                                        <p:cTn id="33" dur="1000"/>
                                        <p:tgtEl>
                                          <p:spTgt spid="3">
                                            <p:txEl>
                                              <p:pRg st="2" end="2"/>
                                            </p:txEl>
                                          </p:spTgt>
                                        </p:tgtEl>
                                      </p:cBhvr>
                                    </p:animEffect>
                                    <p:anim calcmode="lin" valueType="num">
                                      <p:cBhvr>
                                        <p:cTn id="34"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5"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
                                            <p:txEl>
                                              <p:pRg st="3" end="3"/>
                                            </p:txEl>
                                          </p:spTgt>
                                        </p:tgtEl>
                                        <p:attrNameLst>
                                          <p:attrName>style.visibility</p:attrName>
                                        </p:attrNameLst>
                                      </p:cBhvr>
                                      <p:to>
                                        <p:strVal val="visible"/>
                                      </p:to>
                                    </p:set>
                                    <p:animEffect transition="in" filter="fade">
                                      <p:cBhvr>
                                        <p:cTn id="40" dur="1000"/>
                                        <p:tgtEl>
                                          <p:spTgt spid="3">
                                            <p:txEl>
                                              <p:pRg st="3" end="3"/>
                                            </p:txEl>
                                          </p:spTgt>
                                        </p:tgtEl>
                                      </p:cBhvr>
                                    </p:animEffect>
                                    <p:anim calcmode="lin" valueType="num">
                                      <p:cBhvr>
                                        <p:cTn id="41"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42"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3" name="Rectangle 22">
            <a:extLst>
              <a:ext uri="{FF2B5EF4-FFF2-40B4-BE49-F238E27FC236}">
                <a16:creationId xmlns:a16="http://schemas.microsoft.com/office/drawing/2014/main" id="{CF75AD06-DFC4-4B3A-8490-330823D081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FC587C93-0840-40DF-96D5-D1F2137E64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 name="Title 1"/>
          <p:cNvSpPr>
            <a:spLocks noGrp="1"/>
          </p:cNvSpPr>
          <p:nvPr>
            <p:ph type="title"/>
          </p:nvPr>
        </p:nvSpPr>
        <p:spPr>
          <a:xfrm>
            <a:off x="955279" y="688489"/>
            <a:ext cx="4130185" cy="4767652"/>
          </a:xfrm>
        </p:spPr>
        <p:txBody>
          <a:bodyPr>
            <a:noAutofit/>
          </a:bodyPr>
          <a:lstStyle/>
          <a:p>
            <a:r>
              <a:rPr lang="en-US" sz="2000" b="1" u="sng" dirty="0">
                <a:solidFill>
                  <a:srgbClr val="0070C0"/>
                </a:solidFill>
                <a:latin typeface="Arial" panose="020B0604020202020204" pitchFamily="34" charset="0"/>
                <a:cs typeface="Arial" panose="020B0604020202020204" pitchFamily="34" charset="0"/>
              </a:rPr>
              <a:t>A4: Design &amp; Implementation Considerations</a:t>
            </a:r>
            <a:br>
              <a:rPr lang="en-US" sz="2000" b="1" u="sng" dirty="0">
                <a:solidFill>
                  <a:srgbClr val="0070C0"/>
                </a:solidFill>
                <a:latin typeface="Arial" panose="020B0604020202020204" pitchFamily="34" charset="0"/>
                <a:cs typeface="Arial" panose="020B0604020202020204" pitchFamily="34" charset="0"/>
              </a:rPr>
            </a:br>
            <a:br>
              <a:rPr lang="en-US" sz="2000" b="1"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Uses decision-making criteria to ensure levels of performance, risk, and compliance are acceptable</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Analyzes costs associated with opportunities, threats, and requirements to allow management to allocate resources </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Quantitative and qualitative methods should be used </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Top-down and bottom-up assessment ensure the analysis reflects operational reality</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Document and share analysis with others</a:t>
            </a:r>
            <a:endParaRPr lang="en-US" sz="2000" b="1" dirty="0">
              <a:solidFill>
                <a:schemeClr val="tx2"/>
              </a:solidFill>
              <a:latin typeface="Arial" panose="020B0604020202020204" pitchFamily="34" charset="0"/>
              <a:cs typeface="Arial" panose="020B0604020202020204" pitchFamily="34" charset="0"/>
            </a:endParaRPr>
          </a:p>
        </p:txBody>
      </p:sp>
      <p:grpSp>
        <p:nvGrpSpPr>
          <p:cNvPr id="27" name="Group 26">
            <a:extLst>
              <a:ext uri="{FF2B5EF4-FFF2-40B4-BE49-F238E27FC236}">
                <a16:creationId xmlns:a16="http://schemas.microsoft.com/office/drawing/2014/main" id="{5E02D55A-F529-4B19-BAF9-F63240A7B4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3839" y="0"/>
            <a:ext cx="4324865" cy="2641149"/>
            <a:chOff x="6867015" y="-1"/>
            <a:chExt cx="5324985" cy="3251912"/>
          </a:xfrm>
          <a:solidFill>
            <a:schemeClr val="accent5">
              <a:alpha val="10000"/>
            </a:schemeClr>
          </a:solidFill>
        </p:grpSpPr>
        <p:sp>
          <p:nvSpPr>
            <p:cNvPr id="28" name="Freeform: Shape 27">
              <a:extLst>
                <a:ext uri="{FF2B5EF4-FFF2-40B4-BE49-F238E27FC236}">
                  <a16:creationId xmlns:a16="http://schemas.microsoft.com/office/drawing/2014/main" id="{60367E3C-3947-493D-9458-5955DB20AE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1E8D9785-21DB-4CE6-B138-2999AD6161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43AA5AD5-8F29-4165-8112-305DDDDDD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A4EC0CF-F38F-4D7F-B48D-9A26E814DF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Content Placeholder 2"/>
          <p:cNvSpPr>
            <a:spLocks noGrp="1"/>
          </p:cNvSpPr>
          <p:nvPr>
            <p:ph idx="1"/>
          </p:nvPr>
        </p:nvSpPr>
        <p:spPr>
          <a:xfrm>
            <a:off x="6196405" y="193637"/>
            <a:ext cx="5189934" cy="6056555"/>
          </a:xfrm>
        </p:spPr>
        <p:txBody>
          <a:bodyPr anchor="ctr">
            <a:normAutofit/>
          </a:bodyPr>
          <a:lstStyle/>
          <a:p>
            <a:pPr marL="0" indent="0">
              <a:buNone/>
            </a:pPr>
            <a:r>
              <a:rPr lang="en-US" sz="2000" b="1" dirty="0">
                <a:solidFill>
                  <a:srgbClr val="0070C0"/>
                </a:solidFill>
              </a:rPr>
              <a:t>A4: Decision-Making Criteria</a:t>
            </a:r>
          </a:p>
          <a:p>
            <a:pPr marL="0" indent="0">
              <a:buNone/>
            </a:pPr>
            <a:r>
              <a:rPr lang="en-US" sz="2000" dirty="0">
                <a:solidFill>
                  <a:schemeClr val="tx2"/>
                </a:solidFill>
              </a:rPr>
              <a:t>• Performance: ROI, margins, budget, objectives coverage. </a:t>
            </a:r>
          </a:p>
          <a:p>
            <a:pPr marL="0" indent="0">
              <a:buNone/>
            </a:pPr>
            <a:r>
              <a:rPr lang="en-US" sz="2000" dirty="0">
                <a:solidFill>
                  <a:schemeClr val="tx2"/>
                </a:solidFill>
              </a:rPr>
              <a:t>• Risk: Risk appetite, tolerance, and capacity. </a:t>
            </a:r>
          </a:p>
          <a:p>
            <a:pPr marL="0" indent="0">
              <a:buNone/>
            </a:pPr>
            <a:r>
              <a:rPr lang="en-US" sz="2000" dirty="0">
                <a:solidFill>
                  <a:schemeClr val="tx2"/>
                </a:solidFill>
              </a:rPr>
              <a:t>• Compliance: Coverage, depth relative to the ranking of risk and compliance in mandatory and voluntary requirements.</a:t>
            </a:r>
            <a:endParaRPr lang="en-US" sz="2000" b="1" dirty="0">
              <a:solidFill>
                <a:schemeClr val="tx2"/>
              </a:solidFill>
            </a:endParaRPr>
          </a:p>
        </p:txBody>
      </p:sp>
      <p:grpSp>
        <p:nvGrpSpPr>
          <p:cNvPr id="33" name="Group 32">
            <a:extLst>
              <a:ext uri="{FF2B5EF4-FFF2-40B4-BE49-F238E27FC236}">
                <a16:creationId xmlns:a16="http://schemas.microsoft.com/office/drawing/2014/main" id="{47A3A52F-BCB3-444D-9372-EE018B135C4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8535970" y="4114799"/>
            <a:ext cx="3655725" cy="2743201"/>
            <a:chOff x="-305" y="-1"/>
            <a:chExt cx="3832880" cy="2876136"/>
          </a:xfrm>
        </p:grpSpPr>
        <p:sp>
          <p:nvSpPr>
            <p:cNvPr id="34" name="Freeform: Shape 33">
              <a:extLst>
                <a:ext uri="{FF2B5EF4-FFF2-40B4-BE49-F238E27FC236}">
                  <a16:creationId xmlns:a16="http://schemas.microsoft.com/office/drawing/2014/main" id="{91E32C13-DED6-4967-85B8-68DD77103F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38DDA515-BC6A-47FB-951E-E1E792875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B97EEFA7-6787-4EC0-8284-6D3D2730614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A9621AC-50AB-4B43-896D-78FE571A38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66722" y="586855"/>
            <a:ext cx="3201366" cy="3387497"/>
          </a:xfrm>
        </p:spPr>
        <p:txBody>
          <a:bodyPr anchor="b">
            <a:normAutofit/>
          </a:bodyPr>
          <a:lstStyle/>
          <a:p>
            <a:r>
              <a:rPr lang="en-US" sz="2200" b="1" dirty="0">
                <a:solidFill>
                  <a:srgbClr val="00B050"/>
                </a:solidFill>
                <a:latin typeface="Arial" panose="020B0604020202020204" pitchFamily="34" charset="0"/>
                <a:cs typeface="Arial" panose="020B0604020202020204" pitchFamily="34" charset="0"/>
              </a:rPr>
              <a:t>A5 – Design</a:t>
            </a:r>
            <a:br>
              <a:rPr lang="en-US" sz="2200" b="1" dirty="0">
                <a:solidFill>
                  <a:srgbClr val="FFFFFF"/>
                </a:solidFill>
                <a:latin typeface="Arial" panose="020B0604020202020204" pitchFamily="34" charset="0"/>
                <a:cs typeface="Arial" panose="020B0604020202020204" pitchFamily="34" charset="0"/>
              </a:rPr>
            </a:br>
            <a:r>
              <a:rPr lang="en-US" sz="2200" dirty="0">
                <a:solidFill>
                  <a:srgbClr val="FFFFFF"/>
                </a:solidFill>
                <a:latin typeface="Arial" panose="020B0604020202020204" pitchFamily="34" charset="0"/>
                <a:cs typeface="Arial" panose="020B0604020202020204" pitchFamily="34" charset="0"/>
              </a:rPr>
              <a:t>Develop strategic and tactical plans to achieve the objectives, while addressing uncertainty and acting with integrity, consistent with decision making criteria</a:t>
            </a:r>
            <a:r>
              <a:rPr lang="en-US" sz="2200" dirty="0">
                <a:solidFill>
                  <a:srgbClr val="FFFFFF"/>
                </a:solidFill>
              </a:rPr>
              <a:t>.</a:t>
            </a:r>
            <a:endParaRPr lang="en-US" sz="2200" b="1" dirty="0">
              <a:solidFill>
                <a:srgbClr val="FFFFFF"/>
              </a:solidFill>
            </a:endParaRPr>
          </a:p>
        </p:txBody>
      </p:sp>
      <p:sp>
        <p:nvSpPr>
          <p:cNvPr id="3" name="Content Placeholder 2"/>
          <p:cNvSpPr>
            <a:spLocks noGrp="1"/>
          </p:cNvSpPr>
          <p:nvPr>
            <p:ph idx="1"/>
          </p:nvPr>
        </p:nvSpPr>
        <p:spPr>
          <a:xfrm>
            <a:off x="4810259" y="649480"/>
            <a:ext cx="6555347" cy="5546047"/>
          </a:xfrm>
        </p:spPr>
        <p:txBody>
          <a:bodyPr anchor="ctr">
            <a:normAutofit/>
          </a:bodyPr>
          <a:lstStyle/>
          <a:p>
            <a:pPr marL="0" indent="0">
              <a:buNone/>
            </a:pPr>
            <a:r>
              <a:rPr lang="en-US" sz="2000" b="1" dirty="0"/>
              <a:t>A5: Definitions</a:t>
            </a:r>
          </a:p>
          <a:p>
            <a:pPr marL="0" indent="0">
              <a:buNone/>
            </a:pPr>
            <a:r>
              <a:rPr lang="en-US" sz="2000" dirty="0"/>
              <a:t>• </a:t>
            </a:r>
            <a:r>
              <a:rPr lang="en-US" sz="2000" b="1" u="sng" dirty="0"/>
              <a:t>Integrated Plan </a:t>
            </a:r>
            <a:r>
              <a:rPr lang="en-US" sz="2000" dirty="0"/>
              <a:t>details the processes and resources allocated to reliably achieve objectives while addressing uncertainty and acting with integrity. </a:t>
            </a:r>
            <a:endParaRPr lang="ar-EG" sz="2000" dirty="0"/>
          </a:p>
          <a:p>
            <a:pPr marL="0" indent="0">
              <a:buNone/>
            </a:pPr>
            <a:r>
              <a:rPr lang="en-US" sz="2000" dirty="0"/>
              <a:t>• </a:t>
            </a:r>
            <a:r>
              <a:rPr lang="en-US" sz="2000" b="1" u="sng" dirty="0"/>
              <a:t>Process</a:t>
            </a:r>
            <a:r>
              <a:rPr lang="en-US" sz="2000" dirty="0"/>
              <a:t> a series of actions or steps to achieve an objective.</a:t>
            </a:r>
          </a:p>
          <a:p>
            <a:pPr marL="0" indent="0">
              <a:buNone/>
            </a:pPr>
            <a:r>
              <a:rPr lang="en-US" sz="2000" dirty="0"/>
              <a:t>• </a:t>
            </a:r>
            <a:r>
              <a:rPr lang="en-US" sz="2000" b="1" u="sng" dirty="0"/>
              <a:t>Resources</a:t>
            </a:r>
            <a:r>
              <a:rPr lang="en-US" sz="2000" dirty="0"/>
              <a:t> include people, technology, facilities, information, financial capital, and other assets that an organization uses</a:t>
            </a:r>
          </a:p>
          <a:p>
            <a:pPr marL="0" indent="0">
              <a:buNone/>
            </a:pPr>
            <a:r>
              <a:rPr lang="en-US" sz="2000" dirty="0"/>
              <a:t>• Risk Financing provides funds to reduce the financial impact of undesirable effects experienced by an organization</a:t>
            </a:r>
          </a:p>
          <a:p>
            <a:pPr marL="0" indent="0">
              <a:buNone/>
            </a:pPr>
            <a:r>
              <a:rPr lang="en-US" sz="2000" dirty="0"/>
              <a:t> • Retention is the use of internal funds to finance risk</a:t>
            </a:r>
          </a:p>
          <a:p>
            <a:pPr marL="0" indent="0">
              <a:buNone/>
            </a:pPr>
            <a:r>
              <a:rPr lang="en-US" sz="2000" dirty="0"/>
              <a:t> • Transfer is the use of external funds to finance risk</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 calcmode="lin" valueType="num">
                                      <p:cBhvr additive="base">
                                        <p:cTn id="14"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
                                            <p:txEl>
                                              <p:pRg st="1" end="1"/>
                                            </p:txEl>
                                          </p:spTgt>
                                        </p:tgtEl>
                                        <p:attrNameLst>
                                          <p:attrName>style.visibility</p:attrName>
                                        </p:attrNameLst>
                                      </p:cBhvr>
                                      <p:to>
                                        <p:strVal val="visible"/>
                                      </p:to>
                                    </p:set>
                                    <p:anim calcmode="lin" valueType="num">
                                      <p:cBhvr additive="base">
                                        <p:cTn id="20"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 calcmode="lin" valueType="num">
                                      <p:cBhvr additive="base">
                                        <p:cTn id="26"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
                                            <p:txEl>
                                              <p:pRg st="3" end="3"/>
                                            </p:txEl>
                                          </p:spTgt>
                                        </p:tgtEl>
                                        <p:attrNameLst>
                                          <p:attrName>style.visibility</p:attrName>
                                        </p:attrNameLst>
                                      </p:cBhvr>
                                      <p:to>
                                        <p:strVal val="visible"/>
                                      </p:to>
                                    </p:set>
                                    <p:anim calcmode="lin" valueType="num">
                                      <p:cBhvr additive="base">
                                        <p:cTn id="32"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3">
                                            <p:txEl>
                                              <p:pRg st="4" end="4"/>
                                            </p:txEl>
                                          </p:spTgt>
                                        </p:tgtEl>
                                        <p:attrNameLst>
                                          <p:attrName>style.visibility</p:attrName>
                                        </p:attrNameLst>
                                      </p:cBhvr>
                                      <p:to>
                                        <p:strVal val="visible"/>
                                      </p:to>
                                    </p:set>
                                    <p:anim calcmode="lin" valueType="num">
                                      <p:cBhvr additive="base">
                                        <p:cTn id="38"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3">
                                            <p:txEl>
                                              <p:pRg st="5" end="5"/>
                                            </p:txEl>
                                          </p:spTgt>
                                        </p:tgtEl>
                                        <p:attrNameLst>
                                          <p:attrName>style.visibility</p:attrName>
                                        </p:attrNameLst>
                                      </p:cBhvr>
                                      <p:to>
                                        <p:strVal val="visible"/>
                                      </p:to>
                                    </p:set>
                                    <p:anim calcmode="lin" valueType="num">
                                      <p:cBhvr additive="base">
                                        <p:cTn id="44"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3">
                                            <p:txEl>
                                              <p:pRg st="6" end="6"/>
                                            </p:txEl>
                                          </p:spTgt>
                                        </p:tgtEl>
                                        <p:attrNameLst>
                                          <p:attrName>style.visibility</p:attrName>
                                        </p:attrNameLst>
                                      </p:cBhvr>
                                      <p:to>
                                        <p:strVal val="visible"/>
                                      </p:to>
                                    </p:set>
                                    <p:anim calcmode="lin" valueType="num">
                                      <p:cBhvr additive="base">
                                        <p:cTn id="50"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66722" y="586855"/>
            <a:ext cx="3201366" cy="3769156"/>
          </a:xfrm>
        </p:spPr>
        <p:txBody>
          <a:bodyPr anchor="b">
            <a:noAutofit/>
          </a:bodyPr>
          <a:lstStyle/>
          <a:p>
            <a:r>
              <a:rPr lang="en-US" sz="1800" dirty="0">
                <a:solidFill>
                  <a:srgbClr val="FFFF00"/>
                </a:solidFill>
                <a:effectLst/>
                <a:latin typeface="Arial" panose="020B0604020202020204" pitchFamily="34" charset="0"/>
                <a:ea typeface="Arial" panose="020B0604020202020204" pitchFamily="34" charset="0"/>
              </a:rPr>
              <a:t>Examples</a:t>
            </a:r>
            <a:r>
              <a:rPr lang="en-US" sz="1800" spc="-10" dirty="0">
                <a:solidFill>
                  <a:srgbClr val="FFFF00"/>
                </a:solidFill>
                <a:effectLst/>
                <a:latin typeface="Arial" panose="020B0604020202020204" pitchFamily="34" charset="0"/>
                <a:ea typeface="Arial" panose="020B0604020202020204" pitchFamily="34" charset="0"/>
              </a:rPr>
              <a:t> </a:t>
            </a:r>
            <a:r>
              <a:rPr lang="en-US" sz="1800" dirty="0">
                <a:solidFill>
                  <a:srgbClr val="FFFF00"/>
                </a:solidFill>
                <a:effectLst/>
                <a:latin typeface="Arial" panose="020B0604020202020204" pitchFamily="34" charset="0"/>
                <a:ea typeface="Arial" panose="020B0604020202020204" pitchFamily="34" charset="0"/>
              </a:rPr>
              <a:t>of</a:t>
            </a:r>
            <a:r>
              <a:rPr lang="en-US" sz="1800" spc="-15" dirty="0">
                <a:solidFill>
                  <a:srgbClr val="FFFF00"/>
                </a:solidFill>
                <a:effectLst/>
                <a:latin typeface="Arial" panose="020B0604020202020204" pitchFamily="34" charset="0"/>
                <a:ea typeface="Arial" panose="020B0604020202020204" pitchFamily="34" charset="0"/>
              </a:rPr>
              <a:t> </a:t>
            </a:r>
            <a:r>
              <a:rPr lang="en-US" sz="1800" dirty="0">
                <a:solidFill>
                  <a:srgbClr val="FFFF00"/>
                </a:solidFill>
                <a:effectLst/>
                <a:latin typeface="Arial" panose="020B0604020202020204" pitchFamily="34" charset="0"/>
                <a:ea typeface="Arial" panose="020B0604020202020204" pitchFamily="34" charset="0"/>
              </a:rPr>
              <a:t>Transfer</a:t>
            </a:r>
            <a:r>
              <a:rPr lang="en-US" sz="1800" spc="-20" dirty="0">
                <a:solidFill>
                  <a:srgbClr val="FFFF00"/>
                </a:solidFill>
                <a:effectLst/>
                <a:latin typeface="Arial" panose="020B0604020202020204" pitchFamily="34" charset="0"/>
                <a:ea typeface="Arial" panose="020B0604020202020204" pitchFamily="34" charset="0"/>
              </a:rPr>
              <a:t> </a:t>
            </a:r>
            <a:r>
              <a:rPr lang="en-US" sz="1800" spc="-10" dirty="0">
                <a:solidFill>
                  <a:srgbClr val="FFFF00"/>
                </a:solidFill>
                <a:effectLst/>
                <a:latin typeface="Arial" panose="020B0604020202020204" pitchFamily="34" charset="0"/>
                <a:ea typeface="Arial" panose="020B0604020202020204" pitchFamily="34" charset="0"/>
              </a:rPr>
              <a:t>Instruments</a:t>
            </a:r>
            <a:br>
              <a:rPr lang="en-US" sz="1800" spc="-10" dirty="0">
                <a:solidFill>
                  <a:srgbClr val="FFFF00"/>
                </a:solidFill>
                <a:effectLst/>
                <a:latin typeface="Arial" panose="020B0604020202020204" pitchFamily="34" charset="0"/>
                <a:ea typeface="Arial" panose="020B0604020202020204" pitchFamily="34" charset="0"/>
              </a:rPr>
            </a:br>
            <a:br>
              <a:rPr lang="en-US" sz="1800" dirty="0">
                <a:solidFill>
                  <a:srgbClr val="FFFFFF"/>
                </a:solidFill>
                <a:effectLst/>
                <a:latin typeface="Arial" panose="020B0604020202020204" pitchFamily="34" charset="0"/>
                <a:ea typeface="Arial" panose="020B0604020202020204" pitchFamily="34" charset="0"/>
              </a:rPr>
            </a:br>
            <a:r>
              <a:rPr lang="en-US" sz="1800" dirty="0">
                <a:solidFill>
                  <a:srgbClr val="FFFFFF"/>
                </a:solidFill>
              </a:rPr>
              <a:t>Examples of Transfer Instruments</a:t>
            </a:r>
            <a:br>
              <a:rPr lang="en-US" sz="1800" dirty="0">
                <a:solidFill>
                  <a:srgbClr val="FFFFFF"/>
                </a:solidFill>
              </a:rPr>
            </a:br>
            <a:r>
              <a:rPr lang="en-US" sz="1800" dirty="0">
                <a:solidFill>
                  <a:srgbClr val="FFFFFF"/>
                </a:solidFill>
              </a:rPr>
              <a:t> • Insurance: </a:t>
            </a:r>
            <a:br>
              <a:rPr lang="en-US" sz="1800" dirty="0">
                <a:solidFill>
                  <a:srgbClr val="FFFFFF"/>
                </a:solidFill>
              </a:rPr>
            </a:br>
            <a:r>
              <a:rPr lang="en-US" sz="1800" dirty="0">
                <a:solidFill>
                  <a:srgbClr val="FFFFFF"/>
                </a:solidFill>
              </a:rPr>
              <a:t>o Captive insurance company. </a:t>
            </a:r>
            <a:br>
              <a:rPr lang="en-US" sz="1800" dirty="0">
                <a:solidFill>
                  <a:srgbClr val="FFFFFF"/>
                </a:solidFill>
              </a:rPr>
            </a:br>
            <a:r>
              <a:rPr lang="en-US" sz="1800" dirty="0">
                <a:solidFill>
                  <a:srgbClr val="FFFFFF"/>
                </a:solidFill>
              </a:rPr>
              <a:t>o Risk products (loss portfolio transfers, adverse development covers) </a:t>
            </a:r>
            <a:br>
              <a:rPr lang="en-US" sz="1800" dirty="0">
                <a:solidFill>
                  <a:srgbClr val="FFFFFF"/>
                </a:solidFill>
              </a:rPr>
            </a:br>
            <a:br>
              <a:rPr lang="en-US" sz="1800" dirty="0">
                <a:solidFill>
                  <a:srgbClr val="FFFFFF"/>
                </a:solidFill>
              </a:rPr>
            </a:br>
            <a:r>
              <a:rPr lang="en-US" sz="1800" dirty="0">
                <a:solidFill>
                  <a:srgbClr val="FFFFFF"/>
                </a:solidFill>
              </a:rPr>
              <a:t>Examples of Retention Instruments</a:t>
            </a:r>
            <a:br>
              <a:rPr lang="en-US" sz="1800" dirty="0">
                <a:solidFill>
                  <a:srgbClr val="FFFFFF"/>
                </a:solidFill>
              </a:rPr>
            </a:br>
            <a:r>
              <a:rPr lang="en-US" sz="1800" dirty="0">
                <a:solidFill>
                  <a:srgbClr val="FFFFFF"/>
                </a:solidFill>
              </a:rPr>
              <a:t> • Reserves </a:t>
            </a:r>
            <a:br>
              <a:rPr lang="en-US" sz="1800" dirty="0">
                <a:solidFill>
                  <a:srgbClr val="FFFFFF"/>
                </a:solidFill>
              </a:rPr>
            </a:br>
            <a:r>
              <a:rPr lang="en-US" sz="1800" dirty="0">
                <a:solidFill>
                  <a:srgbClr val="FFFFFF"/>
                </a:solidFill>
              </a:rPr>
              <a:t> • Internal risk pooling</a:t>
            </a:r>
            <a:br>
              <a:rPr lang="en-US" sz="1800" spc="0" dirty="0">
                <a:solidFill>
                  <a:srgbClr val="FFFFFF"/>
                </a:solidFill>
                <a:effectLst/>
                <a:latin typeface="Arial" panose="020B0604020202020204" pitchFamily="34" charset="0"/>
                <a:ea typeface="Arial" panose="020B0604020202020204" pitchFamily="34" charset="0"/>
              </a:rPr>
            </a:br>
            <a:endParaRPr lang="en-US" sz="1800" dirty="0">
              <a:solidFill>
                <a:srgbClr val="FFFFFF"/>
              </a:solidFill>
            </a:endParaRPr>
          </a:p>
        </p:txBody>
      </p:sp>
      <p:sp>
        <p:nvSpPr>
          <p:cNvPr id="3" name="Content Placeholder 2"/>
          <p:cNvSpPr>
            <a:spLocks noGrp="1"/>
          </p:cNvSpPr>
          <p:nvPr>
            <p:ph idx="1"/>
          </p:nvPr>
        </p:nvSpPr>
        <p:spPr>
          <a:xfrm>
            <a:off x="4810259" y="649480"/>
            <a:ext cx="6555347" cy="5546047"/>
          </a:xfrm>
        </p:spPr>
        <p:txBody>
          <a:bodyPr anchor="ctr">
            <a:normAutofit/>
          </a:bodyPr>
          <a:lstStyle/>
          <a:p>
            <a:pPr marL="0" indent="0">
              <a:buNone/>
            </a:pPr>
            <a:r>
              <a:rPr lang="en-US" sz="2000" b="1" dirty="0">
                <a:solidFill>
                  <a:srgbClr val="0070C0"/>
                </a:solidFill>
              </a:rPr>
              <a:t>A5: Key Actions &amp; Controls</a:t>
            </a:r>
          </a:p>
          <a:p>
            <a:pPr marL="0" indent="0">
              <a:buNone/>
            </a:pPr>
            <a:r>
              <a:rPr lang="en-US" sz="2000" dirty="0"/>
              <a:t> </a:t>
            </a:r>
            <a:r>
              <a:rPr lang="en-US" sz="1800" dirty="0"/>
              <a:t>• Explore options to address requirements </a:t>
            </a:r>
          </a:p>
          <a:p>
            <a:pPr marL="0" indent="0">
              <a:buNone/>
            </a:pPr>
            <a:r>
              <a:rPr lang="en-US" sz="1800" dirty="0"/>
              <a:t> • Explore options to address risk/reward</a:t>
            </a:r>
          </a:p>
          <a:p>
            <a:pPr marL="0" indent="0">
              <a:buNone/>
            </a:pPr>
            <a:r>
              <a:rPr lang="en-US" sz="1800" dirty="0"/>
              <a:t> • Design transfer and risk financing strategies </a:t>
            </a:r>
          </a:p>
          <a:p>
            <a:pPr marL="0" indent="0">
              <a:buNone/>
            </a:pPr>
            <a:r>
              <a:rPr lang="en-US" sz="1800" dirty="0"/>
              <a:t> • Determine planned residual risk/reward and compliance </a:t>
            </a:r>
          </a:p>
          <a:p>
            <a:pPr marL="0" indent="0">
              <a:buNone/>
            </a:pPr>
            <a:r>
              <a:rPr lang="en-US" sz="1800" dirty="0"/>
              <a:t> • Address inherently high risk       </a:t>
            </a:r>
          </a:p>
          <a:p>
            <a:pPr marL="0" indent="0">
              <a:buNone/>
            </a:pPr>
            <a:r>
              <a:rPr lang="en-US" sz="1800" dirty="0"/>
              <a:t> • Develop key indicators</a:t>
            </a:r>
          </a:p>
          <a:p>
            <a:pPr marL="0" indent="0">
              <a:buNone/>
            </a:pPr>
            <a:r>
              <a:rPr lang="en-US" sz="1800" dirty="0"/>
              <a:t> • Develop information management structure</a:t>
            </a:r>
          </a:p>
          <a:p>
            <a:pPr marL="0" indent="0">
              <a:buNone/>
            </a:pPr>
            <a:r>
              <a:rPr lang="en-US" sz="1800" dirty="0"/>
              <a:t> • Establish technology architecture</a:t>
            </a:r>
          </a:p>
          <a:p>
            <a:pPr marL="0" indent="0">
              <a:buNone/>
            </a:pPr>
            <a:r>
              <a:rPr lang="en-US" sz="1800" dirty="0"/>
              <a:t> • Develop integrated plan</a:t>
            </a:r>
          </a:p>
          <a:p>
            <a:pPr marL="0" indent="0">
              <a:buNone/>
            </a:pPr>
            <a:r>
              <a:rPr lang="en-US" sz="1800" dirty="0"/>
              <a:t> • Enable Execution</a:t>
            </a:r>
          </a:p>
          <a:p>
            <a:pPr marL="0" indent="0">
              <a:buNone/>
            </a:pPr>
            <a:endParaRPr lang="en-US" sz="2000" dirty="0"/>
          </a:p>
          <a:p>
            <a:pPr marL="0" indent="0">
              <a:buNone/>
            </a:pPr>
            <a:endParaRPr lang="en-US" sz="20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 calcmode="lin" valueType="num">
                                      <p:cBhvr additive="base">
                                        <p:cTn id="14"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3">
                                            <p:txEl>
                                              <p:pRg st="1" end="1"/>
                                            </p:txEl>
                                          </p:spTgt>
                                        </p:tgtEl>
                                        <p:attrNameLst>
                                          <p:attrName>style.visibility</p:attrName>
                                        </p:attrNameLst>
                                      </p:cBhvr>
                                      <p:to>
                                        <p:strVal val="visible"/>
                                      </p:to>
                                    </p:set>
                                    <p:anim calcmode="lin" valueType="num">
                                      <p:cBhvr additive="base">
                                        <p:cTn id="20"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 calcmode="lin" valueType="num">
                                      <p:cBhvr additive="base">
                                        <p:cTn id="26"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
                                            <p:txEl>
                                              <p:pRg st="3" end="3"/>
                                            </p:txEl>
                                          </p:spTgt>
                                        </p:tgtEl>
                                        <p:attrNameLst>
                                          <p:attrName>style.visibility</p:attrName>
                                        </p:attrNameLst>
                                      </p:cBhvr>
                                      <p:to>
                                        <p:strVal val="visible"/>
                                      </p:to>
                                    </p:set>
                                    <p:anim calcmode="lin" valueType="num">
                                      <p:cBhvr additive="base">
                                        <p:cTn id="32"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3">
                                            <p:txEl>
                                              <p:pRg st="4" end="4"/>
                                            </p:txEl>
                                          </p:spTgt>
                                        </p:tgtEl>
                                        <p:attrNameLst>
                                          <p:attrName>style.visibility</p:attrName>
                                        </p:attrNameLst>
                                      </p:cBhvr>
                                      <p:to>
                                        <p:strVal val="visible"/>
                                      </p:to>
                                    </p:set>
                                    <p:anim calcmode="lin" valueType="num">
                                      <p:cBhvr additive="base">
                                        <p:cTn id="38"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3">
                                            <p:txEl>
                                              <p:pRg st="5" end="5"/>
                                            </p:txEl>
                                          </p:spTgt>
                                        </p:tgtEl>
                                        <p:attrNameLst>
                                          <p:attrName>style.visibility</p:attrName>
                                        </p:attrNameLst>
                                      </p:cBhvr>
                                      <p:to>
                                        <p:strVal val="visible"/>
                                      </p:to>
                                    </p:set>
                                    <p:anim calcmode="lin" valueType="num">
                                      <p:cBhvr additive="base">
                                        <p:cTn id="44"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3">
                                            <p:txEl>
                                              <p:pRg st="6" end="6"/>
                                            </p:txEl>
                                          </p:spTgt>
                                        </p:tgtEl>
                                        <p:attrNameLst>
                                          <p:attrName>style.visibility</p:attrName>
                                        </p:attrNameLst>
                                      </p:cBhvr>
                                      <p:to>
                                        <p:strVal val="visible"/>
                                      </p:to>
                                    </p:set>
                                    <p:anim calcmode="lin" valueType="num">
                                      <p:cBhvr additive="base">
                                        <p:cTn id="50"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3">
                                            <p:txEl>
                                              <p:pRg st="7" end="7"/>
                                            </p:txEl>
                                          </p:spTgt>
                                        </p:tgtEl>
                                        <p:attrNameLst>
                                          <p:attrName>style.visibility</p:attrName>
                                        </p:attrNameLst>
                                      </p:cBhvr>
                                      <p:to>
                                        <p:strVal val="visible"/>
                                      </p:to>
                                    </p:set>
                                    <p:anim calcmode="lin" valueType="num">
                                      <p:cBhvr additive="base">
                                        <p:cTn id="56"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grpId="0" nodeType="clickEffect">
                                  <p:stCondLst>
                                    <p:cond delay="0"/>
                                  </p:stCondLst>
                                  <p:childTnLst>
                                    <p:set>
                                      <p:cBhvr>
                                        <p:cTn id="61" dur="1" fill="hold">
                                          <p:stCondLst>
                                            <p:cond delay="0"/>
                                          </p:stCondLst>
                                        </p:cTn>
                                        <p:tgtEl>
                                          <p:spTgt spid="3">
                                            <p:txEl>
                                              <p:pRg st="8" end="8"/>
                                            </p:txEl>
                                          </p:spTgt>
                                        </p:tgtEl>
                                        <p:attrNameLst>
                                          <p:attrName>style.visibility</p:attrName>
                                        </p:attrNameLst>
                                      </p:cBhvr>
                                      <p:to>
                                        <p:strVal val="visible"/>
                                      </p:to>
                                    </p:set>
                                    <p:anim calcmode="lin" valueType="num">
                                      <p:cBhvr additive="base">
                                        <p:cTn id="62"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3">
                                            <p:txEl>
                                              <p:pRg st="9" end="9"/>
                                            </p:txEl>
                                          </p:spTgt>
                                        </p:tgtEl>
                                        <p:attrNameLst>
                                          <p:attrName>style.visibility</p:attrName>
                                        </p:attrNameLst>
                                      </p:cBhvr>
                                      <p:to>
                                        <p:strVal val="visible"/>
                                      </p:to>
                                    </p:set>
                                    <p:anim calcmode="lin" valueType="num">
                                      <p:cBhvr additive="base">
                                        <p:cTn id="68"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9"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 presetClass="entr" presetSubtype="4" fill="hold" grpId="0" nodeType="clickEffect">
                                  <p:stCondLst>
                                    <p:cond delay="0"/>
                                  </p:stCondLst>
                                  <p:childTnLst>
                                    <p:set>
                                      <p:cBhvr>
                                        <p:cTn id="73" dur="1" fill="hold">
                                          <p:stCondLst>
                                            <p:cond delay="0"/>
                                          </p:stCondLst>
                                        </p:cTn>
                                        <p:tgtEl>
                                          <p:spTgt spid="3">
                                            <p:txEl>
                                              <p:pRg st="10" end="10"/>
                                            </p:txEl>
                                          </p:spTgt>
                                        </p:tgtEl>
                                        <p:attrNameLst>
                                          <p:attrName>style.visibility</p:attrName>
                                        </p:attrNameLst>
                                      </p:cBhvr>
                                      <p:to>
                                        <p:strVal val="visible"/>
                                      </p:to>
                                    </p:set>
                                    <p:anim calcmode="lin" valueType="num">
                                      <p:cBhvr additive="base">
                                        <p:cTn id="74"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26396" y="586855"/>
            <a:ext cx="4230100" cy="5100223"/>
          </a:xfrm>
        </p:spPr>
        <p:txBody>
          <a:bodyPr anchor="b">
            <a:noAutofit/>
          </a:bodyPr>
          <a:lstStyle/>
          <a:p>
            <a:pPr marL="342900" marR="479425" lvl="0" indent="-342900" rtl="0">
              <a:spcBef>
                <a:spcPts val="610"/>
              </a:spcBef>
              <a:spcAft>
                <a:spcPts val="0"/>
              </a:spcAft>
              <a:buSzPts val="1400"/>
              <a:buFont typeface="Arial" panose="020B0604020202020204" pitchFamily="34" charset="0"/>
              <a:buChar char="•"/>
              <a:tabLst>
                <a:tab pos="180975" algn="l"/>
              </a:tabLst>
            </a:pPr>
            <a:r>
              <a:rPr lang="en-US" sz="1800" b="1" dirty="0">
                <a:solidFill>
                  <a:srgbClr val="FFFF00"/>
                </a:solidFill>
              </a:rPr>
              <a:t>A5: Design &amp; Implementation Considerations</a:t>
            </a:r>
            <a:br>
              <a:rPr lang="en-US" sz="1800" b="1" dirty="0">
                <a:solidFill>
                  <a:srgbClr val="FFFF00"/>
                </a:solidFill>
              </a:rPr>
            </a:br>
            <a:br>
              <a:rPr lang="en-US" sz="1800" b="1" dirty="0">
                <a:solidFill>
                  <a:srgbClr val="FFFFFF"/>
                </a:solidFill>
              </a:rPr>
            </a:br>
            <a:r>
              <a:rPr lang="en-US" sz="1800" dirty="0">
                <a:solidFill>
                  <a:srgbClr val="FFFFFF"/>
                </a:solidFill>
              </a:rPr>
              <a:t>• Provide authorization and funding for the integrated plan </a:t>
            </a:r>
            <a:br>
              <a:rPr lang="en-US" sz="1800" dirty="0">
                <a:solidFill>
                  <a:srgbClr val="FFFFFF"/>
                </a:solidFill>
              </a:rPr>
            </a:br>
            <a:r>
              <a:rPr lang="en-US" sz="1800" dirty="0">
                <a:solidFill>
                  <a:srgbClr val="FFFFFF"/>
                </a:solidFill>
              </a:rPr>
              <a:t>• A layered approach and multi-purpose actions and controls for effective risk optimization </a:t>
            </a:r>
            <a:br>
              <a:rPr lang="en-US" sz="1800" dirty="0">
                <a:solidFill>
                  <a:srgbClr val="FFFFFF"/>
                </a:solidFill>
              </a:rPr>
            </a:br>
            <a:r>
              <a:rPr lang="en-US" sz="1800" dirty="0">
                <a:solidFill>
                  <a:srgbClr val="FFFFFF"/>
                </a:solidFill>
              </a:rPr>
              <a:t>• Integrating actions and controls into mainline processes enhances ownership </a:t>
            </a:r>
            <a:br>
              <a:rPr lang="en-US" sz="1800" dirty="0">
                <a:solidFill>
                  <a:srgbClr val="FFFFFF"/>
                </a:solidFill>
              </a:rPr>
            </a:br>
            <a:r>
              <a:rPr lang="en-US" sz="1800" dirty="0">
                <a:solidFill>
                  <a:srgbClr val="FFFFFF"/>
                </a:solidFill>
              </a:rPr>
              <a:t>• Selecting technologies in </a:t>
            </a:r>
            <a:r>
              <a:rPr lang="en-US" sz="1800" spc="0" dirty="0">
                <a:solidFill>
                  <a:srgbClr val="FFFFFF"/>
                </a:solidFill>
                <a:effectLst/>
                <a:latin typeface="Arial" panose="020B0604020202020204" pitchFamily="34" charset="0"/>
                <a:ea typeface="Arial" panose="020B0604020202020204" pitchFamily="34" charset="0"/>
              </a:rPr>
              <a:t>advance of fully assessing needs, establishing</a:t>
            </a:r>
            <a:r>
              <a:rPr lang="en-US" sz="1800" spc="-30" dirty="0">
                <a:solidFill>
                  <a:srgbClr val="FFFFFF"/>
                </a:solidFill>
                <a:effectLst/>
                <a:latin typeface="Arial" panose="020B0604020202020204" pitchFamily="34" charset="0"/>
                <a:ea typeface="Arial" panose="020B0604020202020204" pitchFamily="34" charset="0"/>
              </a:rPr>
              <a:t> </a:t>
            </a:r>
            <a:r>
              <a:rPr lang="en-US" sz="1800" spc="0" dirty="0">
                <a:solidFill>
                  <a:srgbClr val="FFFFFF"/>
                </a:solidFill>
                <a:effectLst/>
                <a:latin typeface="Arial" panose="020B0604020202020204" pitchFamily="34" charset="0"/>
                <a:ea typeface="Arial" panose="020B0604020202020204" pitchFamily="34" charset="0"/>
              </a:rPr>
              <a:t>GRC</a:t>
            </a:r>
            <a:r>
              <a:rPr lang="en-US" sz="1800" spc="-10" dirty="0">
                <a:solidFill>
                  <a:srgbClr val="FFFFFF"/>
                </a:solidFill>
                <a:effectLst/>
                <a:latin typeface="Arial" panose="020B0604020202020204" pitchFamily="34" charset="0"/>
                <a:ea typeface="Arial" panose="020B0604020202020204" pitchFamily="34" charset="0"/>
              </a:rPr>
              <a:t> </a:t>
            </a:r>
            <a:r>
              <a:rPr lang="en-US" sz="1800" spc="0" dirty="0">
                <a:solidFill>
                  <a:srgbClr val="FFFFFF"/>
                </a:solidFill>
                <a:effectLst/>
                <a:latin typeface="Arial" panose="020B0604020202020204" pitchFamily="34" charset="0"/>
                <a:ea typeface="Arial" panose="020B0604020202020204" pitchFamily="34" charset="0"/>
              </a:rPr>
              <a:t>processes,</a:t>
            </a:r>
            <a:r>
              <a:rPr lang="en-US" sz="1800" spc="-45" dirty="0">
                <a:solidFill>
                  <a:srgbClr val="FFFFFF"/>
                </a:solidFill>
                <a:effectLst/>
                <a:latin typeface="Arial" panose="020B0604020202020204" pitchFamily="34" charset="0"/>
                <a:ea typeface="Arial" panose="020B0604020202020204" pitchFamily="34" charset="0"/>
              </a:rPr>
              <a:t> </a:t>
            </a:r>
            <a:r>
              <a:rPr lang="en-US" sz="1800" spc="0" dirty="0">
                <a:solidFill>
                  <a:srgbClr val="FFFFFF"/>
                </a:solidFill>
                <a:effectLst/>
                <a:latin typeface="Arial" panose="020B0604020202020204" pitchFamily="34" charset="0"/>
                <a:ea typeface="Arial" panose="020B0604020202020204" pitchFamily="34" charset="0"/>
              </a:rPr>
              <a:t>and</a:t>
            </a:r>
            <a:r>
              <a:rPr lang="en-US" sz="1800" spc="-15" dirty="0">
                <a:solidFill>
                  <a:srgbClr val="FFFFFF"/>
                </a:solidFill>
                <a:effectLst/>
                <a:latin typeface="Arial" panose="020B0604020202020204" pitchFamily="34" charset="0"/>
                <a:ea typeface="Arial" panose="020B0604020202020204" pitchFamily="34" charset="0"/>
              </a:rPr>
              <a:t> </a:t>
            </a:r>
            <a:r>
              <a:rPr lang="en-US" sz="1800" spc="0" dirty="0">
                <a:solidFill>
                  <a:srgbClr val="FFFFFF"/>
                </a:solidFill>
                <a:effectLst/>
                <a:latin typeface="Arial" panose="020B0604020202020204" pitchFamily="34" charset="0"/>
                <a:ea typeface="Arial" panose="020B0604020202020204" pitchFamily="34" charset="0"/>
              </a:rPr>
              <a:t>taking</a:t>
            </a:r>
            <a:r>
              <a:rPr lang="en-US" sz="1800" spc="-30" dirty="0">
                <a:solidFill>
                  <a:srgbClr val="FFFFFF"/>
                </a:solidFill>
                <a:effectLst/>
                <a:latin typeface="Arial" panose="020B0604020202020204" pitchFamily="34" charset="0"/>
                <a:ea typeface="Arial" panose="020B0604020202020204" pitchFamily="34" charset="0"/>
              </a:rPr>
              <a:t> </a:t>
            </a:r>
            <a:r>
              <a:rPr lang="en-US" sz="1800" spc="0" dirty="0">
                <a:solidFill>
                  <a:srgbClr val="FFFFFF"/>
                </a:solidFill>
                <a:effectLst/>
                <a:latin typeface="Arial" panose="020B0604020202020204" pitchFamily="34" charset="0"/>
                <a:ea typeface="Arial" panose="020B0604020202020204" pitchFamily="34" charset="0"/>
              </a:rPr>
              <a:t>inventory of</a:t>
            </a:r>
            <a:r>
              <a:rPr lang="en-US" sz="1800" spc="-20" dirty="0">
                <a:solidFill>
                  <a:srgbClr val="FFFFFF"/>
                </a:solidFill>
                <a:effectLst/>
                <a:latin typeface="Arial" panose="020B0604020202020204" pitchFamily="34" charset="0"/>
                <a:ea typeface="Arial" panose="020B0604020202020204" pitchFamily="34" charset="0"/>
              </a:rPr>
              <a:t> </a:t>
            </a:r>
            <a:r>
              <a:rPr lang="en-US" sz="1800" spc="0" dirty="0">
                <a:solidFill>
                  <a:srgbClr val="FFFFFF"/>
                </a:solidFill>
                <a:effectLst/>
                <a:latin typeface="Arial" panose="020B0604020202020204" pitchFamily="34" charset="0"/>
                <a:ea typeface="Arial" panose="020B0604020202020204" pitchFamily="34" charset="0"/>
              </a:rPr>
              <a:t>current approaches will almost never succeed</a:t>
            </a:r>
            <a:br>
              <a:rPr lang="en-US" sz="1800" spc="0" dirty="0">
                <a:solidFill>
                  <a:srgbClr val="FFFFFF"/>
                </a:solidFill>
                <a:effectLst/>
                <a:latin typeface="Arial" panose="020B0604020202020204" pitchFamily="34" charset="0"/>
                <a:ea typeface="Arial" panose="020B0604020202020204" pitchFamily="34" charset="0"/>
              </a:rPr>
            </a:br>
            <a:r>
              <a:rPr lang="en-US" sz="1800" dirty="0">
                <a:solidFill>
                  <a:srgbClr val="FFFFFF"/>
                </a:solidFill>
              </a:rPr>
              <a:t>• </a:t>
            </a:r>
            <a:r>
              <a:rPr lang="en-US" sz="1800" dirty="0">
                <a:solidFill>
                  <a:srgbClr val="FFFFFF"/>
                </a:solidFill>
                <a:effectLst/>
                <a:latin typeface="Arial" panose="020B0604020202020204" pitchFamily="34" charset="0"/>
                <a:ea typeface="Arial" panose="020B0604020202020204" pitchFamily="34" charset="0"/>
              </a:rPr>
              <a:t>Use</a:t>
            </a:r>
            <a:r>
              <a:rPr lang="en-US" sz="1800" spc="-20" dirty="0">
                <a:solidFill>
                  <a:srgbClr val="FFFFFF"/>
                </a:solidFill>
                <a:effectLst/>
                <a:latin typeface="Arial" panose="020B0604020202020204" pitchFamily="34" charset="0"/>
                <a:ea typeface="Arial" panose="020B0604020202020204" pitchFamily="34" charset="0"/>
              </a:rPr>
              <a:t> </a:t>
            </a:r>
            <a:r>
              <a:rPr lang="en-US" sz="1800" dirty="0">
                <a:solidFill>
                  <a:srgbClr val="FFFFFF"/>
                </a:solidFill>
                <a:effectLst/>
                <a:latin typeface="Arial" panose="020B0604020202020204" pitchFamily="34" charset="0"/>
                <a:ea typeface="Arial" panose="020B0604020202020204" pitchFamily="34" charset="0"/>
              </a:rPr>
              <a:t>change</a:t>
            </a:r>
            <a:r>
              <a:rPr lang="en-US" sz="1800" spc="-15" dirty="0">
                <a:solidFill>
                  <a:srgbClr val="FFFFFF"/>
                </a:solidFill>
                <a:effectLst/>
                <a:latin typeface="Arial" panose="020B0604020202020204" pitchFamily="34" charset="0"/>
                <a:ea typeface="Arial" panose="020B0604020202020204" pitchFamily="34" charset="0"/>
              </a:rPr>
              <a:t> </a:t>
            </a:r>
            <a:r>
              <a:rPr lang="en-US" sz="1800" dirty="0">
                <a:solidFill>
                  <a:srgbClr val="FFFFFF"/>
                </a:solidFill>
                <a:effectLst/>
                <a:latin typeface="Arial" panose="020B0604020202020204" pitchFamily="34" charset="0"/>
                <a:ea typeface="Arial" panose="020B0604020202020204" pitchFamily="34" charset="0"/>
              </a:rPr>
              <a:t>management</a:t>
            </a:r>
            <a:r>
              <a:rPr lang="en-US" sz="1800" spc="10" dirty="0">
                <a:solidFill>
                  <a:srgbClr val="FFFFFF"/>
                </a:solidFill>
                <a:effectLst/>
                <a:latin typeface="Arial" panose="020B0604020202020204" pitchFamily="34" charset="0"/>
                <a:ea typeface="Arial" panose="020B0604020202020204" pitchFamily="34" charset="0"/>
              </a:rPr>
              <a:t> </a:t>
            </a:r>
            <a:r>
              <a:rPr lang="en-US" sz="1800" spc="-10" dirty="0">
                <a:solidFill>
                  <a:srgbClr val="FFFFFF"/>
                </a:solidFill>
                <a:effectLst/>
                <a:latin typeface="Arial" panose="020B0604020202020204" pitchFamily="34" charset="0"/>
                <a:ea typeface="Arial" panose="020B0604020202020204" pitchFamily="34" charset="0"/>
              </a:rPr>
              <a:t>processes</a:t>
            </a:r>
            <a:br>
              <a:rPr lang="en-US" sz="1800" b="1" dirty="0">
                <a:solidFill>
                  <a:srgbClr val="FFFFFF"/>
                </a:solidFill>
              </a:rPr>
            </a:br>
            <a:endParaRPr lang="en-US" sz="1800" b="1" dirty="0">
              <a:solidFill>
                <a:srgbClr val="FFFFFF"/>
              </a:solidFill>
            </a:endParaRPr>
          </a:p>
        </p:txBody>
      </p:sp>
      <p:sp>
        <p:nvSpPr>
          <p:cNvPr id="3" name="Content Placeholder 2"/>
          <p:cNvSpPr>
            <a:spLocks noGrp="1"/>
          </p:cNvSpPr>
          <p:nvPr>
            <p:ph idx="1"/>
          </p:nvPr>
        </p:nvSpPr>
        <p:spPr>
          <a:xfrm>
            <a:off x="6503158" y="649480"/>
            <a:ext cx="4862447" cy="4098983"/>
          </a:xfrm>
        </p:spPr>
        <p:txBody>
          <a:bodyPr anchor="ctr">
            <a:normAutofit/>
          </a:bodyPr>
          <a:lstStyle/>
          <a:p>
            <a:pPr marL="0" indent="0">
              <a:buNone/>
            </a:pPr>
            <a:r>
              <a:rPr lang="en-US" sz="2000" b="1" dirty="0">
                <a:solidFill>
                  <a:srgbClr val="00B0F0"/>
                </a:solidFill>
              </a:rPr>
              <a:t>A5: 4 Ts</a:t>
            </a:r>
          </a:p>
          <a:p>
            <a:pPr marL="0" indent="0">
              <a:buNone/>
            </a:pPr>
            <a:r>
              <a:rPr lang="en-US" sz="2000" b="1" dirty="0"/>
              <a:t>Terminate - remove the risk source</a:t>
            </a:r>
          </a:p>
          <a:p>
            <a:pPr marL="0" indent="0">
              <a:buNone/>
            </a:pPr>
            <a:r>
              <a:rPr lang="en-US" sz="2000" dirty="0"/>
              <a:t> • Not performing an activity </a:t>
            </a:r>
          </a:p>
          <a:p>
            <a:pPr marL="0" indent="0">
              <a:buNone/>
            </a:pPr>
            <a:r>
              <a:rPr lang="en-US" sz="2000" dirty="0"/>
              <a:t> • Stop performing an activity</a:t>
            </a:r>
          </a:p>
          <a:p>
            <a:pPr marL="0" indent="0">
              <a:buNone/>
            </a:pPr>
            <a:r>
              <a:rPr lang="en-US" sz="2000" dirty="0"/>
              <a:t> • Get out of the business (shut-down, sell, etc...) </a:t>
            </a:r>
          </a:p>
          <a:p>
            <a:pPr marL="0" indent="0">
              <a:buNone/>
            </a:pPr>
            <a:r>
              <a:rPr lang="en-US" sz="2000" b="1" dirty="0"/>
              <a:t>Tolerate - accept the risk</a:t>
            </a:r>
          </a:p>
          <a:p>
            <a:pPr marL="0" indent="0">
              <a:buNone/>
            </a:pPr>
            <a:r>
              <a:rPr lang="en-US" sz="2000" dirty="0"/>
              <a:t> • Continue business as usual with no changes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DEE2AD96-B495-4E06-9291-B71706F728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53CF6D67-C5A8-4ADD-9E8E-1E38CA1D31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638515" y="639280"/>
            <a:ext cx="6858000" cy="5579440"/>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86909FA0-B515-4681-B7A8-FA281D133B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393206" y="395206"/>
            <a:ext cx="6346209" cy="5576080"/>
          </a:xfrm>
          <a:prstGeom prst="rect">
            <a:avLst/>
          </a:prstGeom>
          <a:gradFill>
            <a:gsLst>
              <a:gs pos="0">
                <a:srgbClr val="000000">
                  <a:alpha val="0"/>
                </a:srgbClr>
              </a:gs>
              <a:gs pos="99000">
                <a:schemeClr val="accent1">
                  <a:alpha val="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21C9FE86-FCC3-4A31-AA1C-C882262B7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528907" y="2818967"/>
            <a:ext cx="2501979" cy="5576080"/>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D96243B-ECED-4B71-8E06-AE9A285EAD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425002" y="852793"/>
            <a:ext cx="6858001" cy="5152412"/>
          </a:xfrm>
          <a:prstGeom prst="rect">
            <a:avLst/>
          </a:prstGeom>
          <a:gradFill>
            <a:gsLst>
              <a:gs pos="0">
                <a:srgbClr val="000000">
                  <a:alpha val="0"/>
                </a:srgbClr>
              </a:gs>
              <a:gs pos="99000">
                <a:schemeClr val="accent1">
                  <a:alpha val="11000"/>
                </a:scheme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A09989E4-EFDC-4A90-A633-E0525FB413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818753" y="1128497"/>
            <a:ext cx="4318303" cy="4318303"/>
          </a:xfrm>
          <a:prstGeom prst="ellipse">
            <a:avLst/>
          </a:prstGeom>
          <a:gradFill>
            <a:gsLst>
              <a:gs pos="39000">
                <a:schemeClr val="accent1">
                  <a:alpha val="0"/>
                </a:schemeClr>
              </a:gs>
              <a:gs pos="100000">
                <a:schemeClr val="accent1">
                  <a:lumMod val="60000"/>
                  <a:lumOff val="40000"/>
                  <a:alpha val="15000"/>
                </a:schemeClr>
              </a:gs>
            </a:gsLst>
            <a:lin ang="17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826396" y="586855"/>
            <a:ext cx="4230100" cy="3969103"/>
          </a:xfrm>
        </p:spPr>
        <p:txBody>
          <a:bodyPr anchor="b">
            <a:normAutofit/>
          </a:bodyPr>
          <a:lstStyle/>
          <a:p>
            <a:r>
              <a:rPr lang="en-US" sz="2000" b="1" dirty="0">
                <a:solidFill>
                  <a:srgbClr val="FFFF00"/>
                </a:solidFill>
              </a:rPr>
              <a:t>A5: 4 Ts</a:t>
            </a:r>
            <a:br>
              <a:rPr lang="en-US" sz="2000" b="1" dirty="0">
                <a:solidFill>
                  <a:srgbClr val="FFFF00"/>
                </a:solidFill>
              </a:rPr>
            </a:br>
            <a:br>
              <a:rPr lang="en-US" sz="2000" dirty="0">
                <a:solidFill>
                  <a:srgbClr val="FFFFFF"/>
                </a:solidFill>
              </a:rPr>
            </a:br>
            <a:r>
              <a:rPr lang="en-US" sz="2000" b="1" u="sng" dirty="0">
                <a:solidFill>
                  <a:srgbClr val="FFFFFF"/>
                </a:solidFill>
              </a:rPr>
              <a:t>Treat</a:t>
            </a:r>
            <a:r>
              <a:rPr lang="en-US" sz="2000" dirty="0">
                <a:solidFill>
                  <a:srgbClr val="FFFFFF"/>
                </a:solidFill>
              </a:rPr>
              <a:t> - create actions &amp; controls (processes) to reduce the likelihood or impact of the risk to an acceptable level</a:t>
            </a:r>
            <a:br>
              <a:rPr lang="en-US" sz="2000" dirty="0">
                <a:solidFill>
                  <a:srgbClr val="FFFFFF"/>
                </a:solidFill>
              </a:rPr>
            </a:br>
            <a:r>
              <a:rPr lang="en-US" sz="2000" dirty="0">
                <a:solidFill>
                  <a:srgbClr val="FFFFFF"/>
                </a:solidFill>
              </a:rPr>
              <a:t> • Internal controls</a:t>
            </a:r>
            <a:br>
              <a:rPr lang="en-US" sz="2000" dirty="0">
                <a:solidFill>
                  <a:srgbClr val="FFFFFF"/>
                </a:solidFill>
              </a:rPr>
            </a:br>
            <a:br>
              <a:rPr lang="en-US" sz="2000" dirty="0">
                <a:solidFill>
                  <a:srgbClr val="FFFFFF"/>
                </a:solidFill>
              </a:rPr>
            </a:br>
            <a:r>
              <a:rPr lang="en-US" sz="2000" dirty="0">
                <a:solidFill>
                  <a:srgbClr val="FFFFFF"/>
                </a:solidFill>
              </a:rPr>
              <a:t> </a:t>
            </a:r>
            <a:r>
              <a:rPr lang="en-US" sz="2000" b="1" u="sng" dirty="0">
                <a:solidFill>
                  <a:srgbClr val="FFFFFF"/>
                </a:solidFill>
              </a:rPr>
              <a:t>Transfer</a:t>
            </a:r>
            <a:r>
              <a:rPr lang="en-US" sz="2000" dirty="0">
                <a:solidFill>
                  <a:srgbClr val="FFFFFF"/>
                </a:solidFill>
              </a:rPr>
              <a:t> - share the risk with others</a:t>
            </a:r>
            <a:br>
              <a:rPr lang="en-US" sz="2000" dirty="0">
                <a:solidFill>
                  <a:srgbClr val="FFFFFF"/>
                </a:solidFill>
              </a:rPr>
            </a:br>
            <a:r>
              <a:rPr lang="en-US" sz="2000" dirty="0">
                <a:solidFill>
                  <a:srgbClr val="FFFFFF"/>
                </a:solidFill>
              </a:rPr>
              <a:t>• Insurance</a:t>
            </a:r>
            <a:br>
              <a:rPr lang="en-US" sz="2000" dirty="0">
                <a:solidFill>
                  <a:srgbClr val="FFFFFF"/>
                </a:solidFill>
              </a:rPr>
            </a:br>
            <a:r>
              <a:rPr lang="en-US" sz="2000" dirty="0">
                <a:solidFill>
                  <a:srgbClr val="FFFFFF"/>
                </a:solidFill>
              </a:rPr>
              <a:t>• Financial products</a:t>
            </a:r>
            <a:br>
              <a:rPr lang="en-US" sz="2000" dirty="0">
                <a:solidFill>
                  <a:srgbClr val="FFFFFF"/>
                </a:solidFill>
              </a:rPr>
            </a:br>
            <a:r>
              <a:rPr lang="en-US" sz="2000" dirty="0">
                <a:solidFill>
                  <a:srgbClr val="FFFFFF"/>
                </a:solidFill>
              </a:rPr>
              <a:t>• Joint ventures &amp; partnerships </a:t>
            </a:r>
            <a:br>
              <a:rPr lang="en-US" sz="2000" dirty="0">
                <a:solidFill>
                  <a:srgbClr val="FFFFFF"/>
                </a:solidFill>
              </a:rPr>
            </a:br>
            <a:r>
              <a:rPr lang="en-US" sz="2000" dirty="0">
                <a:solidFill>
                  <a:srgbClr val="FFFFFF"/>
                </a:solidFill>
              </a:rPr>
              <a:t>• Outsourcing</a:t>
            </a:r>
          </a:p>
        </p:txBody>
      </p:sp>
      <p:sp>
        <p:nvSpPr>
          <p:cNvPr id="3" name="Content Placeholder 2"/>
          <p:cNvSpPr>
            <a:spLocks noGrp="1"/>
          </p:cNvSpPr>
          <p:nvPr>
            <p:ph idx="1"/>
          </p:nvPr>
        </p:nvSpPr>
        <p:spPr>
          <a:xfrm>
            <a:off x="6503158" y="649480"/>
            <a:ext cx="4862447" cy="5546047"/>
          </a:xfrm>
        </p:spPr>
        <p:txBody>
          <a:bodyPr anchor="ctr">
            <a:normAutofit/>
          </a:bodyPr>
          <a:lstStyle/>
          <a:p>
            <a:endParaRPr lang="en-US" sz="20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DDA8CE9-E0A6-4FF2-823D-D08607606D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11195564-33B9-434B-9641-764F5905A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1D18C537-E336-47C4-836B-C342A230F8F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52475" y="1"/>
            <a:ext cx="4262009" cy="2602764"/>
            <a:chOff x="6867015" y="-1"/>
            <a:chExt cx="5324985" cy="3251912"/>
          </a:xfrm>
          <a:solidFill>
            <a:schemeClr val="accent5">
              <a:alpha val="5000"/>
            </a:schemeClr>
          </a:solidFill>
        </p:grpSpPr>
        <p:sp>
          <p:nvSpPr>
            <p:cNvPr id="13" name="Freeform: Shape 12">
              <a:extLst>
                <a:ext uri="{FF2B5EF4-FFF2-40B4-BE49-F238E27FC236}">
                  <a16:creationId xmlns:a16="http://schemas.microsoft.com/office/drawing/2014/main" id="{481F97D2-9A0D-4CA5-B9AF-27B558BCF1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678A47C-892D-47C9-A5D8-F8860B1B05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9E8FDFA-59ED-4D6F-BA20-10CDF8436C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958D9A5-8003-4D92-8C05-787C630F75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5A1259D8-0C3A-4069-A22F-537BBBB61A9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160995" y="62352"/>
            <a:ext cx="6028697" cy="6795648"/>
            <a:chOff x="6160995" y="62352"/>
            <a:chExt cx="6028697" cy="6795648"/>
          </a:xfrm>
        </p:grpSpPr>
        <p:sp>
          <p:nvSpPr>
            <p:cNvPr id="19" name="Freeform: Shape 18">
              <a:extLst>
                <a:ext uri="{FF2B5EF4-FFF2-40B4-BE49-F238E27FC236}">
                  <a16:creationId xmlns:a16="http://schemas.microsoft.com/office/drawing/2014/main" id="{D90700B4-CEB5-450F-9EA7-95E355B503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82080" y="81632"/>
              <a:ext cx="6007612" cy="6776368"/>
            </a:xfrm>
            <a:custGeom>
              <a:avLst/>
              <a:gdLst>
                <a:gd name="connsiteX0" fmla="*/ 4493599 w 6007612"/>
                <a:gd name="connsiteY0" fmla="*/ 0 h 6797829"/>
                <a:gd name="connsiteX1" fmla="*/ 5981837 w 6007612"/>
                <a:gd name="connsiteY1" fmla="*/ 314220 h 6797829"/>
                <a:gd name="connsiteX2" fmla="*/ 6007612 w 6007612"/>
                <a:gd name="connsiteY2" fmla="*/ 327088 h 6797829"/>
                <a:gd name="connsiteX3" fmla="*/ 6007612 w 6007612"/>
                <a:gd name="connsiteY3" fmla="*/ 1316637 h 6797829"/>
                <a:gd name="connsiteX4" fmla="*/ 5852405 w 6007612"/>
                <a:gd name="connsiteY4" fmla="*/ 1209899 h 6797829"/>
                <a:gd name="connsiteX5" fmla="*/ 5622498 w 6007612"/>
                <a:gd name="connsiteY5" fmla="*/ 1086619 h 6797829"/>
                <a:gd name="connsiteX6" fmla="*/ 4493032 w 6007612"/>
                <a:gd name="connsiteY6" fmla="*/ 851533 h 6797829"/>
                <a:gd name="connsiteX7" fmla="*/ 3155579 w 6007612"/>
                <a:gd name="connsiteY7" fmla="*/ 1108326 h 6797829"/>
                <a:gd name="connsiteX8" fmla="*/ 1963832 w 6007612"/>
                <a:gd name="connsiteY8" fmla="*/ 1817700 h 6797829"/>
                <a:gd name="connsiteX9" fmla="*/ 1144646 w 6007612"/>
                <a:gd name="connsiteY9" fmla="*/ 2832814 h 6797829"/>
                <a:gd name="connsiteX10" fmla="*/ 851249 w 6007612"/>
                <a:gd name="connsiteY10" fmla="*/ 3998599 h 6797829"/>
                <a:gd name="connsiteX11" fmla="*/ 1336319 w 6007612"/>
                <a:gd name="connsiteY11" fmla="*/ 5057837 h 6797829"/>
                <a:gd name="connsiteX12" fmla="*/ 1597084 w 6007612"/>
                <a:gd name="connsiteY12" fmla="*/ 5424583 h 6797829"/>
                <a:gd name="connsiteX13" fmla="*/ 2591910 w 6007612"/>
                <a:gd name="connsiteY13" fmla="*/ 6440122 h 6797829"/>
                <a:gd name="connsiteX14" fmla="*/ 3899854 w 6007612"/>
                <a:gd name="connsiteY14" fmla="*/ 6780621 h 6797829"/>
                <a:gd name="connsiteX15" fmla="*/ 4741172 w 6007612"/>
                <a:gd name="connsiteY15" fmla="*/ 6563979 h 6797829"/>
                <a:gd name="connsiteX16" fmla="*/ 5649171 w 6007612"/>
                <a:gd name="connsiteY16" fmla="*/ 5938452 h 6797829"/>
                <a:gd name="connsiteX17" fmla="*/ 5873475 w 6007612"/>
                <a:gd name="connsiteY17" fmla="*/ 5764656 h 6797829"/>
                <a:gd name="connsiteX18" fmla="*/ 6007612 w 6007612"/>
                <a:gd name="connsiteY18" fmla="*/ 5660343 h 6797829"/>
                <a:gd name="connsiteX19" fmla="*/ 6007612 w 6007612"/>
                <a:gd name="connsiteY19" fmla="*/ 6737454 h 6797829"/>
                <a:gd name="connsiteX20" fmla="*/ 5929386 w 6007612"/>
                <a:gd name="connsiteY20" fmla="*/ 6797829 h 6797829"/>
                <a:gd name="connsiteX21" fmla="*/ 1656512 w 6007612"/>
                <a:gd name="connsiteY21" fmla="*/ 6797829 h 6797829"/>
                <a:gd name="connsiteX22" fmla="*/ 1630254 w 6007612"/>
                <a:gd name="connsiteY22" fmla="*/ 6775222 h 6797829"/>
                <a:gd name="connsiteX23" fmla="*/ 892250 w 6007612"/>
                <a:gd name="connsiteY23" fmla="*/ 5902700 h 6797829"/>
                <a:gd name="connsiteX24" fmla="*/ 0 w 6007612"/>
                <a:gd name="connsiteY24" fmla="*/ 3998599 h 6797829"/>
                <a:gd name="connsiteX25" fmla="*/ 4493032 w 6007612"/>
                <a:gd name="connsiteY25" fmla="*/ 285 h 679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07612" h="6797829">
                  <a:moveTo>
                    <a:pt x="4493599" y="0"/>
                  </a:moveTo>
                  <a:cubicBezTo>
                    <a:pt x="5048011" y="0"/>
                    <a:pt x="5546284" y="111886"/>
                    <a:pt x="5981837" y="314220"/>
                  </a:cubicBezTo>
                  <a:lnTo>
                    <a:pt x="6007612" y="327088"/>
                  </a:lnTo>
                  <a:lnTo>
                    <a:pt x="6007612" y="1316637"/>
                  </a:lnTo>
                  <a:lnTo>
                    <a:pt x="5852405" y="1209899"/>
                  </a:lnTo>
                  <a:cubicBezTo>
                    <a:pt x="5778266" y="1164709"/>
                    <a:pt x="5701526" y="1123535"/>
                    <a:pt x="5622498" y="1086619"/>
                  </a:cubicBezTo>
                  <a:cubicBezTo>
                    <a:pt x="5286822" y="930699"/>
                    <a:pt x="4906882" y="851533"/>
                    <a:pt x="4493032" y="851533"/>
                  </a:cubicBezTo>
                  <a:cubicBezTo>
                    <a:pt x="4056201" y="851533"/>
                    <a:pt x="3593263" y="940631"/>
                    <a:pt x="3155579" y="1108326"/>
                  </a:cubicBezTo>
                  <a:cubicBezTo>
                    <a:pt x="2721215" y="1275979"/>
                    <a:pt x="2318305" y="1515819"/>
                    <a:pt x="1963832" y="1817700"/>
                  </a:cubicBezTo>
                  <a:cubicBezTo>
                    <a:pt x="1617657" y="2114360"/>
                    <a:pt x="1334332" y="2465358"/>
                    <a:pt x="1144646" y="2832814"/>
                  </a:cubicBezTo>
                  <a:cubicBezTo>
                    <a:pt x="950561" y="3210060"/>
                    <a:pt x="851249" y="3602202"/>
                    <a:pt x="851249" y="3998599"/>
                  </a:cubicBezTo>
                  <a:cubicBezTo>
                    <a:pt x="851249" y="4377547"/>
                    <a:pt x="999792" y="4597311"/>
                    <a:pt x="1336319" y="5057837"/>
                  </a:cubicBezTo>
                  <a:cubicBezTo>
                    <a:pt x="1420450" y="5173181"/>
                    <a:pt x="1507419" y="5292497"/>
                    <a:pt x="1597084" y="5424583"/>
                  </a:cubicBezTo>
                  <a:cubicBezTo>
                    <a:pt x="1914175" y="5891917"/>
                    <a:pt x="2239493" y="6224189"/>
                    <a:pt x="2591910" y="6440122"/>
                  </a:cubicBezTo>
                  <a:cubicBezTo>
                    <a:pt x="2965467" y="6669393"/>
                    <a:pt x="3393219" y="6780621"/>
                    <a:pt x="3899854" y="6780621"/>
                  </a:cubicBezTo>
                  <a:cubicBezTo>
                    <a:pt x="4187861" y="6780621"/>
                    <a:pt x="4454583" y="6711812"/>
                    <a:pt x="4741172" y="6563979"/>
                  </a:cubicBezTo>
                  <a:cubicBezTo>
                    <a:pt x="5034852" y="6412173"/>
                    <a:pt x="5326263" y="6190848"/>
                    <a:pt x="5649171" y="5938452"/>
                  </a:cubicBezTo>
                  <a:cubicBezTo>
                    <a:pt x="5724931" y="5879291"/>
                    <a:pt x="5800409" y="5821406"/>
                    <a:pt x="5873475" y="5764656"/>
                  </a:cubicBezTo>
                  <a:lnTo>
                    <a:pt x="6007612" y="5660343"/>
                  </a:lnTo>
                  <a:lnTo>
                    <a:pt x="6007612" y="6737454"/>
                  </a:lnTo>
                  <a:lnTo>
                    <a:pt x="5929386" y="6797829"/>
                  </a:lnTo>
                  <a:lnTo>
                    <a:pt x="1656512" y="6797829"/>
                  </a:lnTo>
                  <a:lnTo>
                    <a:pt x="1630254" y="6775222"/>
                  </a:lnTo>
                  <a:cubicBezTo>
                    <a:pt x="1360562" y="6528765"/>
                    <a:pt x="1117699" y="6235219"/>
                    <a:pt x="892250" y="5902700"/>
                  </a:cubicBezTo>
                  <a:cubicBezTo>
                    <a:pt x="459249" y="5264548"/>
                    <a:pt x="0" y="4826722"/>
                    <a:pt x="0" y="3998599"/>
                  </a:cubicBezTo>
                  <a:cubicBezTo>
                    <a:pt x="0" y="1790460"/>
                    <a:pt x="2262336" y="285"/>
                    <a:pt x="4493032" y="2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0582300F-F646-4FC3-94FC-0582F4B5E0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60995" y="62352"/>
              <a:ext cx="6028697" cy="6795648"/>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FBB8E8B8-1900-4326-8858-F375F5D8A0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63721" y="81632"/>
              <a:ext cx="6025971" cy="6776368"/>
            </a:xfrm>
            <a:custGeom>
              <a:avLst/>
              <a:gdLst>
                <a:gd name="connsiteX0" fmla="*/ 6025971 w 6025971"/>
                <a:gd name="connsiteY0" fmla="*/ 5825635 h 6797829"/>
                <a:gd name="connsiteX1" fmla="*/ 6025971 w 6025971"/>
                <a:gd name="connsiteY1" fmla="*/ 6723285 h 6797829"/>
                <a:gd name="connsiteX2" fmla="*/ 5929386 w 6025971"/>
                <a:gd name="connsiteY2" fmla="*/ 6797829 h 6797829"/>
                <a:gd name="connsiteX3" fmla="*/ 4560411 w 6025971"/>
                <a:gd name="connsiteY3" fmla="*/ 6797829 h 6797829"/>
                <a:gd name="connsiteX4" fmla="*/ 4597731 w 6025971"/>
                <a:gd name="connsiteY4" fmla="*/ 6785305 h 6797829"/>
                <a:gd name="connsiteX5" fmla="*/ 5736707 w 6025971"/>
                <a:gd name="connsiteY5" fmla="*/ 6050108 h 6797829"/>
                <a:gd name="connsiteX6" fmla="*/ 5960301 w 6025971"/>
                <a:gd name="connsiteY6" fmla="*/ 5876738 h 6797829"/>
                <a:gd name="connsiteX7" fmla="*/ 4493599 w 6025971"/>
                <a:gd name="connsiteY7" fmla="*/ 0 h 6797829"/>
                <a:gd name="connsiteX8" fmla="*/ 5981837 w 6025971"/>
                <a:gd name="connsiteY8" fmla="*/ 314220 h 6797829"/>
                <a:gd name="connsiteX9" fmla="*/ 6025971 w 6025971"/>
                <a:gd name="connsiteY9" fmla="*/ 336254 h 6797829"/>
                <a:gd name="connsiteX10" fmla="*/ 6025971 w 6025971"/>
                <a:gd name="connsiteY10" fmla="*/ 1157325 h 6797829"/>
                <a:gd name="connsiteX11" fmla="*/ 5925889 w 6025971"/>
                <a:gd name="connsiteY11" fmla="*/ 1088522 h 6797829"/>
                <a:gd name="connsiteX12" fmla="*/ 5682227 w 6025971"/>
                <a:gd name="connsiteY12" fmla="*/ 957939 h 6797829"/>
                <a:gd name="connsiteX13" fmla="*/ 4493032 w 6025971"/>
                <a:gd name="connsiteY13" fmla="*/ 709658 h 6797829"/>
                <a:gd name="connsiteX14" fmla="*/ 3104646 w 6025971"/>
                <a:gd name="connsiteY14" fmla="*/ 976666 h 6797829"/>
                <a:gd name="connsiteX15" fmla="*/ 1871612 w 6025971"/>
                <a:gd name="connsiteY15" fmla="*/ 1710017 h 6797829"/>
                <a:gd name="connsiteX16" fmla="*/ 1018661 w 6025971"/>
                <a:gd name="connsiteY16" fmla="*/ 2767694 h 6797829"/>
                <a:gd name="connsiteX17" fmla="*/ 709374 w 6025971"/>
                <a:gd name="connsiteY17" fmla="*/ 3998599 h 6797829"/>
                <a:gd name="connsiteX18" fmla="*/ 1221258 w 6025971"/>
                <a:gd name="connsiteY18" fmla="*/ 5141684 h 6797829"/>
                <a:gd name="connsiteX19" fmla="*/ 1479187 w 6025971"/>
                <a:gd name="connsiteY19" fmla="*/ 5504459 h 6797829"/>
                <a:gd name="connsiteX20" fmla="*/ 3021272 w 6025971"/>
                <a:gd name="connsiteY20" fmla="*/ 6793670 h 6797829"/>
                <a:gd name="connsiteX21" fmla="*/ 3035805 w 6025971"/>
                <a:gd name="connsiteY21" fmla="*/ 6797829 h 6797829"/>
                <a:gd name="connsiteX22" fmla="*/ 1656512 w 6025971"/>
                <a:gd name="connsiteY22" fmla="*/ 6797829 h 6797829"/>
                <a:gd name="connsiteX23" fmla="*/ 1630254 w 6025971"/>
                <a:gd name="connsiteY23" fmla="*/ 6775222 h 6797829"/>
                <a:gd name="connsiteX24" fmla="*/ 892250 w 6025971"/>
                <a:gd name="connsiteY24" fmla="*/ 5902700 h 6797829"/>
                <a:gd name="connsiteX25" fmla="*/ 0 w 6025971"/>
                <a:gd name="connsiteY25" fmla="*/ 3998599 h 6797829"/>
                <a:gd name="connsiteX26" fmla="*/ 4493032 w 6025971"/>
                <a:gd name="connsiteY26" fmla="*/ 285 h 679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25971" h="6797829">
                  <a:moveTo>
                    <a:pt x="6025971" y="5825635"/>
                  </a:moveTo>
                  <a:lnTo>
                    <a:pt x="6025971" y="6723285"/>
                  </a:lnTo>
                  <a:lnTo>
                    <a:pt x="5929386" y="6797829"/>
                  </a:lnTo>
                  <a:lnTo>
                    <a:pt x="4560411" y="6797829"/>
                  </a:lnTo>
                  <a:lnTo>
                    <a:pt x="4597731" y="6785305"/>
                  </a:lnTo>
                  <a:cubicBezTo>
                    <a:pt x="4964953" y="6637825"/>
                    <a:pt x="5315251" y="6379435"/>
                    <a:pt x="5736707" y="6050108"/>
                  </a:cubicBezTo>
                  <a:cubicBezTo>
                    <a:pt x="5812043" y="5991230"/>
                    <a:pt x="5887377" y="5933488"/>
                    <a:pt x="5960301" y="5876738"/>
                  </a:cubicBezTo>
                  <a:close/>
                  <a:moveTo>
                    <a:pt x="4493599" y="0"/>
                  </a:moveTo>
                  <a:cubicBezTo>
                    <a:pt x="5048011" y="0"/>
                    <a:pt x="5546284" y="111886"/>
                    <a:pt x="5981837" y="314220"/>
                  </a:cubicBezTo>
                  <a:lnTo>
                    <a:pt x="6025971" y="336254"/>
                  </a:lnTo>
                  <a:lnTo>
                    <a:pt x="6025971" y="1157325"/>
                  </a:lnTo>
                  <a:lnTo>
                    <a:pt x="5925889" y="1088522"/>
                  </a:lnTo>
                  <a:cubicBezTo>
                    <a:pt x="5847314" y="1040649"/>
                    <a:pt x="5765982" y="997036"/>
                    <a:pt x="5682227" y="957939"/>
                  </a:cubicBezTo>
                  <a:cubicBezTo>
                    <a:pt x="5327823" y="793222"/>
                    <a:pt x="4927595" y="709658"/>
                    <a:pt x="4493032" y="709658"/>
                  </a:cubicBezTo>
                  <a:cubicBezTo>
                    <a:pt x="4031940" y="709658"/>
                    <a:pt x="3564888" y="799465"/>
                    <a:pt x="3104646" y="976666"/>
                  </a:cubicBezTo>
                  <a:cubicBezTo>
                    <a:pt x="2655243" y="1149867"/>
                    <a:pt x="2238358" y="1397822"/>
                    <a:pt x="1871612" y="1710017"/>
                  </a:cubicBezTo>
                  <a:cubicBezTo>
                    <a:pt x="1506427" y="2022852"/>
                    <a:pt x="1219414" y="2378815"/>
                    <a:pt x="1018661" y="2767694"/>
                  </a:cubicBezTo>
                  <a:cubicBezTo>
                    <a:pt x="813368" y="3165227"/>
                    <a:pt x="709374" y="3579358"/>
                    <a:pt x="709374" y="3998599"/>
                  </a:cubicBezTo>
                  <a:cubicBezTo>
                    <a:pt x="709374" y="4421103"/>
                    <a:pt x="875510" y="4667680"/>
                    <a:pt x="1221258" y="5141684"/>
                  </a:cubicBezTo>
                  <a:cubicBezTo>
                    <a:pt x="1304681" y="5256035"/>
                    <a:pt x="1390941" y="5374217"/>
                    <a:pt x="1479187" y="5504459"/>
                  </a:cubicBezTo>
                  <a:cubicBezTo>
                    <a:pt x="1942790" y="6187719"/>
                    <a:pt x="2430063" y="6601673"/>
                    <a:pt x="3021272" y="6793670"/>
                  </a:cubicBezTo>
                  <a:lnTo>
                    <a:pt x="3035805" y="6797829"/>
                  </a:lnTo>
                  <a:lnTo>
                    <a:pt x="1656512" y="6797829"/>
                  </a:lnTo>
                  <a:lnTo>
                    <a:pt x="1630254" y="6775222"/>
                  </a:lnTo>
                  <a:cubicBezTo>
                    <a:pt x="1360562" y="6528765"/>
                    <a:pt x="1117699" y="6235219"/>
                    <a:pt x="892250" y="5902700"/>
                  </a:cubicBezTo>
                  <a:cubicBezTo>
                    <a:pt x="459249" y="5264548"/>
                    <a:pt x="0" y="4826722"/>
                    <a:pt x="0" y="3998599"/>
                  </a:cubicBezTo>
                  <a:cubicBezTo>
                    <a:pt x="0" y="1790460"/>
                    <a:pt x="2262336" y="285"/>
                    <a:pt x="4493032" y="2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04672" y="731520"/>
            <a:ext cx="5760719" cy="5486400"/>
          </a:xfrm>
        </p:spPr>
        <p:txBody>
          <a:bodyPr vert="horz" lIns="91440" tIns="45720" rIns="91440" bIns="45720" rtlCol="0" anchor="ctr">
            <a:noAutofit/>
          </a:bodyPr>
          <a:lstStyle/>
          <a:p>
            <a:r>
              <a:rPr lang="en-US" sz="1800" b="1" kern="1200" dirty="0">
                <a:solidFill>
                  <a:srgbClr val="0070C0"/>
                </a:solidFill>
                <a:latin typeface="+mj-lt"/>
                <a:ea typeface="+mj-ea"/>
                <a:cs typeface="+mj-cs"/>
              </a:rPr>
              <a:t>A5: Information Management System</a:t>
            </a:r>
            <a:br>
              <a:rPr lang="en-US" sz="1800" b="1" kern="1200" dirty="0">
                <a:solidFill>
                  <a:schemeClr val="tx2"/>
                </a:solidFill>
                <a:latin typeface="+mj-lt"/>
                <a:ea typeface="+mj-ea"/>
                <a:cs typeface="+mj-cs"/>
              </a:rPr>
            </a:br>
            <a:br>
              <a:rPr lang="en-US" sz="1800" b="1" kern="1200" dirty="0">
                <a:solidFill>
                  <a:schemeClr val="tx2"/>
                </a:solidFill>
                <a:latin typeface="+mj-lt"/>
                <a:ea typeface="+mj-ea"/>
                <a:cs typeface="+mj-cs"/>
              </a:rPr>
            </a:br>
            <a:r>
              <a:rPr lang="en-US" sz="1800" kern="1200" dirty="0">
                <a:solidFill>
                  <a:schemeClr val="tx2"/>
                </a:solidFill>
                <a:latin typeface="+mj-lt"/>
                <a:ea typeface="+mj-ea"/>
                <a:cs typeface="+mj-cs"/>
              </a:rPr>
              <a:t>• </a:t>
            </a:r>
            <a:r>
              <a:rPr lang="en-US" sz="1800" b="1" kern="1200" dirty="0">
                <a:solidFill>
                  <a:schemeClr val="tx2"/>
                </a:solidFill>
                <a:latin typeface="+mj-lt"/>
                <a:ea typeface="+mj-ea"/>
                <a:cs typeface="+mj-cs"/>
              </a:rPr>
              <a:t>Information should be reconciled and consistent </a:t>
            </a:r>
            <a:r>
              <a:rPr lang="en-US" sz="1800" kern="1200" dirty="0">
                <a:solidFill>
                  <a:schemeClr val="tx2"/>
                </a:solidFill>
                <a:latin typeface="+mj-lt"/>
                <a:ea typeface="+mj-ea"/>
                <a:cs typeface="+mj-cs"/>
              </a:rPr>
              <a:t>across the organization to allow for the efficient and accurate flow of information across the organization and to external stakeholders.</a:t>
            </a:r>
            <a:br>
              <a:rPr lang="en-US" sz="1800" kern="1200" dirty="0">
                <a:solidFill>
                  <a:schemeClr val="tx2"/>
                </a:solidFill>
                <a:latin typeface="+mj-lt"/>
                <a:ea typeface="+mj-ea"/>
                <a:cs typeface="+mj-cs"/>
              </a:rPr>
            </a:br>
            <a:br>
              <a:rPr lang="en-US" sz="1800" kern="1200" dirty="0">
                <a:solidFill>
                  <a:schemeClr val="tx2"/>
                </a:solidFill>
                <a:latin typeface="+mj-lt"/>
                <a:ea typeface="+mj-ea"/>
                <a:cs typeface="+mj-cs"/>
              </a:rPr>
            </a:br>
            <a:r>
              <a:rPr lang="en-US" sz="1800" kern="1200" dirty="0">
                <a:solidFill>
                  <a:schemeClr val="tx2"/>
                </a:solidFill>
                <a:latin typeface="+mj-lt"/>
                <a:ea typeface="+mj-ea"/>
                <a:cs typeface="+mj-cs"/>
              </a:rPr>
              <a:t> • </a:t>
            </a:r>
            <a:r>
              <a:rPr lang="en-US" sz="1800" b="1" kern="1200" dirty="0">
                <a:solidFill>
                  <a:schemeClr val="tx2"/>
                </a:solidFill>
                <a:latin typeface="+mj-lt"/>
                <a:ea typeface="+mj-ea"/>
                <a:cs typeface="+mj-cs"/>
              </a:rPr>
              <a:t>It is not necessary to have a single information management system </a:t>
            </a:r>
            <a:r>
              <a:rPr lang="en-US" sz="1800" kern="1200" dirty="0">
                <a:solidFill>
                  <a:schemeClr val="tx2"/>
                </a:solidFill>
                <a:latin typeface="+mj-lt"/>
                <a:ea typeface="+mj-ea"/>
                <a:cs typeface="+mj-cs"/>
              </a:rPr>
              <a:t>across the organization, if management designs and operates multiple systems to allow the efficient reconciliation, consolidation, and exchange of information. </a:t>
            </a:r>
            <a:br>
              <a:rPr lang="en-US" sz="1800" kern="1200" dirty="0">
                <a:solidFill>
                  <a:schemeClr val="tx2"/>
                </a:solidFill>
                <a:latin typeface="+mj-lt"/>
                <a:ea typeface="+mj-ea"/>
                <a:cs typeface="+mj-cs"/>
              </a:rPr>
            </a:br>
            <a:br>
              <a:rPr lang="en-US" sz="1800" kern="1200" dirty="0">
                <a:solidFill>
                  <a:schemeClr val="tx2"/>
                </a:solidFill>
                <a:latin typeface="+mj-lt"/>
                <a:ea typeface="+mj-ea"/>
                <a:cs typeface="+mj-cs"/>
              </a:rPr>
            </a:br>
            <a:r>
              <a:rPr lang="en-US" sz="1800" kern="1200" dirty="0">
                <a:solidFill>
                  <a:schemeClr val="tx2"/>
                </a:solidFill>
                <a:latin typeface="+mj-lt"/>
                <a:ea typeface="+mj-ea"/>
                <a:cs typeface="+mj-cs"/>
              </a:rPr>
              <a:t>• </a:t>
            </a:r>
            <a:r>
              <a:rPr lang="en-US" sz="1800" b="1" kern="1200" dirty="0">
                <a:solidFill>
                  <a:schemeClr val="tx2"/>
                </a:solidFill>
                <a:latin typeface="+mj-lt"/>
                <a:ea typeface="+mj-ea"/>
                <a:cs typeface="+mj-cs"/>
              </a:rPr>
              <a:t>Consistent definitions of terms </a:t>
            </a:r>
            <a:r>
              <a:rPr lang="en-US" sz="1800" kern="1200" dirty="0">
                <a:solidFill>
                  <a:schemeClr val="tx2"/>
                </a:solidFill>
                <a:latin typeface="+mj-lt"/>
                <a:ea typeface="+mj-ea"/>
                <a:cs typeface="+mj-cs"/>
              </a:rPr>
              <a:t>and taxonomies ensure that different parts of the organization do not have different understandings of information or are not operating on conflicting sets of information. </a:t>
            </a:r>
            <a:br>
              <a:rPr lang="en-US" sz="1800" kern="1200" dirty="0">
                <a:solidFill>
                  <a:schemeClr val="tx2"/>
                </a:solidFill>
                <a:latin typeface="+mj-lt"/>
                <a:ea typeface="+mj-ea"/>
                <a:cs typeface="+mj-cs"/>
              </a:rPr>
            </a:br>
            <a:br>
              <a:rPr lang="en-US" sz="1800" kern="1200" dirty="0">
                <a:solidFill>
                  <a:schemeClr val="tx2"/>
                </a:solidFill>
                <a:latin typeface="+mj-lt"/>
                <a:ea typeface="+mj-ea"/>
                <a:cs typeface="+mj-cs"/>
              </a:rPr>
            </a:br>
            <a:r>
              <a:rPr lang="en-US" sz="1800" kern="1200" dirty="0">
                <a:solidFill>
                  <a:schemeClr val="tx2"/>
                </a:solidFill>
                <a:latin typeface="+mj-lt"/>
                <a:ea typeface="+mj-ea"/>
                <a:cs typeface="+mj-cs"/>
              </a:rPr>
              <a:t>• </a:t>
            </a:r>
            <a:r>
              <a:rPr lang="en-US" sz="1800" b="1" kern="1200" dirty="0">
                <a:solidFill>
                  <a:schemeClr val="tx2"/>
                </a:solidFill>
                <a:latin typeface="+mj-lt"/>
                <a:ea typeface="+mj-ea"/>
                <a:cs typeface="+mj-cs"/>
              </a:rPr>
              <a:t>Data hoarding </a:t>
            </a:r>
            <a:r>
              <a:rPr lang="en-US" sz="1800" kern="1200" dirty="0">
                <a:solidFill>
                  <a:schemeClr val="tx2"/>
                </a:solidFill>
                <a:latin typeface="+mj-lt"/>
                <a:ea typeface="+mj-ea"/>
                <a:cs typeface="+mj-cs"/>
              </a:rPr>
              <a:t>or failure to transfer relevant and </a:t>
            </a:r>
            <a:r>
              <a:rPr lang="en-US" sz="1800" kern="1200" spc="0" dirty="0">
                <a:solidFill>
                  <a:schemeClr val="tx2"/>
                </a:solidFill>
                <a:effectLst/>
                <a:latin typeface="+mj-lt"/>
                <a:ea typeface="+mj-ea"/>
                <a:cs typeface="+mj-cs"/>
              </a:rPr>
              <a:t>necessary information to all parts of the organization that need the information is damaging.</a:t>
            </a:r>
            <a:br>
              <a:rPr lang="en-US" sz="1800" kern="1200" spc="0" dirty="0">
                <a:solidFill>
                  <a:schemeClr val="tx2"/>
                </a:solidFill>
                <a:effectLst/>
                <a:latin typeface="+mj-lt"/>
                <a:ea typeface="+mj-ea"/>
                <a:cs typeface="+mj-cs"/>
              </a:rPr>
            </a:br>
            <a:endParaRPr lang="en-US" sz="1800" b="1" kern="1200" dirty="0">
              <a:solidFill>
                <a:schemeClr val="tx2"/>
              </a:solidFill>
              <a:latin typeface="+mj-lt"/>
              <a:ea typeface="+mj-ea"/>
              <a:cs typeface="+mj-cs"/>
            </a:endParaRPr>
          </a:p>
        </p:txBody>
      </p:sp>
      <p:sp>
        <p:nvSpPr>
          <p:cNvPr id="3" name="Content Placeholder 2"/>
          <p:cNvSpPr>
            <a:spLocks noGrp="1"/>
          </p:cNvSpPr>
          <p:nvPr>
            <p:ph idx="1"/>
          </p:nvPr>
        </p:nvSpPr>
        <p:spPr>
          <a:xfrm>
            <a:off x="1103312" y="6857998"/>
            <a:ext cx="8946541" cy="45719"/>
          </a:xfrm>
        </p:spPr>
        <p:txBody>
          <a:bodyPr>
            <a:normAutofit fontScale="25000" lnSpcReduction="20000"/>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3600" b="1">
                <a:solidFill>
                  <a:schemeClr val="tx2"/>
                </a:solidFill>
              </a:rPr>
              <a:t>A5: Information Management System</a:t>
            </a:r>
            <a:endParaRPr lang="en-US" sz="360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pPr marL="0" marR="12700" lvl="0" indent="0" rtl="0">
              <a:spcBef>
                <a:spcPts val="165"/>
              </a:spcBef>
              <a:spcAft>
                <a:spcPts val="0"/>
              </a:spcAft>
              <a:buSzPts val="1400"/>
              <a:buNone/>
              <a:tabLst>
                <a:tab pos="180975" algn="l"/>
              </a:tabLst>
            </a:pPr>
            <a:r>
              <a:rPr lang="en-US" sz="1800" dirty="0">
                <a:solidFill>
                  <a:schemeClr val="tx2"/>
                </a:solidFill>
              </a:rPr>
              <a:t>• </a:t>
            </a:r>
            <a:r>
              <a:rPr lang="en-US" sz="1800" spc="0" dirty="0">
                <a:solidFill>
                  <a:schemeClr val="tx2"/>
                </a:solidFill>
                <a:effectLst/>
                <a:latin typeface="Arial" panose="020B0604020202020204" pitchFamily="34" charset="0"/>
                <a:ea typeface="Arial" panose="020B0604020202020204" pitchFamily="34" charset="0"/>
              </a:rPr>
              <a:t>Use common definitions of</a:t>
            </a:r>
            <a:r>
              <a:rPr lang="en-US" sz="1800" spc="-1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terms and</a:t>
            </a:r>
            <a:r>
              <a:rPr lang="en-US" sz="1800" spc="-2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taxonomies to</a:t>
            </a:r>
            <a:r>
              <a:rPr lang="en-US" sz="1800" spc="-2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create, exchange, and store information.</a:t>
            </a:r>
          </a:p>
          <a:p>
            <a:pPr marL="0" marR="12700" lvl="0" indent="0" rtl="0">
              <a:spcBef>
                <a:spcPts val="165"/>
              </a:spcBef>
              <a:spcAft>
                <a:spcPts val="0"/>
              </a:spcAft>
              <a:buSzPts val="1400"/>
              <a:buNone/>
              <a:tabLst>
                <a:tab pos="180975" algn="l"/>
              </a:tabLst>
            </a:pPr>
            <a:endParaRPr lang="en-US" sz="1800" spc="0" dirty="0">
              <a:solidFill>
                <a:schemeClr val="tx2"/>
              </a:solidFill>
              <a:effectLst/>
              <a:latin typeface="Arial" panose="020B0604020202020204" pitchFamily="34" charset="0"/>
              <a:ea typeface="Arial" panose="020B0604020202020204" pitchFamily="34" charset="0"/>
            </a:endParaRPr>
          </a:p>
          <a:p>
            <a:pPr marL="0" marR="11430" lvl="0" indent="0">
              <a:spcBef>
                <a:spcPts val="1100"/>
              </a:spcBef>
              <a:spcAft>
                <a:spcPts val="0"/>
              </a:spcAft>
              <a:buSzPts val="1400"/>
              <a:buNone/>
              <a:tabLst>
                <a:tab pos="180975" algn="l"/>
              </a:tabLst>
            </a:pPr>
            <a:r>
              <a:rPr lang="en-US" sz="1800" dirty="0">
                <a:solidFill>
                  <a:schemeClr val="tx2"/>
                </a:solidFill>
              </a:rPr>
              <a:t>• </a:t>
            </a:r>
            <a:r>
              <a:rPr lang="en-US" sz="1800" spc="0" dirty="0">
                <a:solidFill>
                  <a:schemeClr val="tx2"/>
                </a:solidFill>
                <a:effectLst/>
                <a:latin typeface="Arial" panose="020B0604020202020204" pitchFamily="34" charset="0"/>
                <a:ea typeface="Arial" panose="020B0604020202020204" pitchFamily="34" charset="0"/>
              </a:rPr>
              <a:t>Enforce</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a</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uniform</a:t>
            </a:r>
            <a:r>
              <a:rPr lang="en-US" sz="1800" spc="195"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information</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management</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system</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or</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systems</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from which information can be easily combined, compared, or shared.</a:t>
            </a:r>
          </a:p>
          <a:p>
            <a:pPr marL="0" marR="11430" lvl="0" indent="0">
              <a:spcBef>
                <a:spcPts val="1100"/>
              </a:spcBef>
              <a:spcAft>
                <a:spcPts val="0"/>
              </a:spcAft>
              <a:buSzPts val="1400"/>
              <a:buNone/>
              <a:tabLst>
                <a:tab pos="180975" algn="l"/>
              </a:tabLst>
            </a:pPr>
            <a:endParaRPr lang="en-US" sz="1800" spc="0" dirty="0">
              <a:solidFill>
                <a:schemeClr val="tx2"/>
              </a:solidFill>
              <a:effectLst/>
              <a:latin typeface="Arial" panose="020B0604020202020204" pitchFamily="34" charset="0"/>
              <a:ea typeface="Arial" panose="020B0604020202020204" pitchFamily="34" charset="0"/>
            </a:endParaRPr>
          </a:p>
          <a:p>
            <a:pPr marL="0" marR="11430" lvl="0" indent="0">
              <a:spcBef>
                <a:spcPts val="1120"/>
              </a:spcBef>
              <a:spcAft>
                <a:spcPts val="0"/>
              </a:spcAft>
              <a:buSzPts val="1400"/>
              <a:buNone/>
              <a:tabLst>
                <a:tab pos="180975" algn="l"/>
              </a:tabLst>
            </a:pPr>
            <a:r>
              <a:rPr lang="en-US" sz="1800" dirty="0">
                <a:solidFill>
                  <a:schemeClr val="tx2"/>
                </a:solidFill>
              </a:rPr>
              <a:t>• </a:t>
            </a:r>
            <a:r>
              <a:rPr lang="en-US" sz="1800" spc="0" dirty="0">
                <a:solidFill>
                  <a:schemeClr val="tx2"/>
                </a:solidFill>
                <a:effectLst/>
                <a:latin typeface="Arial" panose="020B0604020202020204" pitchFamily="34" charset="0"/>
                <a:ea typeface="Arial" panose="020B0604020202020204" pitchFamily="34" charset="0"/>
              </a:rPr>
              <a:t>Establish</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consistent</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policies</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and</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procedures</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regarding</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the</a:t>
            </a:r>
            <a:r>
              <a:rPr lang="en-US" sz="1800" spc="2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retention and retrieval of information.</a:t>
            </a:r>
          </a:p>
          <a:p>
            <a:pPr marL="0" marR="11430" lvl="0" indent="0">
              <a:spcBef>
                <a:spcPts val="1120"/>
              </a:spcBef>
              <a:spcAft>
                <a:spcPts val="0"/>
              </a:spcAft>
              <a:buSzPts val="1400"/>
              <a:buNone/>
              <a:tabLst>
                <a:tab pos="180975" algn="l"/>
              </a:tabLst>
            </a:pPr>
            <a:endParaRPr lang="en-US" sz="1800" spc="0" dirty="0">
              <a:solidFill>
                <a:schemeClr val="tx2"/>
              </a:solidFill>
              <a:effectLst/>
              <a:latin typeface="Arial" panose="020B0604020202020204" pitchFamily="34" charset="0"/>
              <a:ea typeface="Arial" panose="020B0604020202020204" pitchFamily="34" charset="0"/>
            </a:endParaRPr>
          </a:p>
          <a:p>
            <a:pPr marL="0" marR="12065" lvl="0" indent="0">
              <a:spcBef>
                <a:spcPts val="1110"/>
              </a:spcBef>
              <a:spcAft>
                <a:spcPts val="0"/>
              </a:spcAft>
              <a:buSzPts val="1400"/>
              <a:buNone/>
              <a:tabLst>
                <a:tab pos="180975" algn="l"/>
              </a:tabLst>
            </a:pPr>
            <a:r>
              <a:rPr lang="en-US" sz="1800" dirty="0">
                <a:solidFill>
                  <a:schemeClr val="tx2"/>
                </a:solidFill>
              </a:rPr>
              <a:t>• </a:t>
            </a:r>
            <a:r>
              <a:rPr lang="en-US" sz="1800" spc="0" dirty="0">
                <a:solidFill>
                  <a:schemeClr val="tx2"/>
                </a:solidFill>
                <a:effectLst/>
                <a:latin typeface="Arial" panose="020B0604020202020204" pitchFamily="34" charset="0"/>
                <a:ea typeface="Arial" panose="020B0604020202020204" pitchFamily="34" charset="0"/>
              </a:rPr>
              <a:t>Consider additional controls that may be needed when information is</a:t>
            </a:r>
            <a:r>
              <a:rPr lang="en-US" sz="1800" spc="40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maintained outside the organization.</a:t>
            </a:r>
          </a:p>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animEffect transition="in" filter="fade">
                                      <p:cBhvr>
                                        <p:cTn id="35" dur="1000"/>
                                        <p:tgtEl>
                                          <p:spTgt spid="3">
                                            <p:txEl>
                                              <p:pRg st="6" end="6"/>
                                            </p:txEl>
                                          </p:spTgt>
                                        </p:tgtEl>
                                      </p:cBhvr>
                                    </p:animEffect>
                                    <p:anim calcmode="lin" valueType="num">
                                      <p:cBhvr>
                                        <p:cTn id="36"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505702"/>
            <a:ext cx="5455920" cy="5109285"/>
          </a:xfrm>
        </p:spPr>
        <p:txBody>
          <a:bodyPr>
            <a:noAutofit/>
          </a:bodyPr>
          <a:lstStyle/>
          <a:p>
            <a:r>
              <a:rPr lang="en-US" sz="1800" b="1" dirty="0">
                <a:solidFill>
                  <a:srgbClr val="FF0000"/>
                </a:solidFill>
              </a:rPr>
              <a:t>A5: Technology Architecture</a:t>
            </a:r>
            <a:br>
              <a:rPr lang="en-US" sz="1800" b="1" dirty="0">
                <a:solidFill>
                  <a:schemeClr val="tx2"/>
                </a:solidFill>
              </a:rPr>
            </a:br>
            <a:br>
              <a:rPr lang="ar-EG" sz="1800" b="1" dirty="0">
                <a:solidFill>
                  <a:schemeClr val="tx2"/>
                </a:solidFill>
              </a:rPr>
            </a:br>
            <a:r>
              <a:rPr lang="en-US" sz="1800" dirty="0">
                <a:solidFill>
                  <a:schemeClr val="tx2"/>
                </a:solidFill>
              </a:rPr>
              <a:t>• Not everything has to be, or can be, automated; automate when it optimizes the organization’s cost and risk and the GRC performance objectives. </a:t>
            </a:r>
            <a:br>
              <a:rPr lang="en-US" sz="1800" dirty="0">
                <a:solidFill>
                  <a:schemeClr val="tx2"/>
                </a:solidFill>
              </a:rPr>
            </a:br>
            <a:r>
              <a:rPr lang="en-US" sz="1800" dirty="0">
                <a:solidFill>
                  <a:schemeClr val="tx2"/>
                </a:solidFill>
              </a:rPr>
              <a:t>• Using consistent tools to deliver similar processes offers efficiency and more accurate information. </a:t>
            </a:r>
            <a:br>
              <a:rPr lang="en-US" sz="1800" dirty="0">
                <a:solidFill>
                  <a:schemeClr val="tx2"/>
                </a:solidFill>
              </a:rPr>
            </a:br>
            <a:r>
              <a:rPr lang="en-US" sz="1800" dirty="0">
                <a:solidFill>
                  <a:schemeClr val="tx2"/>
                </a:solidFill>
              </a:rPr>
              <a:t>• Planning for GRC technology solutions benefits from early IT involvement in designing approaches, strategies, and controls. </a:t>
            </a:r>
            <a:br>
              <a:rPr lang="en-US" sz="1800" dirty="0">
                <a:solidFill>
                  <a:schemeClr val="tx2"/>
                </a:solidFill>
              </a:rPr>
            </a:br>
            <a:r>
              <a:rPr lang="en-US" sz="1800" dirty="0">
                <a:solidFill>
                  <a:schemeClr val="tx2"/>
                </a:solidFill>
              </a:rPr>
              <a:t>• A partnership between GRC professionals and IT pro</a:t>
            </a:r>
            <a:r>
              <a:rPr lang="en-US" sz="1800" spc="0" dirty="0">
                <a:solidFill>
                  <a:schemeClr val="tx2"/>
                </a:solidFill>
                <a:effectLst/>
                <a:latin typeface="Arial" panose="020B0604020202020204" pitchFamily="34" charset="0"/>
                <a:ea typeface="Arial" panose="020B0604020202020204" pitchFamily="34" charset="0"/>
              </a:rPr>
              <a:t> professionals with a common understanding of needs, processes, and capabilities is essential to implementing the right technology solutions.</a:t>
            </a:r>
            <a:br>
              <a:rPr lang="en-US" sz="1800" spc="0" dirty="0">
                <a:solidFill>
                  <a:schemeClr val="tx2"/>
                </a:solidFill>
                <a:effectLst/>
                <a:latin typeface="Arial" panose="020B0604020202020204" pitchFamily="34" charset="0"/>
                <a:ea typeface="Arial" panose="020B0604020202020204" pitchFamily="34" charset="0"/>
              </a:rPr>
            </a:br>
            <a:endParaRPr lang="en-US" sz="1800" b="1"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fontScale="90000"/>
          </a:bodyPr>
          <a:lstStyle/>
          <a:p>
            <a:r>
              <a:rPr lang="en-US" sz="2000" b="1" dirty="0">
                <a:solidFill>
                  <a:srgbClr val="FF0000"/>
                </a:solidFill>
                <a:latin typeface="Arial" panose="020B0604020202020204" pitchFamily="34" charset="0"/>
                <a:cs typeface="Arial" panose="020B0604020202020204" pitchFamily="34" charset="0"/>
              </a:rPr>
              <a:t>A5: Technology Success Factors</a:t>
            </a:r>
            <a:br>
              <a:rPr lang="en-US" sz="2000" b="1"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Identifying the technology requirements for the GRC capability throughout the organization. </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Keep track of what technology solutions are currently used in the organization that may address GRC needs.</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Assess existing technology components for applicability to identified needs. </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Include the GRC technology plan in the overall IT technology plan</a:t>
            </a:r>
            <a:r>
              <a:rPr lang="en-US" sz="2000" dirty="0">
                <a:solidFill>
                  <a:schemeClr val="tx2"/>
                </a:solidFill>
              </a:rPr>
              <a:t>.</a:t>
            </a:r>
            <a:endParaRPr lang="en-US" sz="2000" b="1"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pPr marL="0" indent="0">
              <a:buNone/>
            </a:pPr>
            <a:r>
              <a:rPr lang="en-US" sz="2000" b="1" dirty="0">
                <a:solidFill>
                  <a:schemeClr val="tx2"/>
                </a:solidFill>
                <a:latin typeface="Arial" panose="020B0604020202020204" pitchFamily="34" charset="0"/>
                <a:cs typeface="Arial" panose="020B0604020202020204" pitchFamily="34" charset="0"/>
              </a:rPr>
              <a:t>A5: Technology Final Thoughts</a:t>
            </a:r>
          </a:p>
          <a:p>
            <a:pPr marL="0" indent="0">
              <a:buNone/>
            </a:pPr>
            <a:r>
              <a:rPr lang="en-US" sz="2000" dirty="0">
                <a:solidFill>
                  <a:schemeClr val="tx2"/>
                </a:solidFill>
                <a:latin typeface="Arial" panose="020B0604020202020204" pitchFamily="34" charset="0"/>
                <a:cs typeface="Arial" panose="020B0604020202020204" pitchFamily="34" charset="0"/>
              </a:rPr>
              <a:t>• No one vendor does everything well. </a:t>
            </a:r>
          </a:p>
          <a:p>
            <a:pPr marL="0" indent="0">
              <a:buNone/>
            </a:pPr>
            <a:r>
              <a:rPr lang="en-US" sz="2000" dirty="0">
                <a:solidFill>
                  <a:schemeClr val="tx2"/>
                </a:solidFill>
                <a:latin typeface="Arial" panose="020B0604020202020204" pitchFamily="34" charset="0"/>
                <a:cs typeface="Arial" panose="020B0604020202020204" pitchFamily="34" charset="0"/>
              </a:rPr>
              <a:t>• Most organizations will require multiple technology solutions that work together. </a:t>
            </a:r>
          </a:p>
          <a:p>
            <a:pPr marL="0" indent="0">
              <a:buNone/>
            </a:pPr>
            <a:r>
              <a:rPr lang="en-US" sz="2000" dirty="0">
                <a:solidFill>
                  <a:schemeClr val="tx2"/>
                </a:solidFill>
                <a:latin typeface="Arial" panose="020B0604020202020204" pitchFamily="34" charset="0"/>
                <a:cs typeface="Arial" panose="020B0604020202020204" pitchFamily="34" charset="0"/>
              </a:rPr>
              <a:t>• Utilize already established organizational standards and solutions when possible. </a:t>
            </a:r>
          </a:p>
          <a:p>
            <a:pPr marL="0" indent="0">
              <a:buNone/>
            </a:pPr>
            <a:r>
              <a:rPr lang="en-US" sz="2000" dirty="0">
                <a:solidFill>
                  <a:schemeClr val="tx2"/>
                </a:solidFill>
                <a:latin typeface="Arial" panose="020B0604020202020204" pitchFamily="34" charset="0"/>
                <a:cs typeface="Arial" panose="020B0604020202020204" pitchFamily="34" charset="0"/>
              </a:rPr>
              <a:t>• Don’t try to do it alone</a:t>
            </a:r>
            <a:endParaRPr lang="en-US" sz="2000" b="1" dirty="0">
              <a:solidFill>
                <a:schemeClr val="tx2"/>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fade">
                                      <p:cBhvr>
                                        <p:cTn id="12" dur="1000"/>
                                        <p:tgtEl>
                                          <p:spTgt spid="3">
                                            <p:txEl>
                                              <p:pRg st="0" end="0"/>
                                            </p:txEl>
                                          </p:spTgt>
                                        </p:tgtEl>
                                      </p:cBhvr>
                                    </p:animEffect>
                                    <p:anim calcmode="lin" valueType="num">
                                      <p:cBhvr>
                                        <p:cTn id="13"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fade">
                                      <p:cBhvr>
                                        <p:cTn id="19" dur="1000"/>
                                        <p:tgtEl>
                                          <p:spTgt spid="3">
                                            <p:txEl>
                                              <p:pRg st="1" end="1"/>
                                            </p:txEl>
                                          </p:spTgt>
                                        </p:tgtEl>
                                      </p:cBhvr>
                                    </p:animEffect>
                                    <p:anim calcmode="lin" valueType="num">
                                      <p:cBhvr>
                                        <p:cTn id="20"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Effect transition="in" filter="fade">
                                      <p:cBhvr>
                                        <p:cTn id="26" dur="1000"/>
                                        <p:tgtEl>
                                          <p:spTgt spid="3">
                                            <p:txEl>
                                              <p:pRg st="2" end="2"/>
                                            </p:txEl>
                                          </p:spTgt>
                                        </p:tgtEl>
                                      </p:cBhvr>
                                    </p:animEffect>
                                    <p:anim calcmode="lin" valueType="num">
                                      <p:cBhvr>
                                        <p:cTn id="27"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Effect transition="in" filter="fade">
                                      <p:cBhvr>
                                        <p:cTn id="33" dur="1000"/>
                                        <p:tgtEl>
                                          <p:spTgt spid="3">
                                            <p:txEl>
                                              <p:pRg st="3" end="3"/>
                                            </p:txEl>
                                          </p:spTgt>
                                        </p:tgtEl>
                                      </p:cBhvr>
                                    </p:animEffect>
                                    <p:anim calcmode="lin" valueType="num">
                                      <p:cBhvr>
                                        <p:cTn id="34"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
                                            <p:txEl>
                                              <p:pRg st="4" end="4"/>
                                            </p:txEl>
                                          </p:spTgt>
                                        </p:tgtEl>
                                        <p:attrNameLst>
                                          <p:attrName>style.visibility</p:attrName>
                                        </p:attrNameLst>
                                      </p:cBhvr>
                                      <p:to>
                                        <p:strVal val="visible"/>
                                      </p:to>
                                    </p:set>
                                    <p:animEffect transition="in" filter="fade">
                                      <p:cBhvr>
                                        <p:cTn id="40" dur="1000"/>
                                        <p:tgtEl>
                                          <p:spTgt spid="3">
                                            <p:txEl>
                                              <p:pRg st="4" end="4"/>
                                            </p:txEl>
                                          </p:spTgt>
                                        </p:tgtEl>
                                      </p:cBhvr>
                                    </p:animEffect>
                                    <p:anim calcmode="lin" valueType="num">
                                      <p:cBhvr>
                                        <p:cTn id="41"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AB8C311F-7253-4AED-9701-7FC0708C41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E2384209-CB15-4CDF-9D31-C44FD9A3F2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2666617" y="-2666188"/>
            <a:ext cx="6858000" cy="12191233"/>
          </a:xfrm>
          <a:prstGeom prst="rect">
            <a:avLst/>
          </a:prstGeom>
          <a:gradFill>
            <a:gsLst>
              <a:gs pos="8000">
                <a:schemeClr val="accent1"/>
              </a:gs>
              <a:gs pos="100000">
                <a:schemeClr val="accent1">
                  <a:lumMod val="5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2633B3B5-CC90-43F0-8714-D31D1F3F020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2311" y="0"/>
            <a:ext cx="9070846" cy="6857572"/>
          </a:xfrm>
          <a:prstGeom prst="rect">
            <a:avLst/>
          </a:prstGeom>
          <a:gradFill>
            <a:gsLst>
              <a:gs pos="8000">
                <a:srgbClr val="000000">
                  <a:alpha val="52000"/>
                </a:srgbClr>
              </a:gs>
              <a:gs pos="100000">
                <a:schemeClr val="accent1"/>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A8D57A06-A426-446D-B02C-A2DC6B62E4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3649491" y="-1685840"/>
            <a:ext cx="4894564" cy="12193546"/>
          </a:xfrm>
          <a:prstGeom prst="rect">
            <a:avLst/>
          </a:prstGeom>
          <a:gradFill>
            <a:gsLst>
              <a:gs pos="0">
                <a:schemeClr val="accent5">
                  <a:lumMod val="60000"/>
                  <a:lumOff val="40000"/>
                  <a:alpha val="0"/>
                </a:schemeClr>
              </a:gs>
              <a:gs pos="100000">
                <a:srgbClr val="000000">
                  <a:alpha val="46000"/>
                </a:srgbClr>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Image 206"/>
          <p:cNvPicPr>
            <a:picLocks noGrp="1"/>
          </p:cNvPicPr>
          <p:nvPr>
            <p:ph idx="1"/>
          </p:nvPr>
        </p:nvPicPr>
        <p:blipFill>
          <a:blip r:embed="rId2" cstate="print"/>
          <a:stretch>
            <a:fillRect/>
          </a:stretch>
        </p:blipFill>
        <p:spPr>
          <a:xfrm>
            <a:off x="1016000" y="457200"/>
            <a:ext cx="10160000" cy="59436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ar-EG" sz="2300" b="1" dirty="0">
                <a:solidFill>
                  <a:srgbClr val="FF0000"/>
                </a:solidFill>
              </a:rPr>
              <a:t>3</a:t>
            </a:r>
            <a:r>
              <a:rPr lang="en-US" sz="2300" b="1" dirty="0">
                <a:solidFill>
                  <a:srgbClr val="FF0000"/>
                </a:solidFill>
              </a:rPr>
              <a:t>. Review:</a:t>
            </a:r>
            <a:br>
              <a:rPr lang="en-US" sz="2300" dirty="0">
                <a:solidFill>
                  <a:schemeClr val="tx2"/>
                </a:solidFill>
              </a:rPr>
            </a:br>
            <a:r>
              <a:rPr lang="en-US" sz="2300" dirty="0">
                <a:solidFill>
                  <a:schemeClr val="tx2"/>
                </a:solidFill>
              </a:rPr>
              <a:t>Conduct activities to monitor and improve the design and operating effectiveness of all actions and controls, including their continued alignment to objectives and strategies.</a:t>
            </a:r>
            <a:br>
              <a:rPr lang="en-US" sz="2300" dirty="0">
                <a:solidFill>
                  <a:schemeClr val="tx2"/>
                </a:solidFill>
              </a:rPr>
            </a:br>
            <a:br>
              <a:rPr lang="en-US" sz="2300" dirty="0">
                <a:solidFill>
                  <a:schemeClr val="tx2"/>
                </a:solidFill>
              </a:rPr>
            </a:br>
            <a:r>
              <a:rPr lang="en-US" sz="2300" dirty="0">
                <a:solidFill>
                  <a:schemeClr val="tx2"/>
                </a:solidFill>
              </a:rPr>
              <a:t> R1 - Monitoring </a:t>
            </a:r>
            <a:br>
              <a:rPr lang="en-US" sz="2300" dirty="0">
                <a:solidFill>
                  <a:schemeClr val="tx2"/>
                </a:solidFill>
              </a:rPr>
            </a:br>
            <a:r>
              <a:rPr lang="en-US" sz="2300" dirty="0">
                <a:solidFill>
                  <a:schemeClr val="tx2"/>
                </a:solidFill>
              </a:rPr>
              <a:t> R2 - Assurance </a:t>
            </a:r>
            <a:br>
              <a:rPr lang="en-US" sz="2300" dirty="0">
                <a:solidFill>
                  <a:schemeClr val="tx2"/>
                </a:solidFill>
              </a:rPr>
            </a:br>
            <a:r>
              <a:rPr lang="en-US" sz="2300" dirty="0">
                <a:solidFill>
                  <a:schemeClr val="tx2"/>
                </a:solidFill>
              </a:rPr>
              <a:t> R3 - Improvement</a:t>
            </a:r>
            <a:br>
              <a:rPr lang="en-US" sz="2300" dirty="0">
                <a:solidFill>
                  <a:schemeClr val="tx2"/>
                </a:solidFill>
              </a:rPr>
            </a:br>
            <a:endParaRPr lang="en-US" sz="2300"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id="{A8DB9CD9-59B1-4D73-BC4C-98796A48EF9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8874A6A9-41FF-4E33-AFA8-F9F81436A5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gradFill flip="none" rotWithShape="1">
            <a:gsLst>
              <a:gs pos="16000">
                <a:schemeClr val="accent6">
                  <a:alpha val="20000"/>
                </a:schemeClr>
              </a:gs>
              <a:gs pos="85000">
                <a:schemeClr val="accent1">
                  <a:alpha val="40000"/>
                </a:schemeClr>
              </a:gs>
            </a:gsLst>
            <a:lin ang="12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721D730E-1F97-4071-B143-B05E6D2599B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03402" y="3985"/>
            <a:ext cx="9772765" cy="6858000"/>
            <a:chOff x="1303402" y="3985"/>
            <a:chExt cx="9772765" cy="6858000"/>
          </a:xfrm>
        </p:grpSpPr>
        <p:sp>
          <p:nvSpPr>
            <p:cNvPr id="13" name="Freeform: Shape 12">
              <a:extLst>
                <a:ext uri="{FF2B5EF4-FFF2-40B4-BE49-F238E27FC236}">
                  <a16:creationId xmlns:a16="http://schemas.microsoft.com/office/drawing/2014/main" id="{B3849C6A-9EE5-4604-8EAE-DD4796B79D8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60551" y="3985"/>
              <a:ext cx="9313016" cy="6858000"/>
            </a:xfrm>
            <a:custGeom>
              <a:avLst/>
              <a:gdLst>
                <a:gd name="connsiteX0" fmla="*/ 6993556 w 9313016"/>
                <a:gd name="connsiteY0" fmla="*/ 0 h 6858000"/>
                <a:gd name="connsiteX1" fmla="*/ 7358516 w 9313016"/>
                <a:gd name="connsiteY1" fmla="*/ 0 h 6858000"/>
                <a:gd name="connsiteX2" fmla="*/ 7475006 w 9313016"/>
                <a:gd name="connsiteY2" fmla="*/ 82722 h 6858000"/>
                <a:gd name="connsiteX3" fmla="*/ 7816357 w 9313016"/>
                <a:gd name="connsiteY3" fmla="*/ 358482 h 6858000"/>
                <a:gd name="connsiteX4" fmla="*/ 8421752 w 9313016"/>
                <a:gd name="connsiteY4" fmla="*/ 995405 h 6858000"/>
                <a:gd name="connsiteX5" fmla="*/ 8897059 w 9313016"/>
                <a:gd name="connsiteY5" fmla="*/ 1737211 h 6858000"/>
                <a:gd name="connsiteX6" fmla="*/ 9206633 w 9313016"/>
                <a:gd name="connsiteY6" fmla="*/ 2564460 h 6858000"/>
                <a:gd name="connsiteX7" fmla="*/ 9286787 w 9313016"/>
                <a:gd name="connsiteY7" fmla="*/ 3000164 h 6858000"/>
                <a:gd name="connsiteX8" fmla="*/ 9312914 w 9313016"/>
                <a:gd name="connsiteY8" fmla="*/ 3442493 h 6858000"/>
                <a:gd name="connsiteX9" fmla="*/ 9190562 w 9313016"/>
                <a:gd name="connsiteY9" fmla="*/ 4316686 h 6858000"/>
                <a:gd name="connsiteX10" fmla="*/ 9043416 w 9313016"/>
                <a:gd name="connsiteY10" fmla="*/ 4734917 h 6858000"/>
                <a:gd name="connsiteX11" fmla="*/ 8809657 w 9313016"/>
                <a:gd name="connsiteY11" fmla="*/ 5128718 h 6858000"/>
                <a:gd name="connsiteX12" fmla="*/ 8645997 w 9313016"/>
                <a:gd name="connsiteY12" fmla="*/ 5297441 h 6858000"/>
                <a:gd name="connsiteX13" fmla="*/ 8457787 w 9313016"/>
                <a:gd name="connsiteY13" fmla="*/ 5433763 h 6858000"/>
                <a:gd name="connsiteX14" fmla="*/ 8260803 w 9313016"/>
                <a:gd name="connsiteY14" fmla="*/ 5541237 h 6858000"/>
                <a:gd name="connsiteX15" fmla="*/ 8066136 w 9313016"/>
                <a:gd name="connsiteY15" fmla="*/ 5635704 h 6858000"/>
                <a:gd name="connsiteX16" fmla="*/ 7698638 w 9313016"/>
                <a:gd name="connsiteY16" fmla="*/ 5837163 h 6858000"/>
                <a:gd name="connsiteX17" fmla="*/ 7370135 w 9313016"/>
                <a:gd name="connsiteY17" fmla="*/ 6090081 h 6858000"/>
                <a:gd name="connsiteX18" fmla="*/ 7218897 w 9313016"/>
                <a:gd name="connsiteY18" fmla="*/ 6235860 h 6858000"/>
                <a:gd name="connsiteX19" fmla="*/ 7070665 w 9313016"/>
                <a:gd name="connsiteY19" fmla="*/ 6387205 h 6858000"/>
                <a:gd name="connsiteX20" fmla="*/ 6779035 w 9313016"/>
                <a:gd name="connsiteY20" fmla="*/ 6697100 h 6858000"/>
                <a:gd name="connsiteX21" fmla="*/ 6631837 w 9313016"/>
                <a:gd name="connsiteY21" fmla="*/ 6852239 h 6858000"/>
                <a:gd name="connsiteX22" fmla="*/ 6626221 w 9313016"/>
                <a:gd name="connsiteY22" fmla="*/ 6858000 h 6858000"/>
                <a:gd name="connsiteX23" fmla="*/ 6424725 w 9313016"/>
                <a:gd name="connsiteY23" fmla="*/ 6858000 h 6858000"/>
                <a:gd name="connsiteX24" fmla="*/ 6527382 w 9313016"/>
                <a:gd name="connsiteY24" fmla="*/ 6756333 h 6858000"/>
                <a:gd name="connsiteX25" fmla="*/ 6674233 w 9313016"/>
                <a:gd name="connsiteY25" fmla="*/ 6603450 h 6858000"/>
                <a:gd name="connsiteX26" fmla="*/ 6965813 w 9313016"/>
                <a:gd name="connsiteY26" fmla="*/ 6292932 h 6858000"/>
                <a:gd name="connsiteX27" fmla="*/ 7112961 w 9313016"/>
                <a:gd name="connsiteY27" fmla="*/ 6137505 h 6858000"/>
                <a:gd name="connsiteX28" fmla="*/ 7264790 w 9313016"/>
                <a:gd name="connsiteY28" fmla="*/ 5983710 h 6858000"/>
                <a:gd name="connsiteX29" fmla="*/ 7974595 w 9313016"/>
                <a:gd name="connsiteY29" fmla="*/ 5470773 h 6858000"/>
                <a:gd name="connsiteX30" fmla="*/ 8331591 w 9313016"/>
                <a:gd name="connsiteY30" fmla="*/ 5254048 h 6858000"/>
                <a:gd name="connsiteX31" fmla="*/ 8599807 w 9313016"/>
                <a:gd name="connsiteY31" fmla="*/ 4980010 h 6858000"/>
                <a:gd name="connsiteX32" fmla="*/ 8766474 w 9313016"/>
                <a:gd name="connsiteY32" fmla="*/ 4631524 h 6858000"/>
                <a:gd name="connsiteX33" fmla="*/ 8865755 w 9313016"/>
                <a:gd name="connsiteY33" fmla="*/ 4244445 h 6858000"/>
                <a:gd name="connsiteX34" fmla="*/ 8882911 w 9313016"/>
                <a:gd name="connsiteY34" fmla="*/ 4145659 h 6858000"/>
                <a:gd name="connsiteX35" fmla="*/ 8897403 w 9313016"/>
                <a:gd name="connsiteY35" fmla="*/ 4046633 h 6858000"/>
                <a:gd name="connsiteX36" fmla="*/ 8908298 w 9313016"/>
                <a:gd name="connsiteY36" fmla="*/ 3947271 h 6858000"/>
                <a:gd name="connsiteX37" fmla="*/ 8916184 w 9313016"/>
                <a:gd name="connsiteY37" fmla="*/ 3847765 h 6858000"/>
                <a:gd name="connsiteX38" fmla="*/ 8920670 w 9313016"/>
                <a:gd name="connsiteY38" fmla="*/ 3449597 h 6858000"/>
                <a:gd name="connsiteX39" fmla="*/ 8914607 w 9313016"/>
                <a:gd name="connsiteY39" fmla="*/ 3350283 h 6858000"/>
                <a:gd name="connsiteX40" fmla="*/ 8905340 w 9313016"/>
                <a:gd name="connsiteY40" fmla="*/ 3251209 h 6858000"/>
                <a:gd name="connsiteX41" fmla="*/ 8893854 w 9313016"/>
                <a:gd name="connsiteY41" fmla="*/ 3152376 h 6858000"/>
                <a:gd name="connsiteX42" fmla="*/ 8879706 w 9313016"/>
                <a:gd name="connsiteY42" fmla="*/ 3053878 h 6858000"/>
                <a:gd name="connsiteX43" fmla="*/ 8797531 w 9313016"/>
                <a:gd name="connsiteY43" fmla="*/ 2663966 h 6858000"/>
                <a:gd name="connsiteX44" fmla="*/ 8520442 w 9313016"/>
                <a:gd name="connsiteY44" fmla="*/ 1911983 h 6858000"/>
                <a:gd name="connsiteX45" fmla="*/ 8332626 w 9313016"/>
                <a:gd name="connsiteY45" fmla="*/ 1553608 h 6858000"/>
                <a:gd name="connsiteX46" fmla="*/ 8116317 w 9313016"/>
                <a:gd name="connsiteY46" fmla="*/ 1208529 h 6858000"/>
                <a:gd name="connsiteX47" fmla="*/ 7873293 w 9313016"/>
                <a:gd name="connsiteY47" fmla="*/ 878284 h 6858000"/>
                <a:gd name="connsiteX48" fmla="*/ 7604337 w 9313016"/>
                <a:gd name="connsiteY48" fmla="*/ 565125 h 6858000"/>
                <a:gd name="connsiteX49" fmla="*/ 7311128 w 9313016"/>
                <a:gd name="connsiteY49" fmla="*/ 270591 h 6858000"/>
                <a:gd name="connsiteX50" fmla="*/ 1752019 w 9313016"/>
                <a:gd name="connsiteY50" fmla="*/ 0 h 6858000"/>
                <a:gd name="connsiteX51" fmla="*/ 2155804 w 9313016"/>
                <a:gd name="connsiteY51" fmla="*/ 0 h 6858000"/>
                <a:gd name="connsiteX52" fmla="*/ 2103975 w 9313016"/>
                <a:gd name="connsiteY52" fmla="*/ 40789 h 6858000"/>
                <a:gd name="connsiteX53" fmla="*/ 1656310 w 9313016"/>
                <a:gd name="connsiteY53" fmla="*/ 470035 h 6858000"/>
                <a:gd name="connsiteX54" fmla="*/ 806013 w 9313016"/>
                <a:gd name="connsiteY54" fmla="*/ 1841133 h 6858000"/>
                <a:gd name="connsiteX55" fmla="*/ 580685 w 9313016"/>
                <a:gd name="connsiteY55" fmla="*/ 2606364 h 6858000"/>
                <a:gd name="connsiteX56" fmla="*/ 503489 w 9313016"/>
                <a:gd name="connsiteY56" fmla="*/ 3397276 h 6858000"/>
                <a:gd name="connsiteX57" fmla="*/ 570135 w 9313016"/>
                <a:gd name="connsiteY57" fmla="*/ 4188235 h 6858000"/>
                <a:gd name="connsiteX58" fmla="*/ 783387 w 9313016"/>
                <a:gd name="connsiteY58" fmla="*/ 4953850 h 6858000"/>
                <a:gd name="connsiteX59" fmla="*/ 1628014 w 9313016"/>
                <a:gd name="connsiteY59" fmla="*/ 6308245 h 6858000"/>
                <a:gd name="connsiteX60" fmla="*/ 2235998 w 9313016"/>
                <a:gd name="connsiteY60" fmla="*/ 6844829 h 6858000"/>
                <a:gd name="connsiteX61" fmla="*/ 2255028 w 9313016"/>
                <a:gd name="connsiteY61" fmla="*/ 6858000 h 6858000"/>
                <a:gd name="connsiteX62" fmla="*/ 1578787 w 9313016"/>
                <a:gd name="connsiteY62" fmla="*/ 6858000 h 6858000"/>
                <a:gd name="connsiteX63" fmla="*/ 1465153 w 9313016"/>
                <a:gd name="connsiteY63" fmla="*/ 6759050 h 6858000"/>
                <a:gd name="connsiteX64" fmla="*/ 1303650 w 9313016"/>
                <a:gd name="connsiteY64" fmla="*/ 6604267 h 6858000"/>
                <a:gd name="connsiteX65" fmla="*/ 323708 w 9313016"/>
                <a:gd name="connsiteY65" fmla="*/ 5126365 h 6858000"/>
                <a:gd name="connsiteX66" fmla="*/ 872 w 9313016"/>
                <a:gd name="connsiteY66" fmla="*/ 3391228 h 6858000"/>
                <a:gd name="connsiteX67" fmla="*/ 105428 w 9313016"/>
                <a:gd name="connsiteY67" fmla="*/ 2511899 h 6858000"/>
                <a:gd name="connsiteX68" fmla="*/ 384933 w 9313016"/>
                <a:gd name="connsiteY68" fmla="*/ 1670971 h 6858000"/>
                <a:gd name="connsiteX69" fmla="*/ 1433593 w 9313016"/>
                <a:gd name="connsiteY69" fmla="*/ 256095 h 6858000"/>
                <a:gd name="connsiteX70" fmla="*/ 1602664 w 9313016"/>
                <a:gd name="connsiteY70" fmla="*/ 1137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313016" h="6858000">
                  <a:moveTo>
                    <a:pt x="6993556" y="0"/>
                  </a:moveTo>
                  <a:lnTo>
                    <a:pt x="7358516" y="0"/>
                  </a:lnTo>
                  <a:lnTo>
                    <a:pt x="7475006" y="82722"/>
                  </a:lnTo>
                  <a:cubicBezTo>
                    <a:pt x="7592423" y="169778"/>
                    <a:pt x="7706366" y="261748"/>
                    <a:pt x="7816357" y="358482"/>
                  </a:cubicBezTo>
                  <a:cubicBezTo>
                    <a:pt x="8036559" y="551589"/>
                    <a:pt x="8239655" y="764905"/>
                    <a:pt x="8421752" y="995405"/>
                  </a:cubicBezTo>
                  <a:cubicBezTo>
                    <a:pt x="8604736" y="1225282"/>
                    <a:pt x="8763567" y="1474646"/>
                    <a:pt x="8897059" y="1737211"/>
                  </a:cubicBezTo>
                  <a:cubicBezTo>
                    <a:pt x="9029909" y="2000162"/>
                    <a:pt x="9134317" y="2277990"/>
                    <a:pt x="9206633" y="2564460"/>
                  </a:cubicBezTo>
                  <a:cubicBezTo>
                    <a:pt x="9242322" y="2707791"/>
                    <a:pt x="9269041" y="2853474"/>
                    <a:pt x="9286787" y="3000164"/>
                  </a:cubicBezTo>
                  <a:cubicBezTo>
                    <a:pt x="9304977" y="3146856"/>
                    <a:pt x="9314097" y="3294698"/>
                    <a:pt x="9312914" y="3442493"/>
                  </a:cubicBezTo>
                  <a:cubicBezTo>
                    <a:pt x="9309906" y="3737987"/>
                    <a:pt x="9270717" y="4033288"/>
                    <a:pt x="9190562" y="4316686"/>
                  </a:cubicBezTo>
                  <a:cubicBezTo>
                    <a:pt x="9150486" y="4458240"/>
                    <a:pt x="9103951" y="4597587"/>
                    <a:pt x="9043416" y="4734917"/>
                  </a:cubicBezTo>
                  <a:cubicBezTo>
                    <a:pt x="8982980" y="4871817"/>
                    <a:pt x="8908740" y="5007131"/>
                    <a:pt x="8809657" y="5128718"/>
                  </a:cubicBezTo>
                  <a:cubicBezTo>
                    <a:pt x="8760312" y="5189247"/>
                    <a:pt x="8706137" y="5246945"/>
                    <a:pt x="8645997" y="5297441"/>
                  </a:cubicBezTo>
                  <a:cubicBezTo>
                    <a:pt x="8586252" y="5348274"/>
                    <a:pt x="8522809" y="5393730"/>
                    <a:pt x="8457787" y="5433763"/>
                  </a:cubicBezTo>
                  <a:cubicBezTo>
                    <a:pt x="8392816" y="5474132"/>
                    <a:pt x="8326219" y="5508213"/>
                    <a:pt x="8260803" y="5541237"/>
                  </a:cubicBezTo>
                  <a:cubicBezTo>
                    <a:pt x="8195289" y="5574071"/>
                    <a:pt x="8130023" y="5604838"/>
                    <a:pt x="8066136" y="5635704"/>
                  </a:cubicBezTo>
                  <a:cubicBezTo>
                    <a:pt x="7938313" y="5697433"/>
                    <a:pt x="7815222" y="5762186"/>
                    <a:pt x="7698638" y="5837163"/>
                  </a:cubicBezTo>
                  <a:cubicBezTo>
                    <a:pt x="7582449" y="5912381"/>
                    <a:pt x="7471881" y="5996094"/>
                    <a:pt x="7370135" y="6090081"/>
                  </a:cubicBezTo>
                  <a:cubicBezTo>
                    <a:pt x="7319460" y="6136593"/>
                    <a:pt x="7268881" y="6186082"/>
                    <a:pt x="7218897" y="6235860"/>
                  </a:cubicBezTo>
                  <a:cubicBezTo>
                    <a:pt x="7168763" y="6285493"/>
                    <a:pt x="7119665" y="6336229"/>
                    <a:pt x="7070665" y="6387205"/>
                  </a:cubicBezTo>
                  <a:cubicBezTo>
                    <a:pt x="6972715" y="6489208"/>
                    <a:pt x="6876195" y="6593131"/>
                    <a:pt x="6779035" y="6697100"/>
                  </a:cubicBezTo>
                  <a:cubicBezTo>
                    <a:pt x="6730379" y="6748989"/>
                    <a:pt x="6681528" y="6800878"/>
                    <a:pt x="6631837" y="6852239"/>
                  </a:cubicBezTo>
                  <a:lnTo>
                    <a:pt x="6626221" y="6858000"/>
                  </a:lnTo>
                  <a:lnTo>
                    <a:pt x="6424725" y="6858000"/>
                  </a:lnTo>
                  <a:lnTo>
                    <a:pt x="6527382" y="6756333"/>
                  </a:lnTo>
                  <a:cubicBezTo>
                    <a:pt x="6576726" y="6705932"/>
                    <a:pt x="6625480" y="6654811"/>
                    <a:pt x="6674233" y="6603450"/>
                  </a:cubicBezTo>
                  <a:cubicBezTo>
                    <a:pt x="6771788" y="6500920"/>
                    <a:pt x="6868309" y="6396757"/>
                    <a:pt x="6965813" y="6292932"/>
                  </a:cubicBezTo>
                  <a:lnTo>
                    <a:pt x="7112961" y="6137505"/>
                  </a:lnTo>
                  <a:cubicBezTo>
                    <a:pt x="7162354" y="6085808"/>
                    <a:pt x="7211945" y="6034640"/>
                    <a:pt x="7264790" y="5983710"/>
                  </a:cubicBezTo>
                  <a:cubicBezTo>
                    <a:pt x="7472373" y="5779130"/>
                    <a:pt x="7721610" y="5610648"/>
                    <a:pt x="7974595" y="5470773"/>
                  </a:cubicBezTo>
                  <a:cubicBezTo>
                    <a:pt x="8099903" y="5399395"/>
                    <a:pt x="8224127" y="5332529"/>
                    <a:pt x="8331591" y="5254048"/>
                  </a:cubicBezTo>
                  <a:cubicBezTo>
                    <a:pt x="8439351" y="5176047"/>
                    <a:pt x="8529660" y="5085949"/>
                    <a:pt x="8599807" y="4980010"/>
                  </a:cubicBezTo>
                  <a:cubicBezTo>
                    <a:pt x="8671187" y="4875128"/>
                    <a:pt x="8723982" y="4756086"/>
                    <a:pt x="8766474" y="4631524"/>
                  </a:cubicBezTo>
                  <a:cubicBezTo>
                    <a:pt x="8808968" y="4507010"/>
                    <a:pt x="8840615" y="4375872"/>
                    <a:pt x="8865755" y="4244445"/>
                  </a:cubicBezTo>
                  <a:cubicBezTo>
                    <a:pt x="8871375" y="4211468"/>
                    <a:pt x="8878129" y="4178731"/>
                    <a:pt x="8882911" y="4145659"/>
                  </a:cubicBezTo>
                  <a:lnTo>
                    <a:pt x="8897403" y="4046633"/>
                  </a:lnTo>
                  <a:lnTo>
                    <a:pt x="8908298" y="3947271"/>
                  </a:lnTo>
                  <a:cubicBezTo>
                    <a:pt x="8912389" y="3914247"/>
                    <a:pt x="8913425" y="3880886"/>
                    <a:pt x="8916184" y="3847765"/>
                  </a:cubicBezTo>
                  <a:cubicBezTo>
                    <a:pt x="8925797" y="3715091"/>
                    <a:pt x="8925945" y="3582127"/>
                    <a:pt x="8920670" y="3449597"/>
                  </a:cubicBezTo>
                  <a:lnTo>
                    <a:pt x="8914607" y="3350283"/>
                  </a:lnTo>
                  <a:cubicBezTo>
                    <a:pt x="8911995" y="3317211"/>
                    <a:pt x="8908348" y="3284233"/>
                    <a:pt x="8905340" y="3251209"/>
                  </a:cubicBezTo>
                  <a:cubicBezTo>
                    <a:pt x="8902628" y="3218185"/>
                    <a:pt x="8897551" y="3185305"/>
                    <a:pt x="8893854" y="3152376"/>
                  </a:cubicBezTo>
                  <a:cubicBezTo>
                    <a:pt x="8890305" y="3119399"/>
                    <a:pt x="8884932" y="3086662"/>
                    <a:pt x="8879706" y="3053878"/>
                  </a:cubicBezTo>
                  <a:cubicBezTo>
                    <a:pt x="8858707" y="2922835"/>
                    <a:pt x="8831249" y="2792705"/>
                    <a:pt x="8797531" y="2663966"/>
                  </a:cubicBezTo>
                  <a:cubicBezTo>
                    <a:pt x="8728616" y="2406777"/>
                    <a:pt x="8635497" y="2155109"/>
                    <a:pt x="8520442" y="1911983"/>
                  </a:cubicBezTo>
                  <a:cubicBezTo>
                    <a:pt x="8462667" y="1790541"/>
                    <a:pt x="8400112" y="1670923"/>
                    <a:pt x="8332626" y="1553608"/>
                  </a:cubicBezTo>
                  <a:cubicBezTo>
                    <a:pt x="8265683" y="1436006"/>
                    <a:pt x="8192973" y="1321188"/>
                    <a:pt x="8116317" y="1208529"/>
                  </a:cubicBezTo>
                  <a:cubicBezTo>
                    <a:pt x="8039811" y="1095776"/>
                    <a:pt x="7958079" y="986094"/>
                    <a:pt x="7873293" y="878284"/>
                  </a:cubicBezTo>
                  <a:cubicBezTo>
                    <a:pt x="7787814" y="771002"/>
                    <a:pt x="7697999" y="666551"/>
                    <a:pt x="7604337" y="565125"/>
                  </a:cubicBezTo>
                  <a:cubicBezTo>
                    <a:pt x="7510479" y="463891"/>
                    <a:pt x="7413367" y="364818"/>
                    <a:pt x="7311128" y="270591"/>
                  </a:cubicBezTo>
                  <a:close/>
                  <a:moveTo>
                    <a:pt x="1752019" y="0"/>
                  </a:moveTo>
                  <a:lnTo>
                    <a:pt x="2155804" y="0"/>
                  </a:lnTo>
                  <a:lnTo>
                    <a:pt x="2103975" y="40789"/>
                  </a:lnTo>
                  <a:cubicBezTo>
                    <a:pt x="1943592" y="173585"/>
                    <a:pt x="1793955" y="317500"/>
                    <a:pt x="1656310" y="470035"/>
                  </a:cubicBezTo>
                  <a:cubicBezTo>
                    <a:pt x="1288172" y="876939"/>
                    <a:pt x="1002998" y="1344708"/>
                    <a:pt x="806013" y="1841133"/>
                  </a:cubicBezTo>
                  <a:cubicBezTo>
                    <a:pt x="707818" y="2089538"/>
                    <a:pt x="630868" y="2345480"/>
                    <a:pt x="580685" y="2606364"/>
                  </a:cubicBezTo>
                  <a:cubicBezTo>
                    <a:pt x="530749" y="2867250"/>
                    <a:pt x="504868" y="3132119"/>
                    <a:pt x="503489" y="3397276"/>
                  </a:cubicBezTo>
                  <a:cubicBezTo>
                    <a:pt x="501467" y="3662434"/>
                    <a:pt x="524093" y="3927351"/>
                    <a:pt x="570135" y="4188235"/>
                  </a:cubicBezTo>
                  <a:cubicBezTo>
                    <a:pt x="615734" y="4449264"/>
                    <a:pt x="688642" y="4705493"/>
                    <a:pt x="783387" y="4953850"/>
                  </a:cubicBezTo>
                  <a:cubicBezTo>
                    <a:pt x="974357" y="5449796"/>
                    <a:pt x="1259630" y="5913773"/>
                    <a:pt x="1628014" y="6308245"/>
                  </a:cubicBezTo>
                  <a:cubicBezTo>
                    <a:pt x="1812182" y="6505481"/>
                    <a:pt x="2016215" y="6685052"/>
                    <a:pt x="2235998" y="6844829"/>
                  </a:cubicBezTo>
                  <a:lnTo>
                    <a:pt x="2255028" y="6858000"/>
                  </a:lnTo>
                  <a:lnTo>
                    <a:pt x="1578787" y="6858000"/>
                  </a:lnTo>
                  <a:lnTo>
                    <a:pt x="1465153" y="6759050"/>
                  </a:lnTo>
                  <a:cubicBezTo>
                    <a:pt x="1410086" y="6708726"/>
                    <a:pt x="1356236" y="6657104"/>
                    <a:pt x="1303650" y="6604267"/>
                  </a:cubicBezTo>
                  <a:cubicBezTo>
                    <a:pt x="883506" y="6181043"/>
                    <a:pt x="548150" y="5676072"/>
                    <a:pt x="323708" y="5126365"/>
                  </a:cubicBezTo>
                  <a:cubicBezTo>
                    <a:pt x="97737" y="4577139"/>
                    <a:pt x="-10958" y="3981927"/>
                    <a:pt x="872" y="3391228"/>
                  </a:cubicBezTo>
                  <a:cubicBezTo>
                    <a:pt x="5951" y="3095783"/>
                    <a:pt x="40506" y="2800528"/>
                    <a:pt x="105428" y="2511899"/>
                  </a:cubicBezTo>
                  <a:cubicBezTo>
                    <a:pt x="170104" y="2223317"/>
                    <a:pt x="262089" y="1940399"/>
                    <a:pt x="384933" y="1670971"/>
                  </a:cubicBezTo>
                  <a:cubicBezTo>
                    <a:pt x="629092" y="1131344"/>
                    <a:pt x="991955" y="646919"/>
                    <a:pt x="1433593" y="256095"/>
                  </a:cubicBezTo>
                  <a:cubicBezTo>
                    <a:pt x="1488791" y="207206"/>
                    <a:pt x="1545179" y="159733"/>
                    <a:pt x="1602664" y="113704"/>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4" name="Freeform: Shape 13">
              <a:extLst>
                <a:ext uri="{FF2B5EF4-FFF2-40B4-BE49-F238E27FC236}">
                  <a16:creationId xmlns:a16="http://schemas.microsoft.com/office/drawing/2014/main" id="{308677BE-069B-4A4D-8732-E26B6EF567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59468" y="3985"/>
              <a:ext cx="9065550" cy="6858000"/>
            </a:xfrm>
            <a:custGeom>
              <a:avLst/>
              <a:gdLst>
                <a:gd name="connsiteX0" fmla="*/ 1839951 w 9065550"/>
                <a:gd name="connsiteY0" fmla="*/ 0 h 6858000"/>
                <a:gd name="connsiteX1" fmla="*/ 6979427 w 9065550"/>
                <a:gd name="connsiteY1" fmla="*/ 0 h 6858000"/>
                <a:gd name="connsiteX2" fmla="*/ 6989586 w 9065550"/>
                <a:gd name="connsiteY2" fmla="*/ 6825 h 6858000"/>
                <a:gd name="connsiteX3" fmla="*/ 8932062 w 9065550"/>
                <a:gd name="connsiteY3" fmla="*/ 4580835 h 6858000"/>
                <a:gd name="connsiteX4" fmla="*/ 7166294 w 9065550"/>
                <a:gd name="connsiteY4" fmla="*/ 6259703 h 6858000"/>
                <a:gd name="connsiteX5" fmla="*/ 6868878 w 9065550"/>
                <a:gd name="connsiteY5" fmla="*/ 6564765 h 6858000"/>
                <a:gd name="connsiteX6" fmla="*/ 6591881 w 9065550"/>
                <a:gd name="connsiteY6" fmla="*/ 6858000 h 6858000"/>
                <a:gd name="connsiteX7" fmla="*/ 5184648 w 9065550"/>
                <a:gd name="connsiteY7" fmla="*/ 6858000 h 6858000"/>
                <a:gd name="connsiteX8" fmla="*/ 5244877 w 9065550"/>
                <a:gd name="connsiteY8" fmla="*/ 6817615 h 6858000"/>
                <a:gd name="connsiteX9" fmla="*/ 6033853 w 9065550"/>
                <a:gd name="connsiteY9" fmla="*/ 6069135 h 6858000"/>
                <a:gd name="connsiteX10" fmla="*/ 6480248 w 9065550"/>
                <a:gd name="connsiteY10" fmla="*/ 5607082 h 6858000"/>
                <a:gd name="connsiteX11" fmla="*/ 7551502 w 9065550"/>
                <a:gd name="connsiteY11" fmla="*/ 4859004 h 6858000"/>
                <a:gd name="connsiteX12" fmla="*/ 7844227 w 9065550"/>
                <a:gd name="connsiteY12" fmla="*/ 4683074 h 6858000"/>
                <a:gd name="connsiteX13" fmla="*/ 8005810 w 9065550"/>
                <a:gd name="connsiteY13" fmla="*/ 4330239 h 6858000"/>
                <a:gd name="connsiteX14" fmla="*/ 8016191 w 9065550"/>
                <a:gd name="connsiteY14" fmla="*/ 2956574 h 6858000"/>
                <a:gd name="connsiteX15" fmla="*/ 7346424 w 9065550"/>
                <a:gd name="connsiteY15" fmla="*/ 1636739 h 6858000"/>
                <a:gd name="connsiteX16" fmla="*/ 5995751 w 9065550"/>
                <a:gd name="connsiteY16" fmla="*/ 493319 h 6858000"/>
                <a:gd name="connsiteX17" fmla="*/ 4494836 w 9065550"/>
                <a:gd name="connsiteY17" fmla="*/ 75383 h 6858000"/>
                <a:gd name="connsiteX18" fmla="*/ 2002499 w 9065550"/>
                <a:gd name="connsiteY18" fmla="*/ 1094261 h 6858000"/>
                <a:gd name="connsiteX19" fmla="*/ 1241306 w 9065550"/>
                <a:gd name="connsiteY19" fmla="*/ 2206935 h 6858000"/>
                <a:gd name="connsiteX20" fmla="*/ 961736 w 9065550"/>
                <a:gd name="connsiteY20" fmla="*/ 3573719 h 6858000"/>
                <a:gd name="connsiteX21" fmla="*/ 1193878 w 9065550"/>
                <a:gd name="connsiteY21" fmla="*/ 4824208 h 6858000"/>
                <a:gd name="connsiteX22" fmla="*/ 1832096 w 9065550"/>
                <a:gd name="connsiteY22" fmla="*/ 5873050 h 6858000"/>
                <a:gd name="connsiteX23" fmla="*/ 3010752 w 9065550"/>
                <a:gd name="connsiteY23" fmla="*/ 6749475 h 6858000"/>
                <a:gd name="connsiteX24" fmla="*/ 3187037 w 9065550"/>
                <a:gd name="connsiteY24" fmla="*/ 6824756 h 6858000"/>
                <a:gd name="connsiteX25" fmla="*/ 3278211 w 9065550"/>
                <a:gd name="connsiteY25" fmla="*/ 6858000 h 6858000"/>
                <a:gd name="connsiteX26" fmla="*/ 1480830 w 9065550"/>
                <a:gd name="connsiteY26" fmla="*/ 6858000 h 6858000"/>
                <a:gd name="connsiteX27" fmla="*/ 1427607 w 9065550"/>
                <a:gd name="connsiteY27" fmla="*/ 6811515 h 6858000"/>
                <a:gd name="connsiteX28" fmla="*/ 1100739 w 9065550"/>
                <a:gd name="connsiteY28" fmla="*/ 6477651 h 6858000"/>
                <a:gd name="connsiteX29" fmla="*/ 0 w 9065550"/>
                <a:gd name="connsiteY29" fmla="*/ 3573620 h 6858000"/>
                <a:gd name="connsiteX30" fmla="*/ 1805513 w 9065550"/>
                <a:gd name="connsiteY30"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065550" h="6858000">
                  <a:moveTo>
                    <a:pt x="1839951" y="0"/>
                  </a:moveTo>
                  <a:lnTo>
                    <a:pt x="6979427" y="0"/>
                  </a:lnTo>
                  <a:lnTo>
                    <a:pt x="6989586" y="6825"/>
                  </a:lnTo>
                  <a:cubicBezTo>
                    <a:pt x="8438828" y="1031353"/>
                    <a:pt x="9439169" y="2823601"/>
                    <a:pt x="8932062" y="4580835"/>
                  </a:cubicBezTo>
                  <a:cubicBezTo>
                    <a:pt x="8592517" y="5757293"/>
                    <a:pt x="7979652" y="5458140"/>
                    <a:pt x="7166294" y="6259703"/>
                  </a:cubicBezTo>
                  <a:cubicBezTo>
                    <a:pt x="7064618" y="6359905"/>
                    <a:pt x="6966014" y="6462297"/>
                    <a:pt x="6868878" y="6564765"/>
                  </a:cubicBezTo>
                  <a:lnTo>
                    <a:pt x="6591881" y="6858000"/>
                  </a:lnTo>
                  <a:lnTo>
                    <a:pt x="5184648" y="6858000"/>
                  </a:lnTo>
                  <a:lnTo>
                    <a:pt x="5244877" y="6817615"/>
                  </a:lnTo>
                  <a:cubicBezTo>
                    <a:pt x="5481027" y="6649287"/>
                    <a:pt x="5723665" y="6398593"/>
                    <a:pt x="6033853" y="6069135"/>
                  </a:cubicBezTo>
                  <a:cubicBezTo>
                    <a:pt x="6175680" y="5918484"/>
                    <a:pt x="6322395" y="5762660"/>
                    <a:pt x="6480248" y="5607082"/>
                  </a:cubicBezTo>
                  <a:cubicBezTo>
                    <a:pt x="6893276" y="5200077"/>
                    <a:pt x="7273697" y="5002920"/>
                    <a:pt x="7551502" y="4859004"/>
                  </a:cubicBezTo>
                  <a:cubicBezTo>
                    <a:pt x="7687884" y="4788339"/>
                    <a:pt x="7795540" y="4732559"/>
                    <a:pt x="7844227" y="4683074"/>
                  </a:cubicBezTo>
                  <a:cubicBezTo>
                    <a:pt x="7898759" y="4627636"/>
                    <a:pt x="7956165" y="4502313"/>
                    <a:pt x="8005810" y="4330239"/>
                  </a:cubicBezTo>
                  <a:cubicBezTo>
                    <a:pt x="8132968" y="3889611"/>
                    <a:pt x="8136446" y="3427460"/>
                    <a:pt x="8016191" y="2956574"/>
                  </a:cubicBezTo>
                  <a:cubicBezTo>
                    <a:pt x="7900876" y="2505064"/>
                    <a:pt x="7669287" y="2048671"/>
                    <a:pt x="7346424" y="1636739"/>
                  </a:cubicBezTo>
                  <a:cubicBezTo>
                    <a:pt x="6979764" y="1168830"/>
                    <a:pt x="6512706" y="773489"/>
                    <a:pt x="5995751" y="493319"/>
                  </a:cubicBezTo>
                  <a:cubicBezTo>
                    <a:pt x="5491195" y="219884"/>
                    <a:pt x="4972174" y="75383"/>
                    <a:pt x="4494836" y="75383"/>
                  </a:cubicBezTo>
                  <a:cubicBezTo>
                    <a:pt x="3554318" y="75383"/>
                    <a:pt x="2669191" y="437197"/>
                    <a:pt x="2002499" y="1094261"/>
                  </a:cubicBezTo>
                  <a:cubicBezTo>
                    <a:pt x="1676360" y="1415667"/>
                    <a:pt x="1420225" y="1790023"/>
                    <a:pt x="1241306" y="2206935"/>
                  </a:cubicBezTo>
                  <a:cubicBezTo>
                    <a:pt x="1055782" y="2639169"/>
                    <a:pt x="961736" y="3099027"/>
                    <a:pt x="961736" y="3573719"/>
                  </a:cubicBezTo>
                  <a:cubicBezTo>
                    <a:pt x="961736" y="4005124"/>
                    <a:pt x="1039805" y="4425841"/>
                    <a:pt x="1193878" y="4824208"/>
                  </a:cubicBezTo>
                  <a:cubicBezTo>
                    <a:pt x="1342457" y="5208423"/>
                    <a:pt x="1557214" y="5561306"/>
                    <a:pt x="1832096" y="5873050"/>
                  </a:cubicBezTo>
                  <a:cubicBezTo>
                    <a:pt x="2157126" y="6241599"/>
                    <a:pt x="2564661" y="6544656"/>
                    <a:pt x="3010752" y="6749475"/>
                  </a:cubicBezTo>
                  <a:cubicBezTo>
                    <a:pt x="3069003" y="6776219"/>
                    <a:pt x="3127773" y="6801314"/>
                    <a:pt x="3187037" y="6824756"/>
                  </a:cubicBezTo>
                  <a:lnTo>
                    <a:pt x="3278211" y="6858000"/>
                  </a:lnTo>
                  <a:lnTo>
                    <a:pt x="1480830" y="6858000"/>
                  </a:lnTo>
                  <a:lnTo>
                    <a:pt x="1427607" y="6811515"/>
                  </a:lnTo>
                  <a:cubicBezTo>
                    <a:pt x="1312870" y="6705919"/>
                    <a:pt x="1203751" y="6594470"/>
                    <a:pt x="1100739" y="6477651"/>
                  </a:cubicBezTo>
                  <a:cubicBezTo>
                    <a:pt x="415045" y="5700097"/>
                    <a:pt x="0" y="4684635"/>
                    <a:pt x="0" y="3573620"/>
                  </a:cubicBezTo>
                  <a:cubicBezTo>
                    <a:pt x="0" y="2121118"/>
                    <a:pt x="709459" y="831902"/>
                    <a:pt x="1805513" y="24133"/>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5" name="Freeform: Shape 14">
              <a:extLst>
                <a:ext uri="{FF2B5EF4-FFF2-40B4-BE49-F238E27FC236}">
                  <a16:creationId xmlns:a16="http://schemas.microsoft.com/office/drawing/2014/main" id="{9A9A575B-DD07-4388-963B-0AF3FDDCF3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48217" y="3985"/>
              <a:ext cx="9088051" cy="6858000"/>
            </a:xfrm>
            <a:custGeom>
              <a:avLst/>
              <a:gdLst>
                <a:gd name="connsiteX0" fmla="*/ 5158786 w 9088051"/>
                <a:gd name="connsiteY0" fmla="*/ 0 h 6858000"/>
                <a:gd name="connsiteX1" fmla="*/ 6996771 w 9088051"/>
                <a:gd name="connsiteY1" fmla="*/ 0 h 6858000"/>
                <a:gd name="connsiteX2" fmla="*/ 7006955 w 9088051"/>
                <a:gd name="connsiteY2" fmla="*/ 6825 h 6858000"/>
                <a:gd name="connsiteX3" fmla="*/ 8954230 w 9088051"/>
                <a:gd name="connsiteY3" fmla="*/ 4580835 h 6858000"/>
                <a:gd name="connsiteX4" fmla="*/ 7184080 w 9088051"/>
                <a:gd name="connsiteY4" fmla="*/ 6259703 h 6858000"/>
                <a:gd name="connsiteX5" fmla="*/ 6885926 w 9088051"/>
                <a:gd name="connsiteY5" fmla="*/ 6564765 h 6858000"/>
                <a:gd name="connsiteX6" fmla="*/ 6608241 w 9088051"/>
                <a:gd name="connsiteY6" fmla="*/ 6858000 h 6858000"/>
                <a:gd name="connsiteX7" fmla="*/ 5462870 w 9088051"/>
                <a:gd name="connsiteY7" fmla="*/ 6858000 h 6858000"/>
                <a:gd name="connsiteX8" fmla="*/ 5529056 w 9088051"/>
                <a:gd name="connsiteY8" fmla="*/ 6804645 h 6858000"/>
                <a:gd name="connsiteX9" fmla="*/ 6167613 w 9088051"/>
                <a:gd name="connsiteY9" fmla="*/ 6173667 h 6858000"/>
                <a:gd name="connsiteX10" fmla="*/ 6610973 w 9088051"/>
                <a:gd name="connsiteY10" fmla="*/ 5715860 h 6858000"/>
                <a:gd name="connsiteX11" fmla="*/ 7646083 w 9088051"/>
                <a:gd name="connsiteY11" fmla="*/ 4995842 h 6858000"/>
                <a:gd name="connsiteX12" fmla="*/ 7980054 w 9088051"/>
                <a:gd name="connsiteY12" fmla="*/ 4790095 h 6858000"/>
                <a:gd name="connsiteX13" fmla="*/ 8180437 w 9088051"/>
                <a:gd name="connsiteY13" fmla="*/ 4371964 h 6858000"/>
                <a:gd name="connsiteX14" fmla="*/ 8192058 w 9088051"/>
                <a:gd name="connsiteY14" fmla="*/ 2919242 h 6858000"/>
                <a:gd name="connsiteX15" fmla="*/ 7492638 w 9088051"/>
                <a:gd name="connsiteY15" fmla="*/ 1542845 h 6858000"/>
                <a:gd name="connsiteX16" fmla="*/ 6089097 w 9088051"/>
                <a:gd name="connsiteY16" fmla="*/ 357847 h 6858000"/>
                <a:gd name="connsiteX17" fmla="*/ 5288639 w 9088051"/>
                <a:gd name="connsiteY17" fmla="*/ 31627 h 6858000"/>
                <a:gd name="connsiteX18" fmla="*/ 1844517 w 9088051"/>
                <a:gd name="connsiteY18" fmla="*/ 0 h 6858000"/>
                <a:gd name="connsiteX19" fmla="*/ 3734467 w 9088051"/>
                <a:gd name="connsiteY19" fmla="*/ 0 h 6858000"/>
                <a:gd name="connsiteX20" fmla="*/ 3603618 w 9088051"/>
                <a:gd name="connsiteY20" fmla="*/ 28853 h 6858000"/>
                <a:gd name="connsiteX21" fmla="*/ 1892878 w 9088051"/>
                <a:gd name="connsiteY21" fmla="*/ 985434 h 6858000"/>
                <a:gd name="connsiteX22" fmla="*/ 1096045 w 9088051"/>
                <a:gd name="connsiteY22" fmla="*/ 2147349 h 6858000"/>
                <a:gd name="connsiteX23" fmla="*/ 803453 w 9088051"/>
                <a:gd name="connsiteY23" fmla="*/ 3573669 h 6858000"/>
                <a:gd name="connsiteX24" fmla="*/ 1046377 w 9088051"/>
                <a:gd name="connsiteY24" fmla="*/ 4878573 h 6858000"/>
                <a:gd name="connsiteX25" fmla="*/ 1714473 w 9088051"/>
                <a:gd name="connsiteY25" fmla="*/ 5973776 h 6858000"/>
                <a:gd name="connsiteX26" fmla="*/ 2776083 w 9088051"/>
                <a:gd name="connsiteY26" fmla="*/ 6804641 h 6858000"/>
                <a:gd name="connsiteX27" fmla="*/ 2884836 w 9088051"/>
                <a:gd name="connsiteY27" fmla="*/ 6858000 h 6858000"/>
                <a:gd name="connsiteX28" fmla="*/ 1484505 w 9088051"/>
                <a:gd name="connsiteY28" fmla="*/ 6858000 h 6858000"/>
                <a:gd name="connsiteX29" fmla="*/ 1431151 w 9088051"/>
                <a:gd name="connsiteY29" fmla="*/ 6811515 h 6858000"/>
                <a:gd name="connsiteX30" fmla="*/ 1103471 w 9088051"/>
                <a:gd name="connsiteY30" fmla="*/ 6477651 h 6858000"/>
                <a:gd name="connsiteX31" fmla="*/ 0 w 9088051"/>
                <a:gd name="connsiteY31" fmla="*/ 3573620 h 6858000"/>
                <a:gd name="connsiteX32" fmla="*/ 1809994 w 9088051"/>
                <a:gd name="connsiteY32"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88051" h="6858000">
                  <a:moveTo>
                    <a:pt x="5158786" y="0"/>
                  </a:moveTo>
                  <a:lnTo>
                    <a:pt x="6996771" y="0"/>
                  </a:lnTo>
                  <a:lnTo>
                    <a:pt x="7006955" y="6825"/>
                  </a:lnTo>
                  <a:cubicBezTo>
                    <a:pt x="8459794" y="1031353"/>
                    <a:pt x="9462596" y="2823601"/>
                    <a:pt x="8954230" y="4580835"/>
                  </a:cubicBezTo>
                  <a:cubicBezTo>
                    <a:pt x="8613842" y="5757293"/>
                    <a:pt x="7999457" y="5458140"/>
                    <a:pt x="7184080" y="6259703"/>
                  </a:cubicBezTo>
                  <a:cubicBezTo>
                    <a:pt x="7082152" y="6359905"/>
                    <a:pt x="6983303" y="6462297"/>
                    <a:pt x="6885926" y="6564765"/>
                  </a:cubicBezTo>
                  <a:lnTo>
                    <a:pt x="6608241" y="6858000"/>
                  </a:lnTo>
                  <a:lnTo>
                    <a:pt x="5462870" y="6858000"/>
                  </a:lnTo>
                  <a:lnTo>
                    <a:pt x="5529056" y="6804645"/>
                  </a:lnTo>
                  <a:cubicBezTo>
                    <a:pt x="5740217" y="6626505"/>
                    <a:pt x="5949382" y="6404876"/>
                    <a:pt x="6167613" y="6173667"/>
                  </a:cubicBezTo>
                  <a:cubicBezTo>
                    <a:pt x="6308782" y="6024091"/>
                    <a:pt x="6454799" y="5869390"/>
                    <a:pt x="6610973" y="5715860"/>
                  </a:cubicBezTo>
                  <a:cubicBezTo>
                    <a:pt x="7007847" y="5325741"/>
                    <a:pt x="7376733" y="5135074"/>
                    <a:pt x="7646083" y="4995842"/>
                  </a:cubicBezTo>
                  <a:cubicBezTo>
                    <a:pt x="7816858" y="4907561"/>
                    <a:pt x="7916545" y="4854514"/>
                    <a:pt x="7980054" y="4790095"/>
                  </a:cubicBezTo>
                  <a:cubicBezTo>
                    <a:pt x="8054629" y="4714405"/>
                    <a:pt x="8122031" y="4573758"/>
                    <a:pt x="8180437" y="4371964"/>
                  </a:cubicBezTo>
                  <a:cubicBezTo>
                    <a:pt x="8315441" y="3905228"/>
                    <a:pt x="8319381" y="3416431"/>
                    <a:pt x="8192058" y="2919242"/>
                  </a:cubicBezTo>
                  <a:cubicBezTo>
                    <a:pt x="8071251" y="2447381"/>
                    <a:pt x="7829388" y="1971467"/>
                    <a:pt x="7492638" y="1542845"/>
                  </a:cubicBezTo>
                  <a:cubicBezTo>
                    <a:pt x="7111829" y="1058099"/>
                    <a:pt x="6626484" y="648361"/>
                    <a:pt x="6089097" y="357847"/>
                  </a:cubicBezTo>
                  <a:cubicBezTo>
                    <a:pt x="5824244" y="214687"/>
                    <a:pt x="5554957" y="105262"/>
                    <a:pt x="5288639" y="31627"/>
                  </a:cubicBezTo>
                  <a:close/>
                  <a:moveTo>
                    <a:pt x="1844517" y="0"/>
                  </a:moveTo>
                  <a:lnTo>
                    <a:pt x="3734467" y="0"/>
                  </a:lnTo>
                  <a:lnTo>
                    <a:pt x="3603618" y="28853"/>
                  </a:lnTo>
                  <a:cubicBezTo>
                    <a:pt x="2962049" y="186733"/>
                    <a:pt x="2373277" y="513136"/>
                    <a:pt x="1892878" y="985434"/>
                  </a:cubicBezTo>
                  <a:cubicBezTo>
                    <a:pt x="1551428" y="1321091"/>
                    <a:pt x="1283341" y="1711990"/>
                    <a:pt x="1096045" y="2147349"/>
                  </a:cubicBezTo>
                  <a:cubicBezTo>
                    <a:pt x="901876" y="2598519"/>
                    <a:pt x="803453" y="3078432"/>
                    <a:pt x="803453" y="3573669"/>
                  </a:cubicBezTo>
                  <a:cubicBezTo>
                    <a:pt x="803453" y="4023717"/>
                    <a:pt x="885151" y="4462735"/>
                    <a:pt x="1046377" y="4878573"/>
                  </a:cubicBezTo>
                  <a:cubicBezTo>
                    <a:pt x="1201945" y="5279770"/>
                    <a:pt x="1426681" y="5648221"/>
                    <a:pt x="1714473" y="5973776"/>
                  </a:cubicBezTo>
                  <a:cubicBezTo>
                    <a:pt x="2012357" y="6310732"/>
                    <a:pt x="2376505" y="6595304"/>
                    <a:pt x="2776083" y="6804641"/>
                  </a:cubicBezTo>
                  <a:lnTo>
                    <a:pt x="2884836" y="6858000"/>
                  </a:lnTo>
                  <a:lnTo>
                    <a:pt x="1484505" y="6858000"/>
                  </a:lnTo>
                  <a:lnTo>
                    <a:pt x="1431151" y="6811515"/>
                  </a:lnTo>
                  <a:cubicBezTo>
                    <a:pt x="1316128" y="6705919"/>
                    <a:pt x="1206738" y="6594470"/>
                    <a:pt x="1103471" y="6477651"/>
                  </a:cubicBezTo>
                  <a:cubicBezTo>
                    <a:pt x="416075" y="5700097"/>
                    <a:pt x="0" y="4684635"/>
                    <a:pt x="0" y="3573620"/>
                  </a:cubicBezTo>
                  <a:cubicBezTo>
                    <a:pt x="0" y="2121118"/>
                    <a:pt x="711220" y="831902"/>
                    <a:pt x="1809994" y="24133"/>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Freeform: Shape 15">
              <a:extLst>
                <a:ext uri="{FF2B5EF4-FFF2-40B4-BE49-F238E27FC236}">
                  <a16:creationId xmlns:a16="http://schemas.microsoft.com/office/drawing/2014/main" id="{D55285E4-21EB-4EC1-AB8E-36E881E899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29061" y="3985"/>
              <a:ext cx="9107210" cy="6858000"/>
            </a:xfrm>
            <a:custGeom>
              <a:avLst/>
              <a:gdLst>
                <a:gd name="connsiteX0" fmla="*/ 6184722 w 9107210"/>
                <a:gd name="connsiteY0" fmla="*/ 0 h 6858000"/>
                <a:gd name="connsiteX1" fmla="*/ 6985680 w 9107210"/>
                <a:gd name="connsiteY1" fmla="*/ 0 h 6858000"/>
                <a:gd name="connsiteX2" fmla="*/ 7324323 w 9107210"/>
                <a:gd name="connsiteY2" fmla="*/ 247136 h 6858000"/>
                <a:gd name="connsiteX3" fmla="*/ 7652712 w 9107210"/>
                <a:gd name="connsiteY3" fmla="*/ 528495 h 6858000"/>
                <a:gd name="connsiteX4" fmla="*/ 8236677 w 9107210"/>
                <a:gd name="connsiteY4" fmla="*/ 1166289 h 6858000"/>
                <a:gd name="connsiteX5" fmla="*/ 8704298 w 9107210"/>
                <a:gd name="connsiteY5" fmla="*/ 1897038 h 6858000"/>
                <a:gd name="connsiteX6" fmla="*/ 8885160 w 9107210"/>
                <a:gd name="connsiteY6" fmla="*/ 2294087 h 6858000"/>
                <a:gd name="connsiteX7" fmla="*/ 8924247 w 9107210"/>
                <a:gd name="connsiteY7" fmla="*/ 2396286 h 6858000"/>
                <a:gd name="connsiteX8" fmla="*/ 8960022 w 9107210"/>
                <a:gd name="connsiteY8" fmla="*/ 2499767 h 6858000"/>
                <a:gd name="connsiteX9" fmla="*/ 8991720 w 9107210"/>
                <a:gd name="connsiteY9" fmla="*/ 2604671 h 6858000"/>
                <a:gd name="connsiteX10" fmla="*/ 9019646 w 9107210"/>
                <a:gd name="connsiteY10" fmla="*/ 2710708 h 6858000"/>
                <a:gd name="connsiteX11" fmla="*/ 9105822 w 9107210"/>
                <a:gd name="connsiteY11" fmla="*/ 3582266 h 6858000"/>
                <a:gd name="connsiteX12" fmla="*/ 9057716 w 9107210"/>
                <a:gd name="connsiteY12" fmla="*/ 4017873 h 6858000"/>
                <a:gd name="connsiteX13" fmla="*/ 8945600 w 9107210"/>
                <a:gd name="connsiteY13" fmla="*/ 4439659 h 6858000"/>
                <a:gd name="connsiteX14" fmla="*/ 8796080 w 9107210"/>
                <a:gd name="connsiteY14" fmla="*/ 4847428 h 6858000"/>
                <a:gd name="connsiteX15" fmla="*/ 8702056 w 9107210"/>
                <a:gd name="connsiteY15" fmla="*/ 5050108 h 6858000"/>
                <a:gd name="connsiteX16" fmla="*/ 8581125 w 9107210"/>
                <a:gd name="connsiteY16" fmla="*/ 5247525 h 6858000"/>
                <a:gd name="connsiteX17" fmla="*/ 8426254 w 9107210"/>
                <a:gd name="connsiteY17" fmla="*/ 5429647 h 6858000"/>
                <a:gd name="connsiteX18" fmla="*/ 8337174 w 9107210"/>
                <a:gd name="connsiteY18" fmla="*/ 5510552 h 6858000"/>
                <a:gd name="connsiteX19" fmla="*/ 8243200 w 9107210"/>
                <a:gd name="connsiteY19" fmla="*/ 5582948 h 6858000"/>
                <a:gd name="connsiteX20" fmla="*/ 7868330 w 9107210"/>
                <a:gd name="connsiteY20" fmla="*/ 5811104 h 6858000"/>
                <a:gd name="connsiteX21" fmla="*/ 7538916 w 9107210"/>
                <a:gd name="connsiteY21" fmla="*/ 6018899 h 6858000"/>
                <a:gd name="connsiteX22" fmla="*/ 7391280 w 9107210"/>
                <a:gd name="connsiteY22" fmla="*/ 6134132 h 6858000"/>
                <a:gd name="connsiteX23" fmla="*/ 7252511 w 9107210"/>
                <a:gd name="connsiteY23" fmla="*/ 6259105 h 6858000"/>
                <a:gd name="connsiteX24" fmla="*/ 7185601 w 9107210"/>
                <a:gd name="connsiteY24" fmla="*/ 6325894 h 6858000"/>
                <a:gd name="connsiteX25" fmla="*/ 7116651 w 9107210"/>
                <a:gd name="connsiteY25" fmla="*/ 6397010 h 6858000"/>
                <a:gd name="connsiteX26" fmla="*/ 6978545 w 9107210"/>
                <a:gd name="connsiteY26" fmla="*/ 6541607 h 6858000"/>
                <a:gd name="connsiteX27" fmla="*/ 6693009 w 9107210"/>
                <a:gd name="connsiteY27" fmla="*/ 6832716 h 6858000"/>
                <a:gd name="connsiteX28" fmla="*/ 6667488 w 9107210"/>
                <a:gd name="connsiteY28" fmla="*/ 6858000 h 6858000"/>
                <a:gd name="connsiteX29" fmla="*/ 6056793 w 9107210"/>
                <a:gd name="connsiteY29" fmla="*/ 6858000 h 6858000"/>
                <a:gd name="connsiteX30" fmla="*/ 6077345 w 9107210"/>
                <a:gd name="connsiteY30" fmla="*/ 6835420 h 6858000"/>
                <a:gd name="connsiteX31" fmla="*/ 6208519 w 9107210"/>
                <a:gd name="connsiteY31" fmla="*/ 6683989 h 6858000"/>
                <a:gd name="connsiteX32" fmla="*/ 6340001 w 9107210"/>
                <a:gd name="connsiteY32" fmla="*/ 6529852 h 6858000"/>
                <a:gd name="connsiteX33" fmla="*/ 6611419 w 9107210"/>
                <a:gd name="connsiteY33" fmla="*/ 6219317 h 6858000"/>
                <a:gd name="connsiteX34" fmla="*/ 6757678 w 9107210"/>
                <a:gd name="connsiteY34" fmla="*/ 6068228 h 6858000"/>
                <a:gd name="connsiteX35" fmla="*/ 6833713 w 9107210"/>
                <a:gd name="connsiteY35" fmla="*/ 5994061 h 6858000"/>
                <a:gd name="connsiteX36" fmla="*/ 6915148 w 9107210"/>
                <a:gd name="connsiteY36" fmla="*/ 5918812 h 6858000"/>
                <a:gd name="connsiteX37" fmla="*/ 7276311 w 9107210"/>
                <a:gd name="connsiteY37" fmla="*/ 5650229 h 6858000"/>
                <a:gd name="connsiteX38" fmla="*/ 7664942 w 9107210"/>
                <a:gd name="connsiteY38" fmla="*/ 5445681 h 6858000"/>
                <a:gd name="connsiteX39" fmla="*/ 7848505 w 9107210"/>
                <a:gd name="connsiteY39" fmla="*/ 5358333 h 6858000"/>
                <a:gd name="connsiteX40" fmla="*/ 8011785 w 9107210"/>
                <a:gd name="connsiteY40" fmla="*/ 5267788 h 6858000"/>
                <a:gd name="connsiteX41" fmla="*/ 8260273 w 9107210"/>
                <a:gd name="connsiteY41" fmla="*/ 5034370 h 6858000"/>
                <a:gd name="connsiteX42" fmla="*/ 8417589 w 9107210"/>
                <a:gd name="connsiteY42" fmla="*/ 4714488 h 6858000"/>
                <a:gd name="connsiteX43" fmla="*/ 8495000 w 9107210"/>
                <a:gd name="connsiteY43" fmla="*/ 4346409 h 6858000"/>
                <a:gd name="connsiteX44" fmla="*/ 8508556 w 9107210"/>
                <a:gd name="connsiteY44" fmla="*/ 3971101 h 6858000"/>
                <a:gd name="connsiteX45" fmla="*/ 8483330 w 9107210"/>
                <a:gd name="connsiteY45" fmla="*/ 3600710 h 6858000"/>
                <a:gd name="connsiteX46" fmla="*/ 8425336 w 9107210"/>
                <a:gd name="connsiteY46" fmla="*/ 3236121 h 6858000"/>
                <a:gd name="connsiteX47" fmla="*/ 8334575 w 9107210"/>
                <a:gd name="connsiteY47" fmla="*/ 2877977 h 6858000"/>
                <a:gd name="connsiteX48" fmla="*/ 8087513 w 9107210"/>
                <a:gd name="connsiteY48" fmla="*/ 2174622 h 6858000"/>
                <a:gd name="connsiteX49" fmla="*/ 7723650 w 9107210"/>
                <a:gd name="connsiteY49" fmla="*/ 1507613 h 6858000"/>
                <a:gd name="connsiteX50" fmla="*/ 7501815 w 9107210"/>
                <a:gd name="connsiteY50" fmla="*/ 1192947 h 6858000"/>
                <a:gd name="connsiteX51" fmla="*/ 7254399 w 9107210"/>
                <a:gd name="connsiteY51" fmla="*/ 894361 h 6858000"/>
                <a:gd name="connsiteX52" fmla="*/ 6689339 w 9107210"/>
                <a:gd name="connsiteY52" fmla="*/ 354046 h 6858000"/>
                <a:gd name="connsiteX53" fmla="*/ 6206651 w 9107210"/>
                <a:gd name="connsiteY53" fmla="*/ 12626 h 6858000"/>
                <a:gd name="connsiteX54" fmla="*/ 1827105 w 9107210"/>
                <a:gd name="connsiteY54" fmla="*/ 0 h 6858000"/>
                <a:gd name="connsiteX55" fmla="*/ 2807607 w 9107210"/>
                <a:gd name="connsiteY55" fmla="*/ 0 h 6858000"/>
                <a:gd name="connsiteX56" fmla="*/ 2667958 w 9107210"/>
                <a:gd name="connsiteY56" fmla="*/ 88235 h 6858000"/>
                <a:gd name="connsiteX57" fmla="*/ 2354723 w 9107210"/>
                <a:gd name="connsiteY57" fmla="*/ 314947 h 6858000"/>
                <a:gd name="connsiteX58" fmla="*/ 2059963 w 9107210"/>
                <a:gd name="connsiteY58" fmla="*/ 561545 h 6858000"/>
                <a:gd name="connsiteX59" fmla="*/ 1780798 w 9107210"/>
                <a:gd name="connsiteY59" fmla="*/ 824425 h 6858000"/>
                <a:gd name="connsiteX60" fmla="*/ 954714 w 9107210"/>
                <a:gd name="connsiteY60" fmla="*/ 2094309 h 6858000"/>
                <a:gd name="connsiteX61" fmla="*/ 732676 w 9107210"/>
                <a:gd name="connsiteY61" fmla="*/ 2813646 h 6858000"/>
                <a:gd name="connsiteX62" fmla="*/ 673867 w 9107210"/>
                <a:gd name="connsiteY62" fmla="*/ 3183989 h 6858000"/>
                <a:gd name="connsiteX63" fmla="*/ 647621 w 9107210"/>
                <a:gd name="connsiteY63" fmla="*/ 3557281 h 6858000"/>
                <a:gd name="connsiteX64" fmla="*/ 653381 w 9107210"/>
                <a:gd name="connsiteY64" fmla="*/ 3931214 h 6858000"/>
                <a:gd name="connsiteX65" fmla="*/ 690428 w 9107210"/>
                <a:gd name="connsiteY65" fmla="*/ 4303719 h 6858000"/>
                <a:gd name="connsiteX66" fmla="*/ 871801 w 9107210"/>
                <a:gd name="connsiteY66" fmla="*/ 5033041 h 6858000"/>
                <a:gd name="connsiteX67" fmla="*/ 1197749 w 9107210"/>
                <a:gd name="connsiteY67" fmla="*/ 5718494 h 6858000"/>
                <a:gd name="connsiteX68" fmla="*/ 1411480 w 9107210"/>
                <a:gd name="connsiteY68" fmla="*/ 6036703 h 6858000"/>
                <a:gd name="connsiteX69" fmla="*/ 1530170 w 9107210"/>
                <a:gd name="connsiteY69" fmla="*/ 6188430 h 6858000"/>
                <a:gd name="connsiteX70" fmla="*/ 1657165 w 9107210"/>
                <a:gd name="connsiteY70" fmla="*/ 6335385 h 6858000"/>
                <a:gd name="connsiteX71" fmla="*/ 1931343 w 9107210"/>
                <a:gd name="connsiteY71" fmla="*/ 6612896 h 6858000"/>
                <a:gd name="connsiteX72" fmla="*/ 2220133 w 9107210"/>
                <a:gd name="connsiteY72" fmla="*/ 6858000 h 6858000"/>
                <a:gd name="connsiteX73" fmla="*/ 1539862 w 9107210"/>
                <a:gd name="connsiteY73" fmla="*/ 6858000 h 6858000"/>
                <a:gd name="connsiteX74" fmla="*/ 1307111 w 9107210"/>
                <a:gd name="connsiteY74" fmla="*/ 6648873 h 6858000"/>
                <a:gd name="connsiteX75" fmla="*/ 750258 w 9107210"/>
                <a:gd name="connsiteY75" fmla="*/ 5987570 h 6858000"/>
                <a:gd name="connsiteX76" fmla="*/ 335382 w 9107210"/>
                <a:gd name="connsiteY76" fmla="*/ 5229279 h 6858000"/>
                <a:gd name="connsiteX77" fmla="*/ 79351 w 9107210"/>
                <a:gd name="connsiteY77" fmla="*/ 4403854 h 6858000"/>
                <a:gd name="connsiteX78" fmla="*/ 16007 w 9107210"/>
                <a:gd name="connsiteY78" fmla="*/ 3975723 h 6858000"/>
                <a:gd name="connsiteX79" fmla="*/ 871 w 9107210"/>
                <a:gd name="connsiteY79" fmla="*/ 3543362 h 6858000"/>
                <a:gd name="connsiteX80" fmla="*/ 32519 w 9107210"/>
                <a:gd name="connsiteY80" fmla="*/ 3112085 h 6858000"/>
                <a:gd name="connsiteX81" fmla="*/ 108502 w 9107210"/>
                <a:gd name="connsiteY81" fmla="*/ 2686511 h 6858000"/>
                <a:gd name="connsiteX82" fmla="*/ 378239 w 9107210"/>
                <a:gd name="connsiteY82" fmla="*/ 1865955 h 6858000"/>
                <a:gd name="connsiteX83" fmla="*/ 1343701 w 9107210"/>
                <a:gd name="connsiteY83" fmla="*/ 431508 h 6858000"/>
                <a:gd name="connsiteX84" fmla="*/ 1661853 w 9107210"/>
                <a:gd name="connsiteY84" fmla="*/ 13026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07210" h="6858000">
                  <a:moveTo>
                    <a:pt x="6184722" y="0"/>
                  </a:moveTo>
                  <a:lnTo>
                    <a:pt x="6985680" y="0"/>
                  </a:lnTo>
                  <a:lnTo>
                    <a:pt x="7324323" y="247136"/>
                  </a:lnTo>
                  <a:cubicBezTo>
                    <a:pt x="7437502" y="336500"/>
                    <a:pt x="7547171" y="430254"/>
                    <a:pt x="7652712" y="528495"/>
                  </a:cubicBezTo>
                  <a:cubicBezTo>
                    <a:pt x="7863743" y="724929"/>
                    <a:pt x="8060097" y="937593"/>
                    <a:pt x="8236677" y="1166289"/>
                  </a:cubicBezTo>
                  <a:cubicBezTo>
                    <a:pt x="8413818" y="1394594"/>
                    <a:pt x="8570168" y="1639471"/>
                    <a:pt x="8704298" y="1897038"/>
                  </a:cubicBezTo>
                  <a:cubicBezTo>
                    <a:pt x="8770803" y="2026141"/>
                    <a:pt x="8830836" y="2158786"/>
                    <a:pt x="8885160" y="2294087"/>
                  </a:cubicBezTo>
                  <a:cubicBezTo>
                    <a:pt x="8898360" y="2328071"/>
                    <a:pt x="8912169" y="2361810"/>
                    <a:pt x="8924247" y="2396286"/>
                  </a:cubicBezTo>
                  <a:lnTo>
                    <a:pt x="8960022" y="2499767"/>
                  </a:lnTo>
                  <a:lnTo>
                    <a:pt x="8991720" y="2604671"/>
                  </a:lnTo>
                  <a:cubicBezTo>
                    <a:pt x="9002116" y="2639690"/>
                    <a:pt x="9010474" y="2675346"/>
                    <a:pt x="9019646" y="2710708"/>
                  </a:cubicBezTo>
                  <a:cubicBezTo>
                    <a:pt x="9089055" y="2995079"/>
                    <a:pt x="9113620" y="3289927"/>
                    <a:pt x="9105822" y="3582266"/>
                  </a:cubicBezTo>
                  <a:cubicBezTo>
                    <a:pt x="9101796" y="3728484"/>
                    <a:pt x="9085744" y="3874458"/>
                    <a:pt x="9057716" y="4017873"/>
                  </a:cubicBezTo>
                  <a:cubicBezTo>
                    <a:pt x="9029534" y="4161336"/>
                    <a:pt x="8990497" y="4302046"/>
                    <a:pt x="8945600" y="4439659"/>
                  </a:cubicBezTo>
                  <a:cubicBezTo>
                    <a:pt x="8900857" y="4577566"/>
                    <a:pt x="8852901" y="4711784"/>
                    <a:pt x="8796080" y="4847428"/>
                  </a:cubicBezTo>
                  <a:cubicBezTo>
                    <a:pt x="8767695" y="4915152"/>
                    <a:pt x="8737016" y="4982926"/>
                    <a:pt x="8702056" y="5050108"/>
                  </a:cubicBezTo>
                  <a:cubicBezTo>
                    <a:pt x="8666485" y="5116997"/>
                    <a:pt x="8627347" y="5183687"/>
                    <a:pt x="8581125" y="5247525"/>
                  </a:cubicBezTo>
                  <a:cubicBezTo>
                    <a:pt x="8535565" y="5311660"/>
                    <a:pt x="8483534" y="5373185"/>
                    <a:pt x="8426254" y="5429647"/>
                  </a:cubicBezTo>
                  <a:cubicBezTo>
                    <a:pt x="8397512" y="5457779"/>
                    <a:pt x="8367801" y="5484879"/>
                    <a:pt x="8337174" y="5510552"/>
                  </a:cubicBezTo>
                  <a:cubicBezTo>
                    <a:pt x="8306444" y="5536077"/>
                    <a:pt x="8274899" y="5560029"/>
                    <a:pt x="8243200" y="5582948"/>
                  </a:cubicBezTo>
                  <a:cubicBezTo>
                    <a:pt x="8115543" y="5674574"/>
                    <a:pt x="7986203" y="5743233"/>
                    <a:pt x="7868330" y="5811104"/>
                  </a:cubicBezTo>
                  <a:cubicBezTo>
                    <a:pt x="7749844" y="5878385"/>
                    <a:pt x="7640685" y="5945126"/>
                    <a:pt x="7538916" y="6018899"/>
                  </a:cubicBezTo>
                  <a:cubicBezTo>
                    <a:pt x="7487749" y="6055392"/>
                    <a:pt x="7438777" y="6093950"/>
                    <a:pt x="7391280" y="6134132"/>
                  </a:cubicBezTo>
                  <a:cubicBezTo>
                    <a:pt x="7343427" y="6173921"/>
                    <a:pt x="7297511" y="6215922"/>
                    <a:pt x="7252511" y="6259105"/>
                  </a:cubicBezTo>
                  <a:cubicBezTo>
                    <a:pt x="7229784" y="6280990"/>
                    <a:pt x="7208635" y="6302433"/>
                    <a:pt x="7185601" y="6325894"/>
                  </a:cubicBezTo>
                  <a:lnTo>
                    <a:pt x="7116651" y="6397010"/>
                  </a:lnTo>
                  <a:lnTo>
                    <a:pt x="6978545" y="6541607"/>
                  </a:lnTo>
                  <a:cubicBezTo>
                    <a:pt x="6885693" y="6638397"/>
                    <a:pt x="6789885" y="6734943"/>
                    <a:pt x="6693009" y="6832716"/>
                  </a:cubicBezTo>
                  <a:lnTo>
                    <a:pt x="6667488" y="6858000"/>
                  </a:lnTo>
                  <a:lnTo>
                    <a:pt x="6056793" y="6858000"/>
                  </a:lnTo>
                  <a:lnTo>
                    <a:pt x="6077345" y="6835420"/>
                  </a:lnTo>
                  <a:cubicBezTo>
                    <a:pt x="6121427" y="6785747"/>
                    <a:pt x="6164948" y="6735090"/>
                    <a:pt x="6208519" y="6683989"/>
                  </a:cubicBezTo>
                  <a:lnTo>
                    <a:pt x="6340001" y="6529852"/>
                  </a:lnTo>
                  <a:cubicBezTo>
                    <a:pt x="6428315" y="6426667"/>
                    <a:pt x="6516733" y="6321417"/>
                    <a:pt x="6611419" y="6219317"/>
                  </a:cubicBezTo>
                  <a:cubicBezTo>
                    <a:pt x="6658864" y="6168363"/>
                    <a:pt x="6707584" y="6117950"/>
                    <a:pt x="6757678" y="6068228"/>
                  </a:cubicBezTo>
                  <a:lnTo>
                    <a:pt x="6833713" y="5994061"/>
                  </a:lnTo>
                  <a:cubicBezTo>
                    <a:pt x="6859346" y="5969422"/>
                    <a:pt x="6887579" y="5943404"/>
                    <a:pt x="6915148" y="5918812"/>
                  </a:cubicBezTo>
                  <a:cubicBezTo>
                    <a:pt x="7026295" y="5819219"/>
                    <a:pt x="7148602" y="5729117"/>
                    <a:pt x="7276311" y="5650229"/>
                  </a:cubicBezTo>
                  <a:cubicBezTo>
                    <a:pt x="7403918" y="5571046"/>
                    <a:pt x="7537794" y="5505190"/>
                    <a:pt x="7664942" y="5445681"/>
                  </a:cubicBezTo>
                  <a:cubicBezTo>
                    <a:pt x="7728491" y="5416024"/>
                    <a:pt x="7790410" y="5387449"/>
                    <a:pt x="7848505" y="5358333"/>
                  </a:cubicBezTo>
                  <a:cubicBezTo>
                    <a:pt x="7906805" y="5329315"/>
                    <a:pt x="7961843" y="5300101"/>
                    <a:pt x="8011785" y="5267788"/>
                  </a:cubicBezTo>
                  <a:cubicBezTo>
                    <a:pt x="8112281" y="5203950"/>
                    <a:pt x="8193615" y="5128111"/>
                    <a:pt x="8260273" y="5034370"/>
                  </a:cubicBezTo>
                  <a:cubicBezTo>
                    <a:pt x="8326370" y="4940776"/>
                    <a:pt x="8378657" y="4831640"/>
                    <a:pt x="8417589" y="4714488"/>
                  </a:cubicBezTo>
                  <a:cubicBezTo>
                    <a:pt x="8456372" y="4597485"/>
                    <a:pt x="8481140" y="4471332"/>
                    <a:pt x="8495000" y="4346409"/>
                  </a:cubicBezTo>
                  <a:cubicBezTo>
                    <a:pt x="8508404" y="4221044"/>
                    <a:pt x="8511359" y="4095482"/>
                    <a:pt x="8508556" y="3971101"/>
                  </a:cubicBezTo>
                  <a:cubicBezTo>
                    <a:pt x="8504530" y="3846571"/>
                    <a:pt x="8495663" y="3723222"/>
                    <a:pt x="8483330" y="3600710"/>
                  </a:cubicBezTo>
                  <a:cubicBezTo>
                    <a:pt x="8470793" y="3478148"/>
                    <a:pt x="8451888" y="3356421"/>
                    <a:pt x="8425336" y="3236121"/>
                  </a:cubicBezTo>
                  <a:cubicBezTo>
                    <a:pt x="8399091" y="3115774"/>
                    <a:pt x="8367801" y="2996655"/>
                    <a:pt x="8334575" y="2877977"/>
                  </a:cubicBezTo>
                  <a:cubicBezTo>
                    <a:pt x="8268222" y="2640772"/>
                    <a:pt x="8190100" y="2404057"/>
                    <a:pt x="8087513" y="2174622"/>
                  </a:cubicBezTo>
                  <a:cubicBezTo>
                    <a:pt x="7985081" y="1945237"/>
                    <a:pt x="7863233" y="1721900"/>
                    <a:pt x="7723650" y="1507613"/>
                  </a:cubicBezTo>
                  <a:cubicBezTo>
                    <a:pt x="7653527" y="1400692"/>
                    <a:pt x="7579684" y="1295589"/>
                    <a:pt x="7501815" y="1192947"/>
                  </a:cubicBezTo>
                  <a:cubicBezTo>
                    <a:pt x="7423844" y="1090353"/>
                    <a:pt x="7340778" y="991103"/>
                    <a:pt x="7254399" y="894361"/>
                  </a:cubicBezTo>
                  <a:cubicBezTo>
                    <a:pt x="7082047" y="700485"/>
                    <a:pt x="6893083" y="519052"/>
                    <a:pt x="6689339" y="354046"/>
                  </a:cubicBezTo>
                  <a:cubicBezTo>
                    <a:pt x="6536914" y="229775"/>
                    <a:pt x="6375602" y="115325"/>
                    <a:pt x="6206651" y="12626"/>
                  </a:cubicBezTo>
                  <a:close/>
                  <a:moveTo>
                    <a:pt x="1827105" y="0"/>
                  </a:moveTo>
                  <a:lnTo>
                    <a:pt x="2807607" y="0"/>
                  </a:lnTo>
                  <a:lnTo>
                    <a:pt x="2667958" y="88235"/>
                  </a:lnTo>
                  <a:cubicBezTo>
                    <a:pt x="2560098" y="159777"/>
                    <a:pt x="2455754" y="235690"/>
                    <a:pt x="2354723" y="314947"/>
                  </a:cubicBezTo>
                  <a:cubicBezTo>
                    <a:pt x="2253464" y="394030"/>
                    <a:pt x="2156943" y="478181"/>
                    <a:pt x="2059963" y="561545"/>
                  </a:cubicBezTo>
                  <a:cubicBezTo>
                    <a:pt x="1962831" y="644811"/>
                    <a:pt x="1868297" y="731322"/>
                    <a:pt x="1780798" y="824425"/>
                  </a:cubicBezTo>
                  <a:cubicBezTo>
                    <a:pt x="1429010" y="1195013"/>
                    <a:pt x="1148011" y="1628455"/>
                    <a:pt x="954714" y="2094309"/>
                  </a:cubicBezTo>
                  <a:cubicBezTo>
                    <a:pt x="857938" y="2327186"/>
                    <a:pt x="783229" y="2568326"/>
                    <a:pt x="732676" y="2813646"/>
                  </a:cubicBezTo>
                  <a:cubicBezTo>
                    <a:pt x="707552" y="2936307"/>
                    <a:pt x="688085" y="3059952"/>
                    <a:pt x="673867" y="3183989"/>
                  </a:cubicBezTo>
                  <a:cubicBezTo>
                    <a:pt x="660056" y="3308075"/>
                    <a:pt x="651341" y="3432605"/>
                    <a:pt x="647621" y="3557281"/>
                  </a:cubicBezTo>
                  <a:cubicBezTo>
                    <a:pt x="644411" y="3681958"/>
                    <a:pt x="645329" y="3806733"/>
                    <a:pt x="653381" y="3931214"/>
                  </a:cubicBezTo>
                  <a:cubicBezTo>
                    <a:pt x="659852" y="4055792"/>
                    <a:pt x="672949" y="4179977"/>
                    <a:pt x="690428" y="4303719"/>
                  </a:cubicBezTo>
                  <a:cubicBezTo>
                    <a:pt x="726408" y="4551057"/>
                    <a:pt x="786440" y="4795835"/>
                    <a:pt x="871801" y="5033041"/>
                  </a:cubicBezTo>
                  <a:cubicBezTo>
                    <a:pt x="957007" y="5270247"/>
                    <a:pt x="1065962" y="5500322"/>
                    <a:pt x="1197749" y="5718494"/>
                  </a:cubicBezTo>
                  <a:cubicBezTo>
                    <a:pt x="1263846" y="5827433"/>
                    <a:pt x="1334937" y="5933813"/>
                    <a:pt x="1411480" y="6036703"/>
                  </a:cubicBezTo>
                  <a:cubicBezTo>
                    <a:pt x="1449548" y="6088295"/>
                    <a:pt x="1489451" y="6138609"/>
                    <a:pt x="1530170" y="6188430"/>
                  </a:cubicBezTo>
                  <a:cubicBezTo>
                    <a:pt x="1571447" y="6238055"/>
                    <a:pt x="1613644" y="6287336"/>
                    <a:pt x="1657165" y="6335385"/>
                  </a:cubicBezTo>
                  <a:cubicBezTo>
                    <a:pt x="1744079" y="6431708"/>
                    <a:pt x="1835644" y="6524282"/>
                    <a:pt x="1931343" y="6612896"/>
                  </a:cubicBezTo>
                  <a:lnTo>
                    <a:pt x="2220133" y="6858000"/>
                  </a:lnTo>
                  <a:lnTo>
                    <a:pt x="1539862" y="6858000"/>
                  </a:lnTo>
                  <a:lnTo>
                    <a:pt x="1307111" y="6648873"/>
                  </a:lnTo>
                  <a:cubicBezTo>
                    <a:pt x="1101839" y="6448063"/>
                    <a:pt x="913180" y="6225465"/>
                    <a:pt x="750258" y="5987570"/>
                  </a:cubicBezTo>
                  <a:cubicBezTo>
                    <a:pt x="587232" y="5749281"/>
                    <a:pt x="448261" y="5494813"/>
                    <a:pt x="335382" y="5229279"/>
                  </a:cubicBezTo>
                  <a:cubicBezTo>
                    <a:pt x="222298" y="4963793"/>
                    <a:pt x="137040" y="4686652"/>
                    <a:pt x="79351" y="4403854"/>
                  </a:cubicBezTo>
                  <a:cubicBezTo>
                    <a:pt x="50150" y="4262456"/>
                    <a:pt x="29767" y="4119385"/>
                    <a:pt x="16007" y="3975723"/>
                  </a:cubicBezTo>
                  <a:cubicBezTo>
                    <a:pt x="3930" y="3831964"/>
                    <a:pt x="-2441" y="3687614"/>
                    <a:pt x="871" y="3543362"/>
                  </a:cubicBezTo>
                  <a:cubicBezTo>
                    <a:pt x="3522" y="3399160"/>
                    <a:pt x="14172" y="3255105"/>
                    <a:pt x="32519" y="3112085"/>
                  </a:cubicBezTo>
                  <a:cubicBezTo>
                    <a:pt x="50508" y="2969014"/>
                    <a:pt x="76090" y="2826925"/>
                    <a:pt x="108502" y="2686511"/>
                  </a:cubicBezTo>
                  <a:cubicBezTo>
                    <a:pt x="173019" y="2405533"/>
                    <a:pt x="263474" y="2130703"/>
                    <a:pt x="378239" y="1865955"/>
                  </a:cubicBezTo>
                  <a:cubicBezTo>
                    <a:pt x="607922" y="1336607"/>
                    <a:pt x="935706" y="848228"/>
                    <a:pt x="1343701" y="431508"/>
                  </a:cubicBezTo>
                  <a:cubicBezTo>
                    <a:pt x="1446133" y="327783"/>
                    <a:pt x="1550910" y="225926"/>
                    <a:pt x="1661853" y="130268"/>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7" name="Freeform: Shape 16">
              <a:extLst>
                <a:ext uri="{FF2B5EF4-FFF2-40B4-BE49-F238E27FC236}">
                  <a16:creationId xmlns:a16="http://schemas.microsoft.com/office/drawing/2014/main" id="{6A0C77B5-3FAA-4D4F-9555-89D7516088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03402" y="3985"/>
              <a:ext cx="9767847" cy="6858000"/>
            </a:xfrm>
            <a:custGeom>
              <a:avLst/>
              <a:gdLst>
                <a:gd name="connsiteX0" fmla="*/ 7145704 w 9767847"/>
                <a:gd name="connsiteY0" fmla="*/ 0 h 6858000"/>
                <a:gd name="connsiteX1" fmla="*/ 7875738 w 9767847"/>
                <a:gd name="connsiteY1" fmla="*/ 0 h 6858000"/>
                <a:gd name="connsiteX2" fmla="*/ 7990553 w 9767847"/>
                <a:gd name="connsiteY2" fmla="*/ 85415 h 6858000"/>
                <a:gd name="connsiteX3" fmla="*/ 9767847 w 9767847"/>
                <a:gd name="connsiteY3" fmla="*/ 3653129 h 6858000"/>
                <a:gd name="connsiteX4" fmla="*/ 8652597 w 9767847"/>
                <a:gd name="connsiteY4" fmla="*/ 6594103 h 6858000"/>
                <a:gd name="connsiteX5" fmla="*/ 8399240 w 9767847"/>
                <a:gd name="connsiteY5" fmla="*/ 6858000 h 6858000"/>
                <a:gd name="connsiteX6" fmla="*/ 6766926 w 9767847"/>
                <a:gd name="connsiteY6" fmla="*/ 6858000 h 6858000"/>
                <a:gd name="connsiteX7" fmla="*/ 6804586 w 9767847"/>
                <a:gd name="connsiteY7" fmla="*/ 6821201 h 6858000"/>
                <a:gd name="connsiteX8" fmla="*/ 6881735 w 9767847"/>
                <a:gd name="connsiteY8" fmla="*/ 6745295 h 6858000"/>
                <a:gd name="connsiteX9" fmla="*/ 6958883 w 9767847"/>
                <a:gd name="connsiteY9" fmla="*/ 6668920 h 6858000"/>
                <a:gd name="connsiteX10" fmla="*/ 7267925 w 9767847"/>
                <a:gd name="connsiteY10" fmla="*/ 6359792 h 6858000"/>
                <a:gd name="connsiteX11" fmla="*/ 7424360 w 9767847"/>
                <a:gd name="connsiteY11" fmla="*/ 6204783 h 6858000"/>
                <a:gd name="connsiteX12" fmla="*/ 7504938 w 9767847"/>
                <a:gd name="connsiteY12" fmla="*/ 6126806 h 6858000"/>
                <a:gd name="connsiteX13" fmla="*/ 7546396 w 9767847"/>
                <a:gd name="connsiteY13" fmla="*/ 6087795 h 6858000"/>
                <a:gd name="connsiteX14" fmla="*/ 7588002 w 9767847"/>
                <a:gd name="connsiteY14" fmla="*/ 6049630 h 6858000"/>
                <a:gd name="connsiteX15" fmla="*/ 7631000 w 9767847"/>
                <a:gd name="connsiteY15" fmla="*/ 6010807 h 6858000"/>
                <a:gd name="connsiteX16" fmla="*/ 7675440 w 9767847"/>
                <a:gd name="connsiteY16" fmla="*/ 5972407 h 6858000"/>
                <a:gd name="connsiteX17" fmla="*/ 7720626 w 9767847"/>
                <a:gd name="connsiteY17" fmla="*/ 5934949 h 6858000"/>
                <a:gd name="connsiteX18" fmla="*/ 7766458 w 9767847"/>
                <a:gd name="connsiteY18" fmla="*/ 5898432 h 6858000"/>
                <a:gd name="connsiteX19" fmla="*/ 7955254 w 9767847"/>
                <a:gd name="connsiteY19" fmla="*/ 5760926 h 6858000"/>
                <a:gd name="connsiteX20" fmla="*/ 8352678 w 9767847"/>
                <a:gd name="connsiteY20" fmla="*/ 5521728 h 6858000"/>
                <a:gd name="connsiteX21" fmla="*/ 8451350 w 9767847"/>
                <a:gd name="connsiteY21" fmla="*/ 5469352 h 6858000"/>
                <a:gd name="connsiteX22" fmla="*/ 8548532 w 9767847"/>
                <a:gd name="connsiteY22" fmla="*/ 5417493 h 6858000"/>
                <a:gd name="connsiteX23" fmla="*/ 8729473 w 9767847"/>
                <a:gd name="connsiteY23" fmla="*/ 5314059 h 6858000"/>
                <a:gd name="connsiteX24" fmla="*/ 8770781 w 9767847"/>
                <a:gd name="connsiteY24" fmla="*/ 5287330 h 6858000"/>
                <a:gd name="connsiteX25" fmla="*/ 8790964 w 9767847"/>
                <a:gd name="connsiteY25" fmla="*/ 5273590 h 6858000"/>
                <a:gd name="connsiteX26" fmla="*/ 8810499 w 9767847"/>
                <a:gd name="connsiteY26" fmla="*/ 5259801 h 6858000"/>
                <a:gd name="connsiteX27" fmla="*/ 8883571 w 9767847"/>
                <a:gd name="connsiteY27" fmla="*/ 5202577 h 6858000"/>
                <a:gd name="connsiteX28" fmla="*/ 9006651 w 9767847"/>
                <a:gd name="connsiteY28" fmla="*/ 5074625 h 6858000"/>
                <a:gd name="connsiteX29" fmla="*/ 9033494 w 9767847"/>
                <a:gd name="connsiteY29" fmla="*/ 5038203 h 6858000"/>
                <a:gd name="connsiteX30" fmla="*/ 9040305 w 9767847"/>
                <a:gd name="connsiteY30" fmla="*/ 5028649 h 6858000"/>
                <a:gd name="connsiteX31" fmla="*/ 9046568 w 9767847"/>
                <a:gd name="connsiteY31" fmla="*/ 5019379 h 6858000"/>
                <a:gd name="connsiteX32" fmla="*/ 9058846 w 9767847"/>
                <a:gd name="connsiteY32" fmla="*/ 5000743 h 6858000"/>
                <a:gd name="connsiteX33" fmla="*/ 9104529 w 9767847"/>
                <a:gd name="connsiteY33" fmla="*/ 4922203 h 6858000"/>
                <a:gd name="connsiteX34" fmla="*/ 9181081 w 9767847"/>
                <a:gd name="connsiteY34" fmla="*/ 4748792 h 6858000"/>
                <a:gd name="connsiteX35" fmla="*/ 9240731 w 9767847"/>
                <a:gd name="connsiteY35" fmla="*/ 4561970 h 6858000"/>
                <a:gd name="connsiteX36" fmla="*/ 9265388 w 9767847"/>
                <a:gd name="connsiteY36" fmla="*/ 4465171 h 6858000"/>
                <a:gd name="connsiteX37" fmla="*/ 9276571 w 9767847"/>
                <a:gd name="connsiteY37" fmla="*/ 4416041 h 6858000"/>
                <a:gd name="connsiteX38" fmla="*/ 9281841 w 9767847"/>
                <a:gd name="connsiteY38" fmla="*/ 4391477 h 6858000"/>
                <a:gd name="connsiteX39" fmla="*/ 9286513 w 9767847"/>
                <a:gd name="connsiteY39" fmla="*/ 4368936 h 6858000"/>
                <a:gd name="connsiteX40" fmla="*/ 9296754 w 9767847"/>
                <a:gd name="connsiteY40" fmla="*/ 4316136 h 6858000"/>
                <a:gd name="connsiteX41" fmla="*/ 9301029 w 9767847"/>
                <a:gd name="connsiteY41" fmla="*/ 4293172 h 6858000"/>
                <a:gd name="connsiteX42" fmla="*/ 9302818 w 9767847"/>
                <a:gd name="connsiteY42" fmla="*/ 4282679 h 6858000"/>
                <a:gd name="connsiteX43" fmla="*/ 9304658 w 9767847"/>
                <a:gd name="connsiteY43" fmla="*/ 4270914 h 6858000"/>
                <a:gd name="connsiteX44" fmla="*/ 9312810 w 9767847"/>
                <a:gd name="connsiteY44" fmla="*/ 4220043 h 6858000"/>
                <a:gd name="connsiteX45" fmla="*/ 9316887 w 9767847"/>
                <a:gd name="connsiteY45" fmla="*/ 4194584 h 6858000"/>
                <a:gd name="connsiteX46" fmla="*/ 9318923 w 9767847"/>
                <a:gd name="connsiteY46" fmla="*/ 4181878 h 6858000"/>
                <a:gd name="connsiteX47" fmla="*/ 9320515 w 9767847"/>
                <a:gd name="connsiteY47" fmla="*/ 4168984 h 6858000"/>
                <a:gd name="connsiteX48" fmla="*/ 9332445 w 9767847"/>
                <a:gd name="connsiteY48" fmla="*/ 4069079 h 6858000"/>
                <a:gd name="connsiteX49" fmla="*/ 9336173 w 9767847"/>
                <a:gd name="connsiteY49" fmla="*/ 4022774 h 6858000"/>
                <a:gd name="connsiteX50" fmla="*/ 9340199 w 9767847"/>
                <a:gd name="connsiteY50" fmla="*/ 3969269 h 6858000"/>
                <a:gd name="connsiteX51" fmla="*/ 9347557 w 9767847"/>
                <a:gd name="connsiteY51" fmla="*/ 3770070 h 6858000"/>
                <a:gd name="connsiteX52" fmla="*/ 9346364 w 9767847"/>
                <a:gd name="connsiteY52" fmla="*/ 3669036 h 6858000"/>
                <a:gd name="connsiteX53" fmla="*/ 9344921 w 9767847"/>
                <a:gd name="connsiteY53" fmla="*/ 3619341 h 6858000"/>
                <a:gd name="connsiteX54" fmla="*/ 9344524 w 9767847"/>
                <a:gd name="connsiteY54" fmla="*/ 3607624 h 6858000"/>
                <a:gd name="connsiteX55" fmla="*/ 9343728 w 9767847"/>
                <a:gd name="connsiteY55" fmla="*/ 3594872 h 6858000"/>
                <a:gd name="connsiteX56" fmla="*/ 9342188 w 9767847"/>
                <a:gd name="connsiteY56" fmla="*/ 3569366 h 6858000"/>
                <a:gd name="connsiteX57" fmla="*/ 9339056 w 9767847"/>
                <a:gd name="connsiteY57" fmla="*/ 3518354 h 6858000"/>
                <a:gd name="connsiteX58" fmla="*/ 9334334 w 9767847"/>
                <a:gd name="connsiteY58" fmla="*/ 3467155 h 6858000"/>
                <a:gd name="connsiteX59" fmla="*/ 9329363 w 9767847"/>
                <a:gd name="connsiteY59" fmla="*/ 3415908 h 6858000"/>
                <a:gd name="connsiteX60" fmla="*/ 9328319 w 9767847"/>
                <a:gd name="connsiteY60" fmla="*/ 3404755 h 6858000"/>
                <a:gd name="connsiteX61" fmla="*/ 9327177 w 9767847"/>
                <a:gd name="connsiteY61" fmla="*/ 3394214 h 6858000"/>
                <a:gd name="connsiteX62" fmla="*/ 9324293 w 9767847"/>
                <a:gd name="connsiteY62" fmla="*/ 3370872 h 6858000"/>
                <a:gd name="connsiteX63" fmla="*/ 9320763 w 9767847"/>
                <a:gd name="connsiteY63" fmla="*/ 3344427 h 6858000"/>
                <a:gd name="connsiteX64" fmla="*/ 9317184 w 9767847"/>
                <a:gd name="connsiteY64" fmla="*/ 3315343 h 6858000"/>
                <a:gd name="connsiteX65" fmla="*/ 9311021 w 9767847"/>
                <a:gd name="connsiteY65" fmla="*/ 3270309 h 6858000"/>
                <a:gd name="connsiteX66" fmla="*/ 9302719 w 9767847"/>
                <a:gd name="connsiteY66" fmla="*/ 3219815 h 6858000"/>
                <a:gd name="connsiteX67" fmla="*/ 9293970 w 9767847"/>
                <a:gd name="connsiteY67" fmla="*/ 3169887 h 6858000"/>
                <a:gd name="connsiteX68" fmla="*/ 9252065 w 9767847"/>
                <a:gd name="connsiteY68" fmla="*/ 2971205 h 6858000"/>
                <a:gd name="connsiteX69" fmla="*/ 9227211 w 9767847"/>
                <a:gd name="connsiteY69" fmla="*/ 2872571 h 6858000"/>
                <a:gd name="connsiteX70" fmla="*/ 9220699 w 9767847"/>
                <a:gd name="connsiteY70" fmla="*/ 2848524 h 6858000"/>
                <a:gd name="connsiteX71" fmla="*/ 9213740 w 9767847"/>
                <a:gd name="connsiteY71" fmla="*/ 2824289 h 6858000"/>
                <a:gd name="connsiteX72" fmla="*/ 9199374 w 9767847"/>
                <a:gd name="connsiteY72" fmla="*/ 2775536 h 6858000"/>
                <a:gd name="connsiteX73" fmla="*/ 9061829 w 9767847"/>
                <a:gd name="connsiteY73" fmla="*/ 2389515 h 6858000"/>
                <a:gd name="connsiteX74" fmla="*/ 8978865 w 9767847"/>
                <a:gd name="connsiteY74" fmla="*/ 2200953 h 6858000"/>
                <a:gd name="connsiteX75" fmla="*/ 8956694 w 9767847"/>
                <a:gd name="connsiteY75" fmla="*/ 2154317 h 6858000"/>
                <a:gd name="connsiteX76" fmla="*/ 8934176 w 9767847"/>
                <a:gd name="connsiteY76" fmla="*/ 2108012 h 6858000"/>
                <a:gd name="connsiteX77" fmla="*/ 8887151 w 9767847"/>
                <a:gd name="connsiteY77" fmla="*/ 2015448 h 6858000"/>
                <a:gd name="connsiteX78" fmla="*/ 8787533 w 9767847"/>
                <a:gd name="connsiteY78" fmla="*/ 1832625 h 6858000"/>
                <a:gd name="connsiteX79" fmla="*/ 8761485 w 9767847"/>
                <a:gd name="connsiteY79" fmla="*/ 1787496 h 6858000"/>
                <a:gd name="connsiteX80" fmla="*/ 8734791 w 9767847"/>
                <a:gd name="connsiteY80" fmla="*/ 1741991 h 6858000"/>
                <a:gd name="connsiteX81" fmla="*/ 8680808 w 9767847"/>
                <a:gd name="connsiteY81" fmla="*/ 1652910 h 6858000"/>
                <a:gd name="connsiteX82" fmla="*/ 8567024 w 9767847"/>
                <a:gd name="connsiteY82" fmla="*/ 1477004 h 6858000"/>
                <a:gd name="connsiteX83" fmla="*/ 8537446 w 9767847"/>
                <a:gd name="connsiteY83" fmla="*/ 1433428 h 6858000"/>
                <a:gd name="connsiteX84" fmla="*/ 8507423 w 9767847"/>
                <a:gd name="connsiteY84" fmla="*/ 1389994 h 6858000"/>
                <a:gd name="connsiteX85" fmla="*/ 8446529 w 9767847"/>
                <a:gd name="connsiteY85" fmla="*/ 1304393 h 6858000"/>
                <a:gd name="connsiteX86" fmla="*/ 8319224 w 9767847"/>
                <a:gd name="connsiteY86" fmla="*/ 1135124 h 6858000"/>
                <a:gd name="connsiteX87" fmla="*/ 8286366 w 9767847"/>
                <a:gd name="connsiteY87" fmla="*/ 1093148 h 6858000"/>
                <a:gd name="connsiteX88" fmla="*/ 8270161 w 9767847"/>
                <a:gd name="connsiteY88" fmla="*/ 1072538 h 6858000"/>
                <a:gd name="connsiteX89" fmla="*/ 8253856 w 9767847"/>
                <a:gd name="connsiteY89" fmla="*/ 1052254 h 6858000"/>
                <a:gd name="connsiteX90" fmla="*/ 8186352 w 9767847"/>
                <a:gd name="connsiteY90" fmla="*/ 970373 h 6858000"/>
                <a:gd name="connsiteX91" fmla="*/ 8046768 w 9767847"/>
                <a:gd name="connsiteY91" fmla="*/ 809527 h 6858000"/>
                <a:gd name="connsiteX92" fmla="*/ 8010927 w 9767847"/>
                <a:gd name="connsiteY92" fmla="*/ 769951 h 6858000"/>
                <a:gd name="connsiteX93" fmla="*/ 7974788 w 9767847"/>
                <a:gd name="connsiteY93" fmla="*/ 730751 h 6858000"/>
                <a:gd name="connsiteX94" fmla="*/ 7901070 w 9767847"/>
                <a:gd name="connsiteY94" fmla="*/ 652823 h 6858000"/>
                <a:gd name="connsiteX95" fmla="*/ 7750054 w 9767847"/>
                <a:gd name="connsiteY95" fmla="*/ 501106 h 6858000"/>
                <a:gd name="connsiteX96" fmla="*/ 7592277 w 9767847"/>
                <a:gd name="connsiteY96" fmla="*/ 355319 h 6858000"/>
                <a:gd name="connsiteX97" fmla="*/ 7257734 w 9767847"/>
                <a:gd name="connsiteY97" fmla="*/ 81062 h 6858000"/>
                <a:gd name="connsiteX98" fmla="*/ 1892109 w 9767847"/>
                <a:gd name="connsiteY98" fmla="*/ 0 h 6858000"/>
                <a:gd name="connsiteX99" fmla="*/ 2298402 w 9767847"/>
                <a:gd name="connsiteY99" fmla="*/ 0 h 6858000"/>
                <a:gd name="connsiteX100" fmla="*/ 2135542 w 9767847"/>
                <a:gd name="connsiteY100" fmla="*/ 121879 h 6858000"/>
                <a:gd name="connsiteX101" fmla="*/ 1969576 w 9767847"/>
                <a:gd name="connsiteY101" fmla="*/ 259084 h 6858000"/>
                <a:gd name="connsiteX102" fmla="*/ 1659938 w 9767847"/>
                <a:gd name="connsiteY102" fmla="*/ 553953 h 6858000"/>
                <a:gd name="connsiteX103" fmla="*/ 729383 w 9767847"/>
                <a:gd name="connsiteY103" fmla="*/ 1940578 h 6858000"/>
                <a:gd name="connsiteX104" fmla="*/ 578465 w 9767847"/>
                <a:gd name="connsiteY104" fmla="*/ 2324905 h 6858000"/>
                <a:gd name="connsiteX105" fmla="*/ 465080 w 9767847"/>
                <a:gd name="connsiteY105" fmla="*/ 2718973 h 6858000"/>
                <a:gd name="connsiteX106" fmla="*/ 423820 w 9767847"/>
                <a:gd name="connsiteY106" fmla="*/ 2919535 h 6858000"/>
                <a:gd name="connsiteX107" fmla="*/ 392355 w 9767847"/>
                <a:gd name="connsiteY107" fmla="*/ 3122169 h 6858000"/>
                <a:gd name="connsiteX108" fmla="*/ 358801 w 9767847"/>
                <a:gd name="connsiteY108" fmla="*/ 3531013 h 6858000"/>
                <a:gd name="connsiteX109" fmla="*/ 410350 w 9767847"/>
                <a:gd name="connsiteY109" fmla="*/ 4352324 h 6858000"/>
                <a:gd name="connsiteX110" fmla="*/ 449022 w 9767847"/>
                <a:gd name="connsiteY110" fmla="*/ 4555147 h 6858000"/>
                <a:gd name="connsiteX111" fmla="*/ 498882 w 9767847"/>
                <a:gd name="connsiteY111" fmla="*/ 4756463 h 6858000"/>
                <a:gd name="connsiteX112" fmla="*/ 559775 w 9767847"/>
                <a:gd name="connsiteY112" fmla="*/ 4955755 h 6858000"/>
                <a:gd name="connsiteX113" fmla="*/ 631406 w 9767847"/>
                <a:gd name="connsiteY113" fmla="*/ 5152084 h 6858000"/>
                <a:gd name="connsiteX114" fmla="*/ 1023461 w 9767847"/>
                <a:gd name="connsiteY114" fmla="*/ 5898055 h 6858000"/>
                <a:gd name="connsiteX115" fmla="*/ 1575880 w 9767847"/>
                <a:gd name="connsiteY115" fmla="*/ 6551744 h 6858000"/>
                <a:gd name="connsiteX116" fmla="*/ 1905228 w 9767847"/>
                <a:gd name="connsiteY116" fmla="*/ 6833566 h 6858000"/>
                <a:gd name="connsiteX117" fmla="*/ 1938629 w 9767847"/>
                <a:gd name="connsiteY117" fmla="*/ 6858000 h 6858000"/>
                <a:gd name="connsiteX118" fmla="*/ 1368607 w 9767847"/>
                <a:gd name="connsiteY118" fmla="*/ 6858000 h 6858000"/>
                <a:gd name="connsiteX119" fmla="*/ 1115251 w 9767847"/>
                <a:gd name="connsiteY119" fmla="*/ 6594103 h 6858000"/>
                <a:gd name="connsiteX120" fmla="*/ 0 w 9767847"/>
                <a:gd name="connsiteY120" fmla="*/ 3653129 h 6858000"/>
                <a:gd name="connsiteX121" fmla="*/ 1777294 w 9767847"/>
                <a:gd name="connsiteY121" fmla="*/ 8541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767847" h="6858000">
                  <a:moveTo>
                    <a:pt x="7145704" y="0"/>
                  </a:moveTo>
                  <a:lnTo>
                    <a:pt x="7875738" y="0"/>
                  </a:lnTo>
                  <a:lnTo>
                    <a:pt x="7990553" y="85415"/>
                  </a:lnTo>
                  <a:cubicBezTo>
                    <a:pt x="9075991" y="933432"/>
                    <a:pt x="9767847" y="2216793"/>
                    <a:pt x="9767847" y="3653129"/>
                  </a:cubicBezTo>
                  <a:cubicBezTo>
                    <a:pt x="9767847" y="4770280"/>
                    <a:pt x="9349317" y="5794890"/>
                    <a:pt x="8652597" y="6594103"/>
                  </a:cubicBezTo>
                  <a:lnTo>
                    <a:pt x="8399240" y="6858000"/>
                  </a:lnTo>
                  <a:lnTo>
                    <a:pt x="6766926" y="6858000"/>
                  </a:lnTo>
                  <a:lnTo>
                    <a:pt x="6804586" y="6821201"/>
                  </a:lnTo>
                  <a:lnTo>
                    <a:pt x="6881735" y="6745295"/>
                  </a:lnTo>
                  <a:cubicBezTo>
                    <a:pt x="6907435" y="6719979"/>
                    <a:pt x="6933134" y="6694896"/>
                    <a:pt x="6958883" y="6668920"/>
                  </a:cubicBezTo>
                  <a:lnTo>
                    <a:pt x="7267925" y="6359792"/>
                  </a:lnTo>
                  <a:lnTo>
                    <a:pt x="7424360" y="6204783"/>
                  </a:lnTo>
                  <a:cubicBezTo>
                    <a:pt x="7450754" y="6178900"/>
                    <a:pt x="7477598" y="6152829"/>
                    <a:pt x="7504938" y="6126806"/>
                  </a:cubicBezTo>
                  <a:lnTo>
                    <a:pt x="7546396" y="6087795"/>
                  </a:lnTo>
                  <a:cubicBezTo>
                    <a:pt x="7560264" y="6074901"/>
                    <a:pt x="7574780" y="6061630"/>
                    <a:pt x="7588002" y="6049630"/>
                  </a:cubicBezTo>
                  <a:lnTo>
                    <a:pt x="7631000" y="6010807"/>
                  </a:lnTo>
                  <a:lnTo>
                    <a:pt x="7675440" y="5972407"/>
                  </a:lnTo>
                  <a:cubicBezTo>
                    <a:pt x="7690404" y="5959796"/>
                    <a:pt x="7705564" y="5947419"/>
                    <a:pt x="7720626" y="5934949"/>
                  </a:cubicBezTo>
                  <a:cubicBezTo>
                    <a:pt x="7735738" y="5922525"/>
                    <a:pt x="7751197" y="5910619"/>
                    <a:pt x="7766458" y="5898432"/>
                  </a:cubicBezTo>
                  <a:cubicBezTo>
                    <a:pt x="7827949" y="5850290"/>
                    <a:pt x="7890979" y="5804597"/>
                    <a:pt x="7955254" y="5760926"/>
                  </a:cubicBezTo>
                  <a:cubicBezTo>
                    <a:pt x="8083800" y="5673632"/>
                    <a:pt x="8216872" y="5594434"/>
                    <a:pt x="8352678" y="5521728"/>
                  </a:cubicBezTo>
                  <a:lnTo>
                    <a:pt x="8451350" y="5469352"/>
                  </a:lnTo>
                  <a:lnTo>
                    <a:pt x="8548532" y="5417493"/>
                  </a:lnTo>
                  <a:cubicBezTo>
                    <a:pt x="8612110" y="5383188"/>
                    <a:pt x="8673251" y="5349306"/>
                    <a:pt x="8729473" y="5314059"/>
                  </a:cubicBezTo>
                  <a:cubicBezTo>
                    <a:pt x="8743591" y="5305213"/>
                    <a:pt x="8757161" y="5296459"/>
                    <a:pt x="8770781" y="5287330"/>
                  </a:cubicBezTo>
                  <a:cubicBezTo>
                    <a:pt x="8777591" y="5282765"/>
                    <a:pt x="8784451" y="5278201"/>
                    <a:pt x="8790964" y="5273590"/>
                  </a:cubicBezTo>
                  <a:cubicBezTo>
                    <a:pt x="8797574" y="5268977"/>
                    <a:pt x="8804235" y="5264412"/>
                    <a:pt x="8810499" y="5259801"/>
                  </a:cubicBezTo>
                  <a:cubicBezTo>
                    <a:pt x="8835999" y="5241401"/>
                    <a:pt x="8860407" y="5222389"/>
                    <a:pt x="8883571" y="5202577"/>
                  </a:cubicBezTo>
                  <a:cubicBezTo>
                    <a:pt x="8929900" y="5162954"/>
                    <a:pt x="8971258" y="5120413"/>
                    <a:pt x="9006651" y="5074625"/>
                  </a:cubicBezTo>
                  <a:cubicBezTo>
                    <a:pt x="9015351" y="5063426"/>
                    <a:pt x="9024398" y="5050955"/>
                    <a:pt x="9033494" y="5038203"/>
                  </a:cubicBezTo>
                  <a:lnTo>
                    <a:pt x="9040305" y="5028649"/>
                  </a:lnTo>
                  <a:lnTo>
                    <a:pt x="9046568" y="5019379"/>
                  </a:lnTo>
                  <a:cubicBezTo>
                    <a:pt x="9050743" y="5013261"/>
                    <a:pt x="9054819" y="5007050"/>
                    <a:pt x="9058846" y="5000743"/>
                  </a:cubicBezTo>
                  <a:cubicBezTo>
                    <a:pt x="9075002" y="4975615"/>
                    <a:pt x="9090212" y="4949403"/>
                    <a:pt x="9104529" y="4922203"/>
                  </a:cubicBezTo>
                  <a:cubicBezTo>
                    <a:pt x="9133211" y="4867850"/>
                    <a:pt x="9158313" y="4809545"/>
                    <a:pt x="9181081" y="4748792"/>
                  </a:cubicBezTo>
                  <a:cubicBezTo>
                    <a:pt x="9203748" y="4688276"/>
                    <a:pt x="9223383" y="4625876"/>
                    <a:pt x="9240731" y="4561970"/>
                  </a:cubicBezTo>
                  <a:cubicBezTo>
                    <a:pt x="9249481" y="4530064"/>
                    <a:pt x="9257682" y="4497782"/>
                    <a:pt x="9265388" y="4465171"/>
                  </a:cubicBezTo>
                  <a:cubicBezTo>
                    <a:pt x="9269215" y="4448842"/>
                    <a:pt x="9272943" y="4432465"/>
                    <a:pt x="9276571" y="4416041"/>
                  </a:cubicBezTo>
                  <a:lnTo>
                    <a:pt x="9281841" y="4391477"/>
                  </a:lnTo>
                  <a:lnTo>
                    <a:pt x="9286513" y="4368936"/>
                  </a:lnTo>
                  <a:lnTo>
                    <a:pt x="9296754" y="4316136"/>
                  </a:lnTo>
                  <a:lnTo>
                    <a:pt x="9301029" y="4293172"/>
                  </a:lnTo>
                  <a:lnTo>
                    <a:pt x="9302818" y="4282679"/>
                  </a:lnTo>
                  <a:lnTo>
                    <a:pt x="9304658" y="4270914"/>
                  </a:lnTo>
                  <a:lnTo>
                    <a:pt x="9312810" y="4220043"/>
                  </a:lnTo>
                  <a:lnTo>
                    <a:pt x="9316887" y="4194584"/>
                  </a:lnTo>
                  <a:lnTo>
                    <a:pt x="9318923" y="4181878"/>
                  </a:lnTo>
                  <a:cubicBezTo>
                    <a:pt x="9319570" y="4177644"/>
                    <a:pt x="9319969" y="4173267"/>
                    <a:pt x="9320515" y="4168984"/>
                  </a:cubicBezTo>
                  <a:lnTo>
                    <a:pt x="9332445" y="4069079"/>
                  </a:lnTo>
                  <a:cubicBezTo>
                    <a:pt x="9333836" y="4056468"/>
                    <a:pt x="9334880" y="4040986"/>
                    <a:pt x="9336173" y="4022774"/>
                  </a:cubicBezTo>
                  <a:lnTo>
                    <a:pt x="9340199" y="3969269"/>
                  </a:lnTo>
                  <a:cubicBezTo>
                    <a:pt x="9345071" y="3903904"/>
                    <a:pt x="9347358" y="3837081"/>
                    <a:pt x="9347557" y="3770070"/>
                  </a:cubicBezTo>
                  <a:cubicBezTo>
                    <a:pt x="9347656" y="3736518"/>
                    <a:pt x="9347209" y="3702871"/>
                    <a:pt x="9346364" y="3669036"/>
                  </a:cubicBezTo>
                  <a:lnTo>
                    <a:pt x="9344921" y="3619341"/>
                  </a:lnTo>
                  <a:lnTo>
                    <a:pt x="9344524" y="3607624"/>
                  </a:lnTo>
                  <a:lnTo>
                    <a:pt x="9343728" y="3594872"/>
                  </a:lnTo>
                  <a:lnTo>
                    <a:pt x="9342188" y="3569366"/>
                  </a:lnTo>
                  <a:lnTo>
                    <a:pt x="9339056" y="3518354"/>
                  </a:lnTo>
                  <a:cubicBezTo>
                    <a:pt x="9337914" y="3501319"/>
                    <a:pt x="9335874" y="3484236"/>
                    <a:pt x="9334334" y="3467155"/>
                  </a:cubicBezTo>
                  <a:lnTo>
                    <a:pt x="9329363" y="3415908"/>
                  </a:lnTo>
                  <a:lnTo>
                    <a:pt x="9328319" y="3404755"/>
                  </a:lnTo>
                  <a:lnTo>
                    <a:pt x="9327177" y="3394214"/>
                  </a:lnTo>
                  <a:lnTo>
                    <a:pt x="9324293" y="3370872"/>
                  </a:lnTo>
                  <a:lnTo>
                    <a:pt x="9320763" y="3344427"/>
                  </a:lnTo>
                  <a:lnTo>
                    <a:pt x="9317184" y="3315343"/>
                  </a:lnTo>
                  <a:cubicBezTo>
                    <a:pt x="9315594" y="3300991"/>
                    <a:pt x="9313506" y="3286404"/>
                    <a:pt x="9311021" y="3270309"/>
                  </a:cubicBezTo>
                  <a:lnTo>
                    <a:pt x="9302719" y="3219815"/>
                  </a:lnTo>
                  <a:cubicBezTo>
                    <a:pt x="9299936" y="3203157"/>
                    <a:pt x="9297003" y="3186498"/>
                    <a:pt x="9293970" y="3169887"/>
                  </a:cubicBezTo>
                  <a:cubicBezTo>
                    <a:pt x="9281891" y="3103393"/>
                    <a:pt x="9267674" y="3037182"/>
                    <a:pt x="9252065" y="2971205"/>
                  </a:cubicBezTo>
                  <a:cubicBezTo>
                    <a:pt x="9244261" y="2938265"/>
                    <a:pt x="9235959" y="2905371"/>
                    <a:pt x="9227211" y="2872571"/>
                  </a:cubicBezTo>
                  <a:lnTo>
                    <a:pt x="9220699" y="2848524"/>
                  </a:lnTo>
                  <a:lnTo>
                    <a:pt x="9213740" y="2824289"/>
                  </a:lnTo>
                  <a:cubicBezTo>
                    <a:pt x="9209216" y="2808147"/>
                    <a:pt x="9204345" y="2791866"/>
                    <a:pt x="9199374" y="2775536"/>
                  </a:cubicBezTo>
                  <a:cubicBezTo>
                    <a:pt x="9159855" y="2645184"/>
                    <a:pt x="9114272" y="2516197"/>
                    <a:pt x="9061829" y="2389515"/>
                  </a:cubicBezTo>
                  <a:cubicBezTo>
                    <a:pt x="9035582" y="2326175"/>
                    <a:pt x="9008043" y="2263258"/>
                    <a:pt x="8978865" y="2200953"/>
                  </a:cubicBezTo>
                  <a:lnTo>
                    <a:pt x="8956694" y="2154317"/>
                  </a:lnTo>
                  <a:lnTo>
                    <a:pt x="8934176" y="2108012"/>
                  </a:lnTo>
                  <a:cubicBezTo>
                    <a:pt x="8918915" y="2077189"/>
                    <a:pt x="8903157" y="2046130"/>
                    <a:pt x="8887151" y="2015448"/>
                  </a:cubicBezTo>
                  <a:cubicBezTo>
                    <a:pt x="8854988" y="1953989"/>
                    <a:pt x="8822082" y="1892908"/>
                    <a:pt x="8787533" y="1832625"/>
                  </a:cubicBezTo>
                  <a:lnTo>
                    <a:pt x="8761485" y="1787496"/>
                  </a:lnTo>
                  <a:lnTo>
                    <a:pt x="8734791" y="1741991"/>
                  </a:lnTo>
                  <a:cubicBezTo>
                    <a:pt x="8717047" y="1711921"/>
                    <a:pt x="8699200" y="1682461"/>
                    <a:pt x="8680808" y="1652910"/>
                  </a:cubicBezTo>
                  <a:cubicBezTo>
                    <a:pt x="8644322" y="1593756"/>
                    <a:pt x="8606194" y="1535216"/>
                    <a:pt x="8567024" y="1477004"/>
                  </a:cubicBezTo>
                  <a:lnTo>
                    <a:pt x="8537446" y="1433428"/>
                  </a:lnTo>
                  <a:lnTo>
                    <a:pt x="8507423" y="1389994"/>
                  </a:lnTo>
                  <a:cubicBezTo>
                    <a:pt x="8487390" y="1361382"/>
                    <a:pt x="8467158" y="1332817"/>
                    <a:pt x="8446529" y="1304393"/>
                  </a:cubicBezTo>
                  <a:cubicBezTo>
                    <a:pt x="8405271" y="1247595"/>
                    <a:pt x="8362718" y="1191218"/>
                    <a:pt x="8319224" y="1135124"/>
                  </a:cubicBezTo>
                  <a:lnTo>
                    <a:pt x="8286366" y="1093148"/>
                  </a:lnTo>
                  <a:lnTo>
                    <a:pt x="8270161" y="1072538"/>
                  </a:lnTo>
                  <a:lnTo>
                    <a:pt x="8253856" y="1052254"/>
                  </a:lnTo>
                  <a:cubicBezTo>
                    <a:pt x="8231636" y="1024773"/>
                    <a:pt x="8209117" y="997479"/>
                    <a:pt x="8186352" y="970373"/>
                  </a:cubicBezTo>
                  <a:cubicBezTo>
                    <a:pt x="8140917" y="916020"/>
                    <a:pt x="8094240" y="862515"/>
                    <a:pt x="8046768" y="809527"/>
                  </a:cubicBezTo>
                  <a:lnTo>
                    <a:pt x="8010927" y="769951"/>
                  </a:lnTo>
                  <a:lnTo>
                    <a:pt x="7974788" y="730751"/>
                  </a:lnTo>
                  <a:cubicBezTo>
                    <a:pt x="7950382" y="704587"/>
                    <a:pt x="7925824" y="678563"/>
                    <a:pt x="7901070" y="652823"/>
                  </a:cubicBezTo>
                  <a:cubicBezTo>
                    <a:pt x="7851510" y="601387"/>
                    <a:pt x="7801404" y="550612"/>
                    <a:pt x="7750054" y="501106"/>
                  </a:cubicBezTo>
                  <a:cubicBezTo>
                    <a:pt x="7698902" y="451742"/>
                    <a:pt x="7645913" y="403036"/>
                    <a:pt x="7592277" y="355319"/>
                  </a:cubicBezTo>
                  <a:cubicBezTo>
                    <a:pt x="7484856" y="259884"/>
                    <a:pt x="7373308" y="168402"/>
                    <a:pt x="7257734" y="81062"/>
                  </a:cubicBezTo>
                  <a:close/>
                  <a:moveTo>
                    <a:pt x="1892109" y="0"/>
                  </a:moveTo>
                  <a:lnTo>
                    <a:pt x="2298402" y="0"/>
                  </a:lnTo>
                  <a:lnTo>
                    <a:pt x="2135542" y="121879"/>
                  </a:lnTo>
                  <a:cubicBezTo>
                    <a:pt x="2078998" y="166378"/>
                    <a:pt x="2023659" y="212143"/>
                    <a:pt x="1969576" y="259084"/>
                  </a:cubicBezTo>
                  <a:cubicBezTo>
                    <a:pt x="1861309" y="352918"/>
                    <a:pt x="1758064" y="451412"/>
                    <a:pt x="1659938" y="553953"/>
                  </a:cubicBezTo>
                  <a:cubicBezTo>
                    <a:pt x="1266987" y="964444"/>
                    <a:pt x="953820" y="1435593"/>
                    <a:pt x="729383" y="1940578"/>
                  </a:cubicBezTo>
                  <a:cubicBezTo>
                    <a:pt x="673260" y="2066459"/>
                    <a:pt x="622855" y="2195070"/>
                    <a:pt x="578465" y="2324905"/>
                  </a:cubicBezTo>
                  <a:cubicBezTo>
                    <a:pt x="534125" y="2454785"/>
                    <a:pt x="496147" y="2586314"/>
                    <a:pt x="465080" y="2718973"/>
                  </a:cubicBezTo>
                  <a:cubicBezTo>
                    <a:pt x="449769" y="2785089"/>
                    <a:pt x="435850" y="2852289"/>
                    <a:pt x="423820" y="2919535"/>
                  </a:cubicBezTo>
                  <a:cubicBezTo>
                    <a:pt x="411840" y="2986829"/>
                    <a:pt x="401054" y="3054358"/>
                    <a:pt x="392355" y="3122169"/>
                  </a:cubicBezTo>
                  <a:cubicBezTo>
                    <a:pt x="374509" y="3257744"/>
                    <a:pt x="363424" y="3393978"/>
                    <a:pt x="358801" y="3531013"/>
                  </a:cubicBezTo>
                  <a:cubicBezTo>
                    <a:pt x="349009" y="3804941"/>
                    <a:pt x="366357" y="4079668"/>
                    <a:pt x="410350" y="4352324"/>
                  </a:cubicBezTo>
                  <a:cubicBezTo>
                    <a:pt x="421286" y="4420230"/>
                    <a:pt x="434209" y="4487758"/>
                    <a:pt x="449022" y="4555147"/>
                  </a:cubicBezTo>
                  <a:cubicBezTo>
                    <a:pt x="463737" y="4622534"/>
                    <a:pt x="480389" y="4689686"/>
                    <a:pt x="498882" y="4756463"/>
                  </a:cubicBezTo>
                  <a:cubicBezTo>
                    <a:pt x="517373" y="4823239"/>
                    <a:pt x="537704" y="4889733"/>
                    <a:pt x="559775" y="4955755"/>
                  </a:cubicBezTo>
                  <a:cubicBezTo>
                    <a:pt x="581946" y="5021873"/>
                    <a:pt x="605358" y="5087473"/>
                    <a:pt x="631406" y="5152084"/>
                  </a:cubicBezTo>
                  <a:cubicBezTo>
                    <a:pt x="734055" y="5411706"/>
                    <a:pt x="865188" y="5662668"/>
                    <a:pt x="1023461" y="5898055"/>
                  </a:cubicBezTo>
                  <a:cubicBezTo>
                    <a:pt x="1181487" y="6133676"/>
                    <a:pt x="1367051" y="6353345"/>
                    <a:pt x="1575880" y="6551744"/>
                  </a:cubicBezTo>
                  <a:cubicBezTo>
                    <a:pt x="1680269" y="6651014"/>
                    <a:pt x="1790338" y="6745037"/>
                    <a:pt x="1905228" y="6833566"/>
                  </a:cubicBezTo>
                  <a:lnTo>
                    <a:pt x="1938629" y="6858000"/>
                  </a:lnTo>
                  <a:lnTo>
                    <a:pt x="1368607" y="6858000"/>
                  </a:lnTo>
                  <a:lnTo>
                    <a:pt x="1115251" y="6594103"/>
                  </a:lnTo>
                  <a:cubicBezTo>
                    <a:pt x="418530" y="5794890"/>
                    <a:pt x="0" y="4770280"/>
                    <a:pt x="0" y="3653129"/>
                  </a:cubicBezTo>
                  <a:cubicBezTo>
                    <a:pt x="0" y="2216793"/>
                    <a:pt x="691856" y="933432"/>
                    <a:pt x="1777294" y="85415"/>
                  </a:cubicBezTo>
                  <a:close/>
                </a:path>
              </a:pathLst>
            </a:custGeom>
            <a:solidFill>
              <a:schemeClr val="bg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lt1"/>
                </a:solidFill>
              </a:endParaRPr>
            </a:p>
          </p:txBody>
        </p:sp>
        <p:sp>
          <p:nvSpPr>
            <p:cNvPr id="18" name="Freeform: Shape 17">
              <a:extLst>
                <a:ext uri="{FF2B5EF4-FFF2-40B4-BE49-F238E27FC236}">
                  <a16:creationId xmlns:a16="http://schemas.microsoft.com/office/drawing/2014/main" id="{5F0C96D1-A8B7-4C8E-9997-D823FD1591F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18434" y="3985"/>
              <a:ext cx="9747620" cy="6858000"/>
            </a:xfrm>
            <a:custGeom>
              <a:avLst/>
              <a:gdLst>
                <a:gd name="connsiteX0" fmla="*/ 7235453 w 9747620"/>
                <a:gd name="connsiteY0" fmla="*/ 0 h 6858000"/>
                <a:gd name="connsiteX1" fmla="*/ 7548130 w 9747620"/>
                <a:gd name="connsiteY1" fmla="*/ 0 h 6858000"/>
                <a:gd name="connsiteX2" fmla="*/ 7710334 w 9747620"/>
                <a:gd name="connsiteY2" fmla="*/ 111973 h 6858000"/>
                <a:gd name="connsiteX3" fmla="*/ 7889188 w 9747620"/>
                <a:gd name="connsiteY3" fmla="*/ 251542 h 6858000"/>
                <a:gd name="connsiteX4" fmla="*/ 8061828 w 9747620"/>
                <a:gd name="connsiteY4" fmla="*/ 398586 h 6858000"/>
                <a:gd name="connsiteX5" fmla="*/ 8145637 w 9747620"/>
                <a:gd name="connsiteY5" fmla="*/ 474218 h 6858000"/>
                <a:gd name="connsiteX6" fmla="*/ 8187242 w 9747620"/>
                <a:gd name="connsiteY6" fmla="*/ 512753 h 6858000"/>
                <a:gd name="connsiteX7" fmla="*/ 8228402 w 9747620"/>
                <a:gd name="connsiteY7" fmla="*/ 551575 h 6858000"/>
                <a:gd name="connsiteX8" fmla="*/ 8389211 w 9747620"/>
                <a:gd name="connsiteY8" fmla="*/ 710937 h 6858000"/>
                <a:gd name="connsiteX9" fmla="*/ 8467206 w 9747620"/>
                <a:gd name="connsiteY9" fmla="*/ 793088 h 6858000"/>
                <a:gd name="connsiteX10" fmla="*/ 8486791 w 9747620"/>
                <a:gd name="connsiteY10" fmla="*/ 814223 h 6858000"/>
                <a:gd name="connsiteX11" fmla="*/ 8505979 w 9747620"/>
                <a:gd name="connsiteY11" fmla="*/ 835409 h 6858000"/>
                <a:gd name="connsiteX12" fmla="*/ 8543509 w 9747620"/>
                <a:gd name="connsiteY12" fmla="*/ 877346 h 6858000"/>
                <a:gd name="connsiteX13" fmla="*/ 8690549 w 9747620"/>
                <a:gd name="connsiteY13" fmla="*/ 1048978 h 6858000"/>
                <a:gd name="connsiteX14" fmla="*/ 8761732 w 9747620"/>
                <a:gd name="connsiteY14" fmla="*/ 1137502 h 6858000"/>
                <a:gd name="connsiteX15" fmla="*/ 8796379 w 9747620"/>
                <a:gd name="connsiteY15" fmla="*/ 1182077 h 6858000"/>
                <a:gd name="connsiteX16" fmla="*/ 8830678 w 9747620"/>
                <a:gd name="connsiteY16" fmla="*/ 1226986 h 6858000"/>
                <a:gd name="connsiteX17" fmla="*/ 8963353 w 9747620"/>
                <a:gd name="connsiteY17" fmla="*/ 1410936 h 6858000"/>
                <a:gd name="connsiteX18" fmla="*/ 9026483 w 9747620"/>
                <a:gd name="connsiteY18" fmla="*/ 1505499 h 6858000"/>
                <a:gd name="connsiteX19" fmla="*/ 9057004 w 9747620"/>
                <a:gd name="connsiteY19" fmla="*/ 1552613 h 6858000"/>
                <a:gd name="connsiteX20" fmla="*/ 9087278 w 9747620"/>
                <a:gd name="connsiteY20" fmla="*/ 1600542 h 6858000"/>
                <a:gd name="connsiteX21" fmla="*/ 9202851 w 9747620"/>
                <a:gd name="connsiteY21" fmla="*/ 1795515 h 6858000"/>
                <a:gd name="connsiteX22" fmla="*/ 9257332 w 9747620"/>
                <a:gd name="connsiteY22" fmla="*/ 1894920 h 6858000"/>
                <a:gd name="connsiteX23" fmla="*/ 9283778 w 9747620"/>
                <a:gd name="connsiteY23" fmla="*/ 1945436 h 6858000"/>
                <a:gd name="connsiteX24" fmla="*/ 9309428 w 9747620"/>
                <a:gd name="connsiteY24" fmla="*/ 1996193 h 6858000"/>
                <a:gd name="connsiteX25" fmla="*/ 9405714 w 9747620"/>
                <a:gd name="connsiteY25" fmla="*/ 2202191 h 6858000"/>
                <a:gd name="connsiteX26" fmla="*/ 9566524 w 9747620"/>
                <a:gd name="connsiteY26" fmla="*/ 2627653 h 6858000"/>
                <a:gd name="connsiteX27" fmla="*/ 9583573 w 9747620"/>
                <a:gd name="connsiteY27" fmla="*/ 2682195 h 6858000"/>
                <a:gd name="connsiteX28" fmla="*/ 9591974 w 9747620"/>
                <a:gd name="connsiteY28" fmla="*/ 2709707 h 6858000"/>
                <a:gd name="connsiteX29" fmla="*/ 9600027 w 9747620"/>
                <a:gd name="connsiteY29" fmla="*/ 2737650 h 6858000"/>
                <a:gd name="connsiteX30" fmla="*/ 9629803 w 9747620"/>
                <a:gd name="connsiteY30" fmla="*/ 2847694 h 6858000"/>
                <a:gd name="connsiteX31" fmla="*/ 9679909 w 9747620"/>
                <a:gd name="connsiteY31" fmla="*/ 3070131 h 6858000"/>
                <a:gd name="connsiteX32" fmla="*/ 9690498 w 9747620"/>
                <a:gd name="connsiteY32" fmla="*/ 3126159 h 6858000"/>
                <a:gd name="connsiteX33" fmla="*/ 9700390 w 9747620"/>
                <a:gd name="connsiteY33" fmla="*/ 3181805 h 6858000"/>
                <a:gd name="connsiteX34" fmla="*/ 9709685 w 9747620"/>
                <a:gd name="connsiteY34" fmla="*/ 3243392 h 6858000"/>
                <a:gd name="connsiteX35" fmla="*/ 9713016 w 9747620"/>
                <a:gd name="connsiteY35" fmla="*/ 3267597 h 6858000"/>
                <a:gd name="connsiteX36" fmla="*/ 9716844 w 9747620"/>
                <a:gd name="connsiteY36" fmla="*/ 3294437 h 6858000"/>
                <a:gd name="connsiteX37" fmla="*/ 9720820 w 9747620"/>
                <a:gd name="connsiteY37" fmla="*/ 3324488 h 6858000"/>
                <a:gd name="connsiteX38" fmla="*/ 9722709 w 9747620"/>
                <a:gd name="connsiteY38" fmla="*/ 3340737 h 6858000"/>
                <a:gd name="connsiteX39" fmla="*/ 9724301 w 9747620"/>
                <a:gd name="connsiteY39" fmla="*/ 3356361 h 6858000"/>
                <a:gd name="connsiteX40" fmla="*/ 9730166 w 9747620"/>
                <a:gd name="connsiteY40" fmla="*/ 3412197 h 6858000"/>
                <a:gd name="connsiteX41" fmla="*/ 9735783 w 9747620"/>
                <a:gd name="connsiteY41" fmla="*/ 3468083 h 6858000"/>
                <a:gd name="connsiteX42" fmla="*/ 9739760 w 9747620"/>
                <a:gd name="connsiteY42" fmla="*/ 3524399 h 6858000"/>
                <a:gd name="connsiteX43" fmla="*/ 9741748 w 9747620"/>
                <a:gd name="connsiteY43" fmla="*/ 3552580 h 6858000"/>
                <a:gd name="connsiteX44" fmla="*/ 9742742 w 9747620"/>
                <a:gd name="connsiteY44" fmla="*/ 3566672 h 6858000"/>
                <a:gd name="connsiteX45" fmla="*/ 9743488 w 9747620"/>
                <a:gd name="connsiteY45" fmla="*/ 3581865 h 6858000"/>
                <a:gd name="connsiteX46" fmla="*/ 9744731 w 9747620"/>
                <a:gd name="connsiteY46" fmla="*/ 3611341 h 6858000"/>
                <a:gd name="connsiteX47" fmla="*/ 9745725 w 9747620"/>
                <a:gd name="connsiteY47" fmla="*/ 3639715 h 6858000"/>
                <a:gd name="connsiteX48" fmla="*/ 9747613 w 9747620"/>
                <a:gd name="connsiteY48" fmla="*/ 3753786 h 6858000"/>
                <a:gd name="connsiteX49" fmla="*/ 9740405 w 9747620"/>
                <a:gd name="connsiteY49" fmla="*/ 3984609 h 6858000"/>
                <a:gd name="connsiteX50" fmla="*/ 9736329 w 9747620"/>
                <a:gd name="connsiteY50" fmla="*/ 4038434 h 6858000"/>
                <a:gd name="connsiteX51" fmla="*/ 9731408 w 9747620"/>
                <a:gd name="connsiteY51" fmla="*/ 4099446 h 6858000"/>
                <a:gd name="connsiteX52" fmla="*/ 9717987 w 9747620"/>
                <a:gd name="connsiteY52" fmla="*/ 4213325 h 6858000"/>
                <a:gd name="connsiteX53" fmla="*/ 9716297 w 9747620"/>
                <a:gd name="connsiteY53" fmla="*/ 4227129 h 6858000"/>
                <a:gd name="connsiteX54" fmla="*/ 9714110 w 9747620"/>
                <a:gd name="connsiteY54" fmla="*/ 4240981 h 6858000"/>
                <a:gd name="connsiteX55" fmla="*/ 9709785 w 9747620"/>
                <a:gd name="connsiteY55" fmla="*/ 4268731 h 6858000"/>
                <a:gd name="connsiteX56" fmla="*/ 9701086 w 9747620"/>
                <a:gd name="connsiteY56" fmla="*/ 4324185 h 6858000"/>
                <a:gd name="connsiteX57" fmla="*/ 9698699 w 9747620"/>
                <a:gd name="connsiteY57" fmla="*/ 4338994 h 6858000"/>
                <a:gd name="connsiteX58" fmla="*/ 9695966 w 9747620"/>
                <a:gd name="connsiteY58" fmla="*/ 4355050 h 6858000"/>
                <a:gd name="connsiteX59" fmla="*/ 9690299 w 9747620"/>
                <a:gd name="connsiteY59" fmla="*/ 4385054 h 6858000"/>
                <a:gd name="connsiteX60" fmla="*/ 9679909 w 9747620"/>
                <a:gd name="connsiteY60" fmla="*/ 4437919 h 6858000"/>
                <a:gd name="connsiteX61" fmla="*/ 9673647 w 9747620"/>
                <a:gd name="connsiteY61" fmla="*/ 4468162 h 6858000"/>
                <a:gd name="connsiteX62" fmla="*/ 9667532 w 9747620"/>
                <a:gd name="connsiteY62" fmla="*/ 4496296 h 6858000"/>
                <a:gd name="connsiteX63" fmla="*/ 9654658 w 9747620"/>
                <a:gd name="connsiteY63" fmla="*/ 4552277 h 6858000"/>
                <a:gd name="connsiteX64" fmla="*/ 9625876 w 9747620"/>
                <a:gd name="connsiteY64" fmla="*/ 4664478 h 6858000"/>
                <a:gd name="connsiteX65" fmla="*/ 9552803 w 9747620"/>
                <a:gd name="connsiteY65" fmla="*/ 4888737 h 6858000"/>
                <a:gd name="connsiteX66" fmla="*/ 9452639 w 9747620"/>
                <a:gd name="connsiteY66" fmla="*/ 5110934 h 6858000"/>
                <a:gd name="connsiteX67" fmla="*/ 9388017 w 9747620"/>
                <a:gd name="connsiteY67" fmla="*/ 5220020 h 6858000"/>
                <a:gd name="connsiteX68" fmla="*/ 9370073 w 9747620"/>
                <a:gd name="connsiteY68" fmla="*/ 5246811 h 6858000"/>
                <a:gd name="connsiteX69" fmla="*/ 9360926 w 9747620"/>
                <a:gd name="connsiteY69" fmla="*/ 5260040 h 6858000"/>
                <a:gd name="connsiteX70" fmla="*/ 9351829 w 9747620"/>
                <a:gd name="connsiteY70" fmla="*/ 5272646 h 6858000"/>
                <a:gd name="connsiteX71" fmla="*/ 9313305 w 9747620"/>
                <a:gd name="connsiteY71" fmla="*/ 5323881 h 6858000"/>
                <a:gd name="connsiteX72" fmla="*/ 9130375 w 9747620"/>
                <a:gd name="connsiteY72" fmla="*/ 5510802 h 6858000"/>
                <a:gd name="connsiteX73" fmla="*/ 9028422 w 9747620"/>
                <a:gd name="connsiteY73" fmla="*/ 5588878 h 6858000"/>
                <a:gd name="connsiteX74" fmla="*/ 9002424 w 9747620"/>
                <a:gd name="connsiteY74" fmla="*/ 5606707 h 6858000"/>
                <a:gd name="connsiteX75" fmla="*/ 8976525 w 9747620"/>
                <a:gd name="connsiteY75" fmla="*/ 5623866 h 6858000"/>
                <a:gd name="connsiteX76" fmla="*/ 8924181 w 9747620"/>
                <a:gd name="connsiteY76" fmla="*/ 5656793 h 6858000"/>
                <a:gd name="connsiteX77" fmla="*/ 8717291 w 9747620"/>
                <a:gd name="connsiteY77" fmla="*/ 5771582 h 6858000"/>
                <a:gd name="connsiteX78" fmla="*/ 8617129 w 9747620"/>
                <a:gd name="connsiteY78" fmla="*/ 5823105 h 6858000"/>
                <a:gd name="connsiteX79" fmla="*/ 8518207 w 9747620"/>
                <a:gd name="connsiteY79" fmla="*/ 5873671 h 6858000"/>
                <a:gd name="connsiteX80" fmla="*/ 8150558 w 9747620"/>
                <a:gd name="connsiteY80" fmla="*/ 6086761 h 6858000"/>
                <a:gd name="connsiteX81" fmla="*/ 7979410 w 9747620"/>
                <a:gd name="connsiteY81" fmla="*/ 6207158 h 6858000"/>
                <a:gd name="connsiteX82" fmla="*/ 7938300 w 9747620"/>
                <a:gd name="connsiteY82" fmla="*/ 6238887 h 6858000"/>
                <a:gd name="connsiteX83" fmla="*/ 7897936 w 9747620"/>
                <a:gd name="connsiteY83" fmla="*/ 6271286 h 6858000"/>
                <a:gd name="connsiteX84" fmla="*/ 7858367 w 9747620"/>
                <a:gd name="connsiteY84" fmla="*/ 6304357 h 6858000"/>
                <a:gd name="connsiteX85" fmla="*/ 7819048 w 9747620"/>
                <a:gd name="connsiteY85" fmla="*/ 6338770 h 6858000"/>
                <a:gd name="connsiteX86" fmla="*/ 7778882 w 9747620"/>
                <a:gd name="connsiteY86" fmla="*/ 6374477 h 6858000"/>
                <a:gd name="connsiteX87" fmla="*/ 7739563 w 9747620"/>
                <a:gd name="connsiteY87" fmla="*/ 6410328 h 6858000"/>
                <a:gd name="connsiteX88" fmla="*/ 7660824 w 9747620"/>
                <a:gd name="connsiteY88" fmla="*/ 6484138 h 6858000"/>
                <a:gd name="connsiteX89" fmla="*/ 7502302 w 9747620"/>
                <a:gd name="connsiteY89" fmla="*/ 6636360 h 6858000"/>
                <a:gd name="connsiteX90" fmla="*/ 7273394 w 9747620"/>
                <a:gd name="connsiteY90" fmla="*/ 6858000 h 6858000"/>
                <a:gd name="connsiteX91" fmla="*/ 6780690 w 9747620"/>
                <a:gd name="connsiteY91" fmla="*/ 6858000 h 6858000"/>
                <a:gd name="connsiteX92" fmla="*/ 6854939 w 9747620"/>
                <a:gd name="connsiteY92" fmla="*/ 6783597 h 6858000"/>
                <a:gd name="connsiteX93" fmla="*/ 6932087 w 9747620"/>
                <a:gd name="connsiteY93" fmla="*/ 6705809 h 6858000"/>
                <a:gd name="connsiteX94" fmla="*/ 7241130 w 9747620"/>
                <a:gd name="connsiteY94" fmla="*/ 6390965 h 6858000"/>
                <a:gd name="connsiteX95" fmla="*/ 7397564 w 9747620"/>
                <a:gd name="connsiteY95" fmla="*/ 6233087 h 6858000"/>
                <a:gd name="connsiteX96" fmla="*/ 7478142 w 9747620"/>
                <a:gd name="connsiteY96" fmla="*/ 6153670 h 6858000"/>
                <a:gd name="connsiteX97" fmla="*/ 7519600 w 9747620"/>
                <a:gd name="connsiteY97" fmla="*/ 6113937 h 6858000"/>
                <a:gd name="connsiteX98" fmla="*/ 7561207 w 9747620"/>
                <a:gd name="connsiteY98" fmla="*/ 6075067 h 6858000"/>
                <a:gd name="connsiteX99" fmla="*/ 7604204 w 9747620"/>
                <a:gd name="connsiteY99" fmla="*/ 6035526 h 6858000"/>
                <a:gd name="connsiteX100" fmla="*/ 7648644 w 9747620"/>
                <a:gd name="connsiteY100" fmla="*/ 5996416 h 6858000"/>
                <a:gd name="connsiteX101" fmla="*/ 7693830 w 9747620"/>
                <a:gd name="connsiteY101" fmla="*/ 5958264 h 6858000"/>
                <a:gd name="connsiteX102" fmla="*/ 7739662 w 9747620"/>
                <a:gd name="connsiteY102" fmla="*/ 5921073 h 6858000"/>
                <a:gd name="connsiteX103" fmla="*/ 7928458 w 9747620"/>
                <a:gd name="connsiteY103" fmla="*/ 5781025 h 6858000"/>
                <a:gd name="connsiteX104" fmla="*/ 8325882 w 9747620"/>
                <a:gd name="connsiteY104" fmla="*/ 5537450 h 6858000"/>
                <a:gd name="connsiteX105" fmla="*/ 8424555 w 9747620"/>
                <a:gd name="connsiteY105" fmla="*/ 5484106 h 6858000"/>
                <a:gd name="connsiteX106" fmla="*/ 8521737 w 9747620"/>
                <a:gd name="connsiteY106" fmla="*/ 5431289 h 6858000"/>
                <a:gd name="connsiteX107" fmla="*/ 8702677 w 9747620"/>
                <a:gd name="connsiteY107" fmla="*/ 5325942 h 6858000"/>
                <a:gd name="connsiteX108" fmla="*/ 8743986 w 9747620"/>
                <a:gd name="connsiteY108" fmla="*/ 5298717 h 6858000"/>
                <a:gd name="connsiteX109" fmla="*/ 8764167 w 9747620"/>
                <a:gd name="connsiteY109" fmla="*/ 5284723 h 6858000"/>
                <a:gd name="connsiteX110" fmla="*/ 8783704 w 9747620"/>
                <a:gd name="connsiteY110" fmla="*/ 5270679 h 6858000"/>
                <a:gd name="connsiteX111" fmla="*/ 8856776 w 9747620"/>
                <a:gd name="connsiteY111" fmla="*/ 5212399 h 6858000"/>
                <a:gd name="connsiteX112" fmla="*/ 8979856 w 9747620"/>
                <a:gd name="connsiteY112" fmla="*/ 5082081 h 6858000"/>
                <a:gd name="connsiteX113" fmla="*/ 9006699 w 9747620"/>
                <a:gd name="connsiteY113" fmla="*/ 5044984 h 6858000"/>
                <a:gd name="connsiteX114" fmla="*/ 9013509 w 9747620"/>
                <a:gd name="connsiteY114" fmla="*/ 5035254 h 6858000"/>
                <a:gd name="connsiteX115" fmla="*/ 9019773 w 9747620"/>
                <a:gd name="connsiteY115" fmla="*/ 5025812 h 6858000"/>
                <a:gd name="connsiteX116" fmla="*/ 9032050 w 9747620"/>
                <a:gd name="connsiteY116" fmla="*/ 5006833 h 6858000"/>
                <a:gd name="connsiteX117" fmla="*/ 9077733 w 9747620"/>
                <a:gd name="connsiteY117" fmla="*/ 4926839 h 6858000"/>
                <a:gd name="connsiteX118" fmla="*/ 9154285 w 9747620"/>
                <a:gd name="connsiteY118" fmla="*/ 4750223 h 6858000"/>
                <a:gd name="connsiteX119" fmla="*/ 9213936 w 9747620"/>
                <a:gd name="connsiteY119" fmla="*/ 4559945 h 6858000"/>
                <a:gd name="connsiteX120" fmla="*/ 9238592 w 9747620"/>
                <a:gd name="connsiteY120" fmla="*/ 4461357 h 6858000"/>
                <a:gd name="connsiteX121" fmla="*/ 9249776 w 9747620"/>
                <a:gd name="connsiteY121" fmla="*/ 4411319 h 6858000"/>
                <a:gd name="connsiteX122" fmla="*/ 9255046 w 9747620"/>
                <a:gd name="connsiteY122" fmla="*/ 4386299 h 6858000"/>
                <a:gd name="connsiteX123" fmla="*/ 9259718 w 9747620"/>
                <a:gd name="connsiteY123" fmla="*/ 4363342 h 6858000"/>
                <a:gd name="connsiteX124" fmla="*/ 9269959 w 9747620"/>
                <a:gd name="connsiteY124" fmla="*/ 4309566 h 6858000"/>
                <a:gd name="connsiteX125" fmla="*/ 9274233 w 9747620"/>
                <a:gd name="connsiteY125" fmla="*/ 4286176 h 6858000"/>
                <a:gd name="connsiteX126" fmla="*/ 9276022 w 9747620"/>
                <a:gd name="connsiteY126" fmla="*/ 4275489 h 6858000"/>
                <a:gd name="connsiteX127" fmla="*/ 9277861 w 9747620"/>
                <a:gd name="connsiteY127" fmla="*/ 4263506 h 6858000"/>
                <a:gd name="connsiteX128" fmla="*/ 9286014 w 9747620"/>
                <a:gd name="connsiteY128" fmla="*/ 4211696 h 6858000"/>
                <a:gd name="connsiteX129" fmla="*/ 9290092 w 9747620"/>
                <a:gd name="connsiteY129" fmla="*/ 4185767 h 6858000"/>
                <a:gd name="connsiteX130" fmla="*/ 9292128 w 9747620"/>
                <a:gd name="connsiteY130" fmla="*/ 4172826 h 6858000"/>
                <a:gd name="connsiteX131" fmla="*/ 9293720 w 9747620"/>
                <a:gd name="connsiteY131" fmla="*/ 4159693 h 6858000"/>
                <a:gd name="connsiteX132" fmla="*/ 9305650 w 9747620"/>
                <a:gd name="connsiteY132" fmla="*/ 4057941 h 6858000"/>
                <a:gd name="connsiteX133" fmla="*/ 9309378 w 9747620"/>
                <a:gd name="connsiteY133" fmla="*/ 4010779 h 6858000"/>
                <a:gd name="connsiteX134" fmla="*/ 9313454 w 9747620"/>
                <a:gd name="connsiteY134" fmla="*/ 3956428 h 6858000"/>
                <a:gd name="connsiteX135" fmla="*/ 9320811 w 9747620"/>
                <a:gd name="connsiteY135" fmla="*/ 3753546 h 6858000"/>
                <a:gd name="connsiteX136" fmla="*/ 9319617 w 9747620"/>
                <a:gd name="connsiteY136" fmla="*/ 3650643 h 6858000"/>
                <a:gd name="connsiteX137" fmla="*/ 9318176 w 9747620"/>
                <a:gd name="connsiteY137" fmla="*/ 3600030 h 6858000"/>
                <a:gd name="connsiteX138" fmla="*/ 9317778 w 9747620"/>
                <a:gd name="connsiteY138" fmla="*/ 3588096 h 6858000"/>
                <a:gd name="connsiteX139" fmla="*/ 9316983 w 9747620"/>
                <a:gd name="connsiteY139" fmla="*/ 3575107 h 6858000"/>
                <a:gd name="connsiteX140" fmla="*/ 9315443 w 9747620"/>
                <a:gd name="connsiteY140" fmla="*/ 3549130 h 6858000"/>
                <a:gd name="connsiteX141" fmla="*/ 9312311 w 9747620"/>
                <a:gd name="connsiteY141" fmla="*/ 3497176 h 6858000"/>
                <a:gd name="connsiteX142" fmla="*/ 9307587 w 9747620"/>
                <a:gd name="connsiteY142" fmla="*/ 3445029 h 6858000"/>
                <a:gd name="connsiteX143" fmla="*/ 9302618 w 9747620"/>
                <a:gd name="connsiteY143" fmla="*/ 3392835 h 6858000"/>
                <a:gd name="connsiteX144" fmla="*/ 9301574 w 9747620"/>
                <a:gd name="connsiteY144" fmla="*/ 3381476 h 6858000"/>
                <a:gd name="connsiteX145" fmla="*/ 9300430 w 9747620"/>
                <a:gd name="connsiteY145" fmla="*/ 3370740 h 6858000"/>
                <a:gd name="connsiteX146" fmla="*/ 9297547 w 9747620"/>
                <a:gd name="connsiteY146" fmla="*/ 3346966 h 6858000"/>
                <a:gd name="connsiteX147" fmla="*/ 9294017 w 9747620"/>
                <a:gd name="connsiteY147" fmla="*/ 3320030 h 6858000"/>
                <a:gd name="connsiteX148" fmla="*/ 9290439 w 9747620"/>
                <a:gd name="connsiteY148" fmla="*/ 3290410 h 6858000"/>
                <a:gd name="connsiteX149" fmla="*/ 9284275 w 9747620"/>
                <a:gd name="connsiteY149" fmla="*/ 3244544 h 6858000"/>
                <a:gd name="connsiteX150" fmla="*/ 9275974 w 9747620"/>
                <a:gd name="connsiteY150" fmla="*/ 3193116 h 6858000"/>
                <a:gd name="connsiteX151" fmla="*/ 9267224 w 9747620"/>
                <a:gd name="connsiteY151" fmla="*/ 3142264 h 6858000"/>
                <a:gd name="connsiteX152" fmla="*/ 9225320 w 9747620"/>
                <a:gd name="connsiteY152" fmla="*/ 2939909 h 6858000"/>
                <a:gd name="connsiteX153" fmla="*/ 9200466 w 9747620"/>
                <a:gd name="connsiteY153" fmla="*/ 2839449 h 6858000"/>
                <a:gd name="connsiteX154" fmla="*/ 9193953 w 9747620"/>
                <a:gd name="connsiteY154" fmla="*/ 2814958 h 6858000"/>
                <a:gd name="connsiteX155" fmla="*/ 9186993 w 9747620"/>
                <a:gd name="connsiteY155" fmla="*/ 2790276 h 6858000"/>
                <a:gd name="connsiteX156" fmla="*/ 9172628 w 9747620"/>
                <a:gd name="connsiteY156" fmla="*/ 2740621 h 6858000"/>
                <a:gd name="connsiteX157" fmla="*/ 9035082 w 9747620"/>
                <a:gd name="connsiteY157" fmla="*/ 2347463 h 6858000"/>
                <a:gd name="connsiteX158" fmla="*/ 8952118 w 9747620"/>
                <a:gd name="connsiteY158" fmla="*/ 2155413 h 6858000"/>
                <a:gd name="connsiteX159" fmla="*/ 8929948 w 9747620"/>
                <a:gd name="connsiteY159" fmla="*/ 2107915 h 6858000"/>
                <a:gd name="connsiteX160" fmla="*/ 8907429 w 9747620"/>
                <a:gd name="connsiteY160" fmla="*/ 2060753 h 6858000"/>
                <a:gd name="connsiteX161" fmla="*/ 8860404 w 9747620"/>
                <a:gd name="connsiteY161" fmla="*/ 1966478 h 6858000"/>
                <a:gd name="connsiteX162" fmla="*/ 8760788 w 9747620"/>
                <a:gd name="connsiteY162" fmla="*/ 1780274 h 6858000"/>
                <a:gd name="connsiteX163" fmla="*/ 8734740 w 9747620"/>
                <a:gd name="connsiteY163" fmla="*/ 1734311 h 6858000"/>
                <a:gd name="connsiteX164" fmla="*/ 8708046 w 9747620"/>
                <a:gd name="connsiteY164" fmla="*/ 1687963 h 6858000"/>
                <a:gd name="connsiteX165" fmla="*/ 8654062 w 9747620"/>
                <a:gd name="connsiteY165" fmla="*/ 1597234 h 6858000"/>
                <a:gd name="connsiteX166" fmla="*/ 8540278 w 9747620"/>
                <a:gd name="connsiteY166" fmla="*/ 1418077 h 6858000"/>
                <a:gd name="connsiteX167" fmla="*/ 8510701 w 9747620"/>
                <a:gd name="connsiteY167" fmla="*/ 1373695 h 6858000"/>
                <a:gd name="connsiteX168" fmla="*/ 8480676 w 9747620"/>
                <a:gd name="connsiteY168" fmla="*/ 1329457 h 6858000"/>
                <a:gd name="connsiteX169" fmla="*/ 8419782 w 9747620"/>
                <a:gd name="connsiteY169" fmla="*/ 1242275 h 6858000"/>
                <a:gd name="connsiteX170" fmla="*/ 8292478 w 9747620"/>
                <a:gd name="connsiteY170" fmla="*/ 1069875 h 6858000"/>
                <a:gd name="connsiteX171" fmla="*/ 8259620 w 9747620"/>
                <a:gd name="connsiteY171" fmla="*/ 1027123 h 6858000"/>
                <a:gd name="connsiteX172" fmla="*/ 8243416 w 9747620"/>
                <a:gd name="connsiteY172" fmla="*/ 1006130 h 6858000"/>
                <a:gd name="connsiteX173" fmla="*/ 8227110 w 9747620"/>
                <a:gd name="connsiteY173" fmla="*/ 985473 h 6858000"/>
                <a:gd name="connsiteX174" fmla="*/ 8159604 w 9747620"/>
                <a:gd name="connsiteY174" fmla="*/ 902029 h 6858000"/>
                <a:gd name="connsiteX175" fmla="*/ 8020022 w 9747620"/>
                <a:gd name="connsiteY175" fmla="*/ 738209 h 6858000"/>
                <a:gd name="connsiteX176" fmla="*/ 7984182 w 9747620"/>
                <a:gd name="connsiteY176" fmla="*/ 697901 h 6858000"/>
                <a:gd name="connsiteX177" fmla="*/ 7948043 w 9747620"/>
                <a:gd name="connsiteY177" fmla="*/ 657976 h 6858000"/>
                <a:gd name="connsiteX178" fmla="*/ 7874324 w 9747620"/>
                <a:gd name="connsiteY178" fmla="*/ 578607 h 6858000"/>
                <a:gd name="connsiteX179" fmla="*/ 7723308 w 9747620"/>
                <a:gd name="connsiteY179" fmla="*/ 424085 h 6858000"/>
                <a:gd name="connsiteX180" fmla="*/ 7565532 w 9747620"/>
                <a:gd name="connsiteY180" fmla="*/ 275602 h 6858000"/>
                <a:gd name="connsiteX181" fmla="*/ 1832515 w 9747620"/>
                <a:gd name="connsiteY181" fmla="*/ 0 h 6858000"/>
                <a:gd name="connsiteX182" fmla="*/ 2158449 w 9747620"/>
                <a:gd name="connsiteY182" fmla="*/ 0 h 6858000"/>
                <a:gd name="connsiteX183" fmla="*/ 2108797 w 9747620"/>
                <a:gd name="connsiteY183" fmla="*/ 37845 h 6858000"/>
                <a:gd name="connsiteX184" fmla="*/ 1942830 w 9747620"/>
                <a:gd name="connsiteY184" fmla="*/ 177587 h 6858000"/>
                <a:gd name="connsiteX185" fmla="*/ 1633191 w 9747620"/>
                <a:gd name="connsiteY185" fmla="*/ 477909 h 6858000"/>
                <a:gd name="connsiteX186" fmla="*/ 702686 w 9747620"/>
                <a:gd name="connsiteY186" fmla="*/ 1889935 h 6858000"/>
                <a:gd name="connsiteX187" fmla="*/ 551769 w 9747620"/>
                <a:gd name="connsiteY187" fmla="*/ 2281416 h 6858000"/>
                <a:gd name="connsiteX188" fmla="*/ 438383 w 9747620"/>
                <a:gd name="connsiteY188" fmla="*/ 2682772 h 6858000"/>
                <a:gd name="connsiteX189" fmla="*/ 397124 w 9747620"/>
                <a:gd name="connsiteY189" fmla="*/ 2887044 h 6858000"/>
                <a:gd name="connsiteX190" fmla="*/ 365658 w 9747620"/>
                <a:gd name="connsiteY190" fmla="*/ 3093424 h 6858000"/>
                <a:gd name="connsiteX191" fmla="*/ 332105 w 9747620"/>
                <a:gd name="connsiteY191" fmla="*/ 3509828 h 6858000"/>
                <a:gd name="connsiteX192" fmla="*/ 383653 w 9747620"/>
                <a:gd name="connsiteY192" fmla="*/ 4346327 h 6858000"/>
                <a:gd name="connsiteX193" fmla="*/ 422327 w 9747620"/>
                <a:gd name="connsiteY193" fmla="*/ 4552900 h 6858000"/>
                <a:gd name="connsiteX194" fmla="*/ 472184 w 9747620"/>
                <a:gd name="connsiteY194" fmla="*/ 4757939 h 6858000"/>
                <a:gd name="connsiteX195" fmla="*/ 533078 w 9747620"/>
                <a:gd name="connsiteY195" fmla="*/ 4960916 h 6858000"/>
                <a:gd name="connsiteX196" fmla="*/ 604710 w 9747620"/>
                <a:gd name="connsiteY196" fmla="*/ 5160875 h 6858000"/>
                <a:gd name="connsiteX197" fmla="*/ 996766 w 9747620"/>
                <a:gd name="connsiteY197" fmla="*/ 5920640 h 6858000"/>
                <a:gd name="connsiteX198" fmla="*/ 1549183 w 9747620"/>
                <a:gd name="connsiteY198" fmla="*/ 6586417 h 6858000"/>
                <a:gd name="connsiteX199" fmla="*/ 1709890 w 9747620"/>
                <a:gd name="connsiteY199" fmla="*/ 6734063 h 6858000"/>
                <a:gd name="connsiteX200" fmla="*/ 1859761 w 9747620"/>
                <a:gd name="connsiteY200" fmla="*/ 6858000 h 6858000"/>
                <a:gd name="connsiteX201" fmla="*/ 1671798 w 9747620"/>
                <a:gd name="connsiteY201" fmla="*/ 6858000 h 6858000"/>
                <a:gd name="connsiteX202" fmla="*/ 1628044 w 9747620"/>
                <a:gd name="connsiteY202" fmla="*/ 6822717 h 6858000"/>
                <a:gd name="connsiteX203" fmla="*/ 1459756 w 9747620"/>
                <a:gd name="connsiteY203" fmla="*/ 6674223 h 6858000"/>
                <a:gd name="connsiteX204" fmla="*/ 402543 w 9747620"/>
                <a:gd name="connsiteY204" fmla="*/ 5241588 h 6858000"/>
                <a:gd name="connsiteX205" fmla="*/ 311923 w 9747620"/>
                <a:gd name="connsiteY205" fmla="*/ 5036741 h 6858000"/>
                <a:gd name="connsiteX206" fmla="*/ 232140 w 9747620"/>
                <a:gd name="connsiteY206" fmla="*/ 4827483 h 6858000"/>
                <a:gd name="connsiteX207" fmla="*/ 163392 w 9747620"/>
                <a:gd name="connsiteY207" fmla="*/ 4613913 h 6858000"/>
                <a:gd name="connsiteX208" fmla="*/ 106823 w 9747620"/>
                <a:gd name="connsiteY208" fmla="*/ 4396365 h 6858000"/>
                <a:gd name="connsiteX209" fmla="*/ 29326 w 9747620"/>
                <a:gd name="connsiteY209" fmla="*/ 3954702 h 6858000"/>
                <a:gd name="connsiteX210" fmla="*/ 8647 w 9747620"/>
                <a:gd name="connsiteY210" fmla="*/ 3730971 h 6858000"/>
                <a:gd name="connsiteX211" fmla="*/ 2880 w 9747620"/>
                <a:gd name="connsiteY211" fmla="*/ 3618674 h 6858000"/>
                <a:gd name="connsiteX212" fmla="*/ 296 w 9747620"/>
                <a:gd name="connsiteY212" fmla="*/ 3506425 h 6858000"/>
                <a:gd name="connsiteX213" fmla="*/ 20030 w 9747620"/>
                <a:gd name="connsiteY213" fmla="*/ 3056711 h 6858000"/>
                <a:gd name="connsiteX214" fmla="*/ 48664 w 9747620"/>
                <a:gd name="connsiteY214" fmla="*/ 2832980 h 6858000"/>
                <a:gd name="connsiteX215" fmla="*/ 89922 w 9747620"/>
                <a:gd name="connsiteY215" fmla="*/ 2610639 h 6858000"/>
                <a:gd name="connsiteX216" fmla="*/ 211163 w 9747620"/>
                <a:gd name="connsiteY216" fmla="*/ 2174343 h 6858000"/>
                <a:gd name="connsiteX217" fmla="*/ 379129 w 9747620"/>
                <a:gd name="connsiteY217" fmla="*/ 1754393 h 6858000"/>
                <a:gd name="connsiteX218" fmla="*/ 841424 w 9747620"/>
                <a:gd name="connsiteY218" fmla="*/ 976270 h 6858000"/>
                <a:gd name="connsiteX219" fmla="*/ 1130234 w 9747620"/>
                <a:gd name="connsiteY219" fmla="*/ 625768 h 6858000"/>
                <a:gd name="connsiteX220" fmla="*/ 1452897 w 9747620"/>
                <a:gd name="connsiteY220" fmla="*/ 305748 h 6858000"/>
                <a:gd name="connsiteX221" fmla="*/ 1805682 w 9747620"/>
                <a:gd name="connsiteY221" fmla="*/ 187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9747620" h="6858000">
                  <a:moveTo>
                    <a:pt x="7235453" y="0"/>
                  </a:moveTo>
                  <a:lnTo>
                    <a:pt x="7548130" y="0"/>
                  </a:lnTo>
                  <a:lnTo>
                    <a:pt x="7710334" y="111973"/>
                  </a:lnTo>
                  <a:cubicBezTo>
                    <a:pt x="7770781" y="157314"/>
                    <a:pt x="7830282" y="203517"/>
                    <a:pt x="7889188" y="251542"/>
                  </a:cubicBezTo>
                  <a:cubicBezTo>
                    <a:pt x="7947894" y="299470"/>
                    <a:pt x="8005557" y="348453"/>
                    <a:pt x="8061828" y="398586"/>
                  </a:cubicBezTo>
                  <a:cubicBezTo>
                    <a:pt x="8090013" y="423605"/>
                    <a:pt x="8117948" y="448816"/>
                    <a:pt x="8145637" y="474218"/>
                  </a:cubicBezTo>
                  <a:cubicBezTo>
                    <a:pt x="8159506" y="486918"/>
                    <a:pt x="8173375" y="499764"/>
                    <a:pt x="8187242" y="512753"/>
                  </a:cubicBezTo>
                  <a:lnTo>
                    <a:pt x="8228402" y="551575"/>
                  </a:lnTo>
                  <a:cubicBezTo>
                    <a:pt x="8283082" y="603577"/>
                    <a:pt x="8336569" y="656778"/>
                    <a:pt x="8389211" y="710937"/>
                  </a:cubicBezTo>
                  <a:cubicBezTo>
                    <a:pt x="8415458" y="738065"/>
                    <a:pt x="8441455" y="765432"/>
                    <a:pt x="8467206" y="793088"/>
                  </a:cubicBezTo>
                  <a:lnTo>
                    <a:pt x="8486791" y="814223"/>
                  </a:lnTo>
                  <a:lnTo>
                    <a:pt x="8505979" y="835409"/>
                  </a:lnTo>
                  <a:lnTo>
                    <a:pt x="8543509" y="877346"/>
                  </a:lnTo>
                  <a:cubicBezTo>
                    <a:pt x="8593418" y="933423"/>
                    <a:pt x="8642579" y="990601"/>
                    <a:pt x="8690549" y="1048978"/>
                  </a:cubicBezTo>
                  <a:cubicBezTo>
                    <a:pt x="8714558" y="1078168"/>
                    <a:pt x="8738368" y="1107644"/>
                    <a:pt x="8761732" y="1137502"/>
                  </a:cubicBezTo>
                  <a:lnTo>
                    <a:pt x="8796379" y="1182077"/>
                  </a:lnTo>
                  <a:lnTo>
                    <a:pt x="8830678" y="1226986"/>
                  </a:lnTo>
                  <a:cubicBezTo>
                    <a:pt x="8876112" y="1287185"/>
                    <a:pt x="8920304" y="1348532"/>
                    <a:pt x="8963353" y="1410936"/>
                  </a:cubicBezTo>
                  <a:cubicBezTo>
                    <a:pt x="8984727" y="1442137"/>
                    <a:pt x="9005954" y="1473915"/>
                    <a:pt x="9026483" y="1505499"/>
                  </a:cubicBezTo>
                  <a:lnTo>
                    <a:pt x="9057004" y="1552613"/>
                  </a:lnTo>
                  <a:cubicBezTo>
                    <a:pt x="9067245" y="1568525"/>
                    <a:pt x="9077336" y="1584534"/>
                    <a:pt x="9087278" y="1600542"/>
                  </a:cubicBezTo>
                  <a:cubicBezTo>
                    <a:pt x="9127145" y="1664766"/>
                    <a:pt x="9165966" y="1729613"/>
                    <a:pt x="9202851" y="1795515"/>
                  </a:cubicBezTo>
                  <a:cubicBezTo>
                    <a:pt x="9221342" y="1828491"/>
                    <a:pt x="9239437" y="1861417"/>
                    <a:pt x="9257332" y="1894920"/>
                  </a:cubicBezTo>
                  <a:lnTo>
                    <a:pt x="9283778" y="1945436"/>
                  </a:lnTo>
                  <a:lnTo>
                    <a:pt x="9309428" y="1996193"/>
                  </a:lnTo>
                  <a:cubicBezTo>
                    <a:pt x="9343280" y="2064013"/>
                    <a:pt x="9375491" y="2132695"/>
                    <a:pt x="9405714" y="2202191"/>
                  </a:cubicBezTo>
                  <a:cubicBezTo>
                    <a:pt x="9466260" y="2341183"/>
                    <a:pt x="9520493" y="2483053"/>
                    <a:pt x="9566524" y="2627653"/>
                  </a:cubicBezTo>
                  <a:cubicBezTo>
                    <a:pt x="9572289" y="2645675"/>
                    <a:pt x="9578056" y="2663792"/>
                    <a:pt x="9583573" y="2682195"/>
                  </a:cubicBezTo>
                  <a:lnTo>
                    <a:pt x="9591974" y="2709707"/>
                  </a:lnTo>
                  <a:lnTo>
                    <a:pt x="9600027" y="2737650"/>
                  </a:lnTo>
                  <a:cubicBezTo>
                    <a:pt x="9610416" y="2774171"/>
                    <a:pt x="9620358" y="2810884"/>
                    <a:pt x="9629803" y="2847694"/>
                  </a:cubicBezTo>
                  <a:cubicBezTo>
                    <a:pt x="9648692" y="2921312"/>
                    <a:pt x="9665196" y="2995506"/>
                    <a:pt x="9679909" y="3070131"/>
                  </a:cubicBezTo>
                  <a:cubicBezTo>
                    <a:pt x="9683587" y="3088775"/>
                    <a:pt x="9687118" y="3107418"/>
                    <a:pt x="9690498" y="3126159"/>
                  </a:cubicBezTo>
                  <a:lnTo>
                    <a:pt x="9700390" y="3181805"/>
                  </a:lnTo>
                  <a:cubicBezTo>
                    <a:pt x="9703670" y="3201120"/>
                    <a:pt x="9706952" y="3222112"/>
                    <a:pt x="9709685" y="3243392"/>
                  </a:cubicBezTo>
                  <a:lnTo>
                    <a:pt x="9713016" y="3267597"/>
                  </a:lnTo>
                  <a:lnTo>
                    <a:pt x="9716844" y="3294437"/>
                  </a:lnTo>
                  <a:cubicBezTo>
                    <a:pt x="9718186" y="3303926"/>
                    <a:pt x="9719527" y="3313895"/>
                    <a:pt x="9720820" y="3324488"/>
                  </a:cubicBezTo>
                  <a:lnTo>
                    <a:pt x="9722709" y="3340737"/>
                  </a:lnTo>
                  <a:lnTo>
                    <a:pt x="9724301" y="3356361"/>
                  </a:lnTo>
                  <a:lnTo>
                    <a:pt x="9730166" y="3412197"/>
                  </a:lnTo>
                  <a:cubicBezTo>
                    <a:pt x="9732005" y="3430842"/>
                    <a:pt x="9734291" y="3449342"/>
                    <a:pt x="9735783" y="3468083"/>
                  </a:cubicBezTo>
                  <a:lnTo>
                    <a:pt x="9739760" y="3524399"/>
                  </a:lnTo>
                  <a:lnTo>
                    <a:pt x="9741748" y="3552580"/>
                  </a:lnTo>
                  <a:lnTo>
                    <a:pt x="9742742" y="3566672"/>
                  </a:lnTo>
                  <a:lnTo>
                    <a:pt x="9743488" y="3581865"/>
                  </a:lnTo>
                  <a:lnTo>
                    <a:pt x="9744731" y="3611341"/>
                  </a:lnTo>
                  <a:lnTo>
                    <a:pt x="9745725" y="3639715"/>
                  </a:lnTo>
                  <a:cubicBezTo>
                    <a:pt x="9746868" y="3677579"/>
                    <a:pt x="9747514" y="3715587"/>
                    <a:pt x="9747613" y="3753786"/>
                  </a:cubicBezTo>
                  <a:cubicBezTo>
                    <a:pt x="9747763" y="3830232"/>
                    <a:pt x="9745675" y="3906870"/>
                    <a:pt x="9740405" y="3984609"/>
                  </a:cubicBezTo>
                  <a:lnTo>
                    <a:pt x="9736329" y="4038434"/>
                  </a:lnTo>
                  <a:cubicBezTo>
                    <a:pt x="9735087" y="4055976"/>
                    <a:pt x="9733794" y="4076346"/>
                    <a:pt x="9731408" y="4099446"/>
                  </a:cubicBezTo>
                  <a:lnTo>
                    <a:pt x="9717987" y="4213325"/>
                  </a:lnTo>
                  <a:cubicBezTo>
                    <a:pt x="9717441" y="4217926"/>
                    <a:pt x="9716943" y="4222527"/>
                    <a:pt x="9716297" y="4227129"/>
                  </a:cubicBezTo>
                  <a:lnTo>
                    <a:pt x="9714110" y="4240981"/>
                  </a:lnTo>
                  <a:lnTo>
                    <a:pt x="9709785" y="4268731"/>
                  </a:lnTo>
                  <a:lnTo>
                    <a:pt x="9701086" y="4324185"/>
                  </a:lnTo>
                  <a:lnTo>
                    <a:pt x="9698699" y="4338994"/>
                  </a:lnTo>
                  <a:lnTo>
                    <a:pt x="9695966" y="4355050"/>
                  </a:lnTo>
                  <a:cubicBezTo>
                    <a:pt x="9694077" y="4365547"/>
                    <a:pt x="9692188" y="4375516"/>
                    <a:pt x="9690299" y="4385054"/>
                  </a:cubicBezTo>
                  <a:lnTo>
                    <a:pt x="9679909" y="4437919"/>
                  </a:lnTo>
                  <a:cubicBezTo>
                    <a:pt x="9677871" y="4448320"/>
                    <a:pt x="9675735" y="4458097"/>
                    <a:pt x="9673647" y="4468162"/>
                  </a:cubicBezTo>
                  <a:lnTo>
                    <a:pt x="9667532" y="4496296"/>
                  </a:lnTo>
                  <a:cubicBezTo>
                    <a:pt x="9663406" y="4514941"/>
                    <a:pt x="9659081" y="4533585"/>
                    <a:pt x="9654658" y="4552277"/>
                  </a:cubicBezTo>
                  <a:cubicBezTo>
                    <a:pt x="9645760" y="4589613"/>
                    <a:pt x="9636265" y="4627045"/>
                    <a:pt x="9625876" y="4664478"/>
                  </a:cubicBezTo>
                  <a:cubicBezTo>
                    <a:pt x="9605048" y="4739247"/>
                    <a:pt x="9581088" y="4814303"/>
                    <a:pt x="9552803" y="4888737"/>
                  </a:cubicBezTo>
                  <a:cubicBezTo>
                    <a:pt x="9524668" y="4962930"/>
                    <a:pt x="9492109" y="5037459"/>
                    <a:pt x="9452639" y="5110934"/>
                  </a:cubicBezTo>
                  <a:cubicBezTo>
                    <a:pt x="9432905" y="5147695"/>
                    <a:pt x="9411431" y="5184169"/>
                    <a:pt x="9388017" y="5220020"/>
                  </a:cubicBezTo>
                  <a:cubicBezTo>
                    <a:pt x="9382201" y="5228982"/>
                    <a:pt x="9376236" y="5237945"/>
                    <a:pt x="9370073" y="5246811"/>
                  </a:cubicBezTo>
                  <a:lnTo>
                    <a:pt x="9360926" y="5260040"/>
                  </a:lnTo>
                  <a:lnTo>
                    <a:pt x="9351829" y="5272646"/>
                  </a:lnTo>
                  <a:cubicBezTo>
                    <a:pt x="9339700" y="5289468"/>
                    <a:pt x="9327174" y="5306387"/>
                    <a:pt x="9313305" y="5323881"/>
                  </a:cubicBezTo>
                  <a:cubicBezTo>
                    <a:pt x="9258625" y="5393042"/>
                    <a:pt x="9196489" y="5455445"/>
                    <a:pt x="9130375" y="5510802"/>
                  </a:cubicBezTo>
                  <a:cubicBezTo>
                    <a:pt x="9097319" y="5538505"/>
                    <a:pt x="9063268" y="5564530"/>
                    <a:pt x="9028422" y="5588878"/>
                  </a:cubicBezTo>
                  <a:cubicBezTo>
                    <a:pt x="9019723" y="5595109"/>
                    <a:pt x="9011074" y="5600909"/>
                    <a:pt x="9002424" y="5606707"/>
                  </a:cubicBezTo>
                  <a:cubicBezTo>
                    <a:pt x="8993774" y="5612603"/>
                    <a:pt x="8985124" y="5618211"/>
                    <a:pt x="8976525" y="5623866"/>
                  </a:cubicBezTo>
                  <a:cubicBezTo>
                    <a:pt x="8959277" y="5635130"/>
                    <a:pt x="8941629" y="5646201"/>
                    <a:pt x="8924181" y="5656793"/>
                  </a:cubicBezTo>
                  <a:cubicBezTo>
                    <a:pt x="8854291" y="5699259"/>
                    <a:pt x="8784946" y="5736451"/>
                    <a:pt x="8717291" y="5771582"/>
                  </a:cubicBezTo>
                  <a:lnTo>
                    <a:pt x="8617129" y="5823105"/>
                  </a:lnTo>
                  <a:lnTo>
                    <a:pt x="8518207" y="5873671"/>
                  </a:lnTo>
                  <a:cubicBezTo>
                    <a:pt x="8391200" y="5939188"/>
                    <a:pt x="8267922" y="6009788"/>
                    <a:pt x="8150558" y="6086761"/>
                  </a:cubicBezTo>
                  <a:cubicBezTo>
                    <a:pt x="8091901" y="6125248"/>
                    <a:pt x="8034736" y="6165317"/>
                    <a:pt x="7979410" y="6207158"/>
                  </a:cubicBezTo>
                  <a:cubicBezTo>
                    <a:pt x="7965739" y="6217750"/>
                    <a:pt x="7951771" y="6228103"/>
                    <a:pt x="7938300" y="6238887"/>
                  </a:cubicBezTo>
                  <a:lnTo>
                    <a:pt x="7897936" y="6271286"/>
                  </a:lnTo>
                  <a:lnTo>
                    <a:pt x="7858367" y="6304357"/>
                  </a:lnTo>
                  <a:lnTo>
                    <a:pt x="7819048" y="6338770"/>
                  </a:lnTo>
                  <a:cubicBezTo>
                    <a:pt x="7804882" y="6351232"/>
                    <a:pt x="7792105" y="6362591"/>
                    <a:pt x="7778882" y="6374477"/>
                  </a:cubicBezTo>
                  <a:lnTo>
                    <a:pt x="7739563" y="6410328"/>
                  </a:lnTo>
                  <a:cubicBezTo>
                    <a:pt x="7713366" y="6434485"/>
                    <a:pt x="7687168" y="6459120"/>
                    <a:pt x="7660824" y="6484138"/>
                  </a:cubicBezTo>
                  <a:lnTo>
                    <a:pt x="7502302" y="6636360"/>
                  </a:lnTo>
                  <a:lnTo>
                    <a:pt x="7273394" y="6858000"/>
                  </a:lnTo>
                  <a:lnTo>
                    <a:pt x="6780690" y="6858000"/>
                  </a:lnTo>
                  <a:lnTo>
                    <a:pt x="6854939" y="6783597"/>
                  </a:lnTo>
                  <a:cubicBezTo>
                    <a:pt x="6880688" y="6757810"/>
                    <a:pt x="6906338" y="6732265"/>
                    <a:pt x="6932087" y="6705809"/>
                  </a:cubicBezTo>
                  <a:lnTo>
                    <a:pt x="7241130" y="6390965"/>
                  </a:lnTo>
                  <a:lnTo>
                    <a:pt x="7397564" y="6233087"/>
                  </a:lnTo>
                  <a:cubicBezTo>
                    <a:pt x="7424009" y="6206679"/>
                    <a:pt x="7450802" y="6180175"/>
                    <a:pt x="7478142" y="6153670"/>
                  </a:cubicBezTo>
                  <a:lnTo>
                    <a:pt x="7519600" y="6113937"/>
                  </a:lnTo>
                  <a:cubicBezTo>
                    <a:pt x="7533469" y="6100805"/>
                    <a:pt x="7547934" y="6087288"/>
                    <a:pt x="7561207" y="6075067"/>
                  </a:cubicBezTo>
                  <a:lnTo>
                    <a:pt x="7604204" y="6035526"/>
                  </a:lnTo>
                  <a:lnTo>
                    <a:pt x="7648644" y="5996416"/>
                  </a:lnTo>
                  <a:cubicBezTo>
                    <a:pt x="7663608" y="5983570"/>
                    <a:pt x="7678768" y="5971013"/>
                    <a:pt x="7693830" y="5958264"/>
                  </a:cubicBezTo>
                  <a:cubicBezTo>
                    <a:pt x="7708942" y="5945611"/>
                    <a:pt x="7724352" y="5933485"/>
                    <a:pt x="7739662" y="5921073"/>
                  </a:cubicBezTo>
                  <a:cubicBezTo>
                    <a:pt x="7801154" y="5872088"/>
                    <a:pt x="7864234" y="5825502"/>
                    <a:pt x="7928458" y="5781025"/>
                  </a:cubicBezTo>
                  <a:cubicBezTo>
                    <a:pt x="8057005" y="5692164"/>
                    <a:pt x="8190077" y="5611500"/>
                    <a:pt x="8325882" y="5537450"/>
                  </a:cubicBezTo>
                  <a:lnTo>
                    <a:pt x="8424555" y="5484106"/>
                  </a:lnTo>
                  <a:lnTo>
                    <a:pt x="8521737" y="5431289"/>
                  </a:lnTo>
                  <a:cubicBezTo>
                    <a:pt x="8585315" y="5396349"/>
                    <a:pt x="8646456" y="5361840"/>
                    <a:pt x="8702677" y="5325942"/>
                  </a:cubicBezTo>
                  <a:cubicBezTo>
                    <a:pt x="8716795" y="5316931"/>
                    <a:pt x="8730365" y="5308017"/>
                    <a:pt x="8743986" y="5298717"/>
                  </a:cubicBezTo>
                  <a:cubicBezTo>
                    <a:pt x="8750747" y="5294069"/>
                    <a:pt x="8757606" y="5289420"/>
                    <a:pt x="8764167" y="5284723"/>
                  </a:cubicBezTo>
                  <a:cubicBezTo>
                    <a:pt x="8770778" y="5280074"/>
                    <a:pt x="8777440" y="5275377"/>
                    <a:pt x="8783704" y="5270679"/>
                  </a:cubicBezTo>
                  <a:cubicBezTo>
                    <a:pt x="8809155" y="5251987"/>
                    <a:pt x="8833611" y="5232577"/>
                    <a:pt x="8856776" y="5212399"/>
                  </a:cubicBezTo>
                  <a:cubicBezTo>
                    <a:pt x="8903104" y="5172043"/>
                    <a:pt x="8944463" y="5128668"/>
                    <a:pt x="8979856" y="5082081"/>
                  </a:cubicBezTo>
                  <a:cubicBezTo>
                    <a:pt x="8988555" y="5070722"/>
                    <a:pt x="8997602" y="5057973"/>
                    <a:pt x="9006699" y="5044984"/>
                  </a:cubicBezTo>
                  <a:lnTo>
                    <a:pt x="9013509" y="5035254"/>
                  </a:lnTo>
                  <a:lnTo>
                    <a:pt x="9019773" y="5025812"/>
                  </a:lnTo>
                  <a:cubicBezTo>
                    <a:pt x="9023997" y="5019629"/>
                    <a:pt x="9028073" y="5013254"/>
                    <a:pt x="9032050" y="5006833"/>
                  </a:cubicBezTo>
                  <a:cubicBezTo>
                    <a:pt x="9048206" y="4981238"/>
                    <a:pt x="9063417" y="4954542"/>
                    <a:pt x="9077733" y="4926839"/>
                  </a:cubicBezTo>
                  <a:cubicBezTo>
                    <a:pt x="9106415" y="4871434"/>
                    <a:pt x="9131469" y="4812050"/>
                    <a:pt x="9154285" y="4750223"/>
                  </a:cubicBezTo>
                  <a:cubicBezTo>
                    <a:pt x="9176904" y="4688586"/>
                    <a:pt x="9196537" y="4625032"/>
                    <a:pt x="9213936" y="4559945"/>
                  </a:cubicBezTo>
                  <a:cubicBezTo>
                    <a:pt x="9222635" y="4527402"/>
                    <a:pt x="9230887" y="4494523"/>
                    <a:pt x="9238592" y="4461357"/>
                  </a:cubicBezTo>
                  <a:cubicBezTo>
                    <a:pt x="9242419" y="4444773"/>
                    <a:pt x="9246147" y="4428094"/>
                    <a:pt x="9249776" y="4411319"/>
                  </a:cubicBezTo>
                  <a:lnTo>
                    <a:pt x="9255046" y="4386299"/>
                  </a:lnTo>
                  <a:lnTo>
                    <a:pt x="9259718" y="4363342"/>
                  </a:lnTo>
                  <a:lnTo>
                    <a:pt x="9269959" y="4309566"/>
                  </a:lnTo>
                  <a:lnTo>
                    <a:pt x="9274233" y="4286176"/>
                  </a:lnTo>
                  <a:lnTo>
                    <a:pt x="9276022" y="4275489"/>
                  </a:lnTo>
                  <a:lnTo>
                    <a:pt x="9277861" y="4263506"/>
                  </a:lnTo>
                  <a:lnTo>
                    <a:pt x="9286014" y="4211696"/>
                  </a:lnTo>
                  <a:lnTo>
                    <a:pt x="9290092" y="4185767"/>
                  </a:lnTo>
                  <a:lnTo>
                    <a:pt x="9292128" y="4172826"/>
                  </a:lnTo>
                  <a:cubicBezTo>
                    <a:pt x="9292774" y="4168464"/>
                    <a:pt x="9293173" y="4164055"/>
                    <a:pt x="9293720" y="4159693"/>
                  </a:cubicBezTo>
                  <a:lnTo>
                    <a:pt x="9305650" y="4057941"/>
                  </a:lnTo>
                  <a:cubicBezTo>
                    <a:pt x="9306991" y="4045048"/>
                    <a:pt x="9308085" y="4029328"/>
                    <a:pt x="9309378" y="4010779"/>
                  </a:cubicBezTo>
                  <a:lnTo>
                    <a:pt x="9313454" y="3956428"/>
                  </a:lnTo>
                  <a:cubicBezTo>
                    <a:pt x="9318326" y="3889806"/>
                    <a:pt x="9320611" y="3821796"/>
                    <a:pt x="9320811" y="3753546"/>
                  </a:cubicBezTo>
                  <a:cubicBezTo>
                    <a:pt x="9320910" y="3719373"/>
                    <a:pt x="9320513" y="3685056"/>
                    <a:pt x="9319617" y="3650643"/>
                  </a:cubicBezTo>
                  <a:lnTo>
                    <a:pt x="9318176" y="3600030"/>
                  </a:lnTo>
                  <a:lnTo>
                    <a:pt x="9317778" y="3588096"/>
                  </a:lnTo>
                  <a:lnTo>
                    <a:pt x="9316983" y="3575107"/>
                  </a:lnTo>
                  <a:lnTo>
                    <a:pt x="9315443" y="3549130"/>
                  </a:lnTo>
                  <a:lnTo>
                    <a:pt x="9312311" y="3497176"/>
                  </a:lnTo>
                  <a:cubicBezTo>
                    <a:pt x="9311118" y="3479825"/>
                    <a:pt x="9309129" y="3462427"/>
                    <a:pt x="9307587" y="3445029"/>
                  </a:cubicBezTo>
                  <a:lnTo>
                    <a:pt x="9302618" y="3392835"/>
                  </a:lnTo>
                  <a:lnTo>
                    <a:pt x="9301574" y="3381476"/>
                  </a:lnTo>
                  <a:lnTo>
                    <a:pt x="9300430" y="3370740"/>
                  </a:lnTo>
                  <a:lnTo>
                    <a:pt x="9297547" y="3346966"/>
                  </a:lnTo>
                  <a:lnTo>
                    <a:pt x="9294017" y="3320030"/>
                  </a:lnTo>
                  <a:lnTo>
                    <a:pt x="9290439" y="3290410"/>
                  </a:lnTo>
                  <a:cubicBezTo>
                    <a:pt x="9288849" y="3275745"/>
                    <a:pt x="9286761" y="3260934"/>
                    <a:pt x="9284275" y="3244544"/>
                  </a:cubicBezTo>
                  <a:lnTo>
                    <a:pt x="9275974" y="3193116"/>
                  </a:lnTo>
                  <a:cubicBezTo>
                    <a:pt x="9273189" y="3176197"/>
                    <a:pt x="9270256" y="3159230"/>
                    <a:pt x="9267224" y="3142264"/>
                  </a:cubicBezTo>
                  <a:cubicBezTo>
                    <a:pt x="9255146" y="3074493"/>
                    <a:pt x="9240929" y="3007057"/>
                    <a:pt x="9225320" y="2939909"/>
                  </a:cubicBezTo>
                  <a:cubicBezTo>
                    <a:pt x="9217465" y="2906311"/>
                    <a:pt x="9209214" y="2872809"/>
                    <a:pt x="9200466" y="2839449"/>
                  </a:cubicBezTo>
                  <a:lnTo>
                    <a:pt x="9193953" y="2814958"/>
                  </a:lnTo>
                  <a:lnTo>
                    <a:pt x="9186993" y="2790276"/>
                  </a:lnTo>
                  <a:cubicBezTo>
                    <a:pt x="9182471" y="2773836"/>
                    <a:pt x="9177599" y="2757252"/>
                    <a:pt x="9172628" y="2740621"/>
                  </a:cubicBezTo>
                  <a:cubicBezTo>
                    <a:pt x="9133110" y="2607859"/>
                    <a:pt x="9087527" y="2476533"/>
                    <a:pt x="9035082" y="2347463"/>
                  </a:cubicBezTo>
                  <a:cubicBezTo>
                    <a:pt x="9008836" y="2282951"/>
                    <a:pt x="8981298" y="2218870"/>
                    <a:pt x="8952118" y="2155413"/>
                  </a:cubicBezTo>
                  <a:lnTo>
                    <a:pt x="8929948" y="2107915"/>
                  </a:lnTo>
                  <a:lnTo>
                    <a:pt x="8907429" y="2060753"/>
                  </a:lnTo>
                  <a:cubicBezTo>
                    <a:pt x="8892170" y="2029408"/>
                    <a:pt x="8876411" y="1997726"/>
                    <a:pt x="8860404" y="1966478"/>
                  </a:cubicBezTo>
                  <a:cubicBezTo>
                    <a:pt x="8828243" y="1903931"/>
                    <a:pt x="8795336" y="1841670"/>
                    <a:pt x="8760788" y="1780274"/>
                  </a:cubicBezTo>
                  <a:lnTo>
                    <a:pt x="8734740" y="1734311"/>
                  </a:lnTo>
                  <a:lnTo>
                    <a:pt x="8708046" y="1687963"/>
                  </a:lnTo>
                  <a:cubicBezTo>
                    <a:pt x="8690300" y="1657337"/>
                    <a:pt x="8672455" y="1627334"/>
                    <a:pt x="8654062" y="1597234"/>
                  </a:cubicBezTo>
                  <a:cubicBezTo>
                    <a:pt x="8617575" y="1536988"/>
                    <a:pt x="8579398" y="1477365"/>
                    <a:pt x="8540278" y="1418077"/>
                  </a:cubicBezTo>
                  <a:lnTo>
                    <a:pt x="8510701" y="1373695"/>
                  </a:lnTo>
                  <a:lnTo>
                    <a:pt x="8480676" y="1329457"/>
                  </a:lnTo>
                  <a:cubicBezTo>
                    <a:pt x="8460643" y="1300269"/>
                    <a:pt x="8440411" y="1271224"/>
                    <a:pt x="8419782" y="1242275"/>
                  </a:cubicBezTo>
                  <a:cubicBezTo>
                    <a:pt x="8378476" y="1184425"/>
                    <a:pt x="8335923" y="1127006"/>
                    <a:pt x="8292478" y="1069875"/>
                  </a:cubicBezTo>
                  <a:lnTo>
                    <a:pt x="8259620" y="1027123"/>
                  </a:lnTo>
                  <a:lnTo>
                    <a:pt x="8243416" y="1006130"/>
                  </a:lnTo>
                  <a:lnTo>
                    <a:pt x="8227110" y="985473"/>
                  </a:lnTo>
                  <a:cubicBezTo>
                    <a:pt x="8204890" y="957483"/>
                    <a:pt x="8182422" y="929684"/>
                    <a:pt x="8159604" y="902029"/>
                  </a:cubicBezTo>
                  <a:cubicBezTo>
                    <a:pt x="8114170" y="846671"/>
                    <a:pt x="8067494" y="792177"/>
                    <a:pt x="8020022" y="738209"/>
                  </a:cubicBezTo>
                  <a:lnTo>
                    <a:pt x="7984182" y="697901"/>
                  </a:lnTo>
                  <a:lnTo>
                    <a:pt x="7948043" y="657976"/>
                  </a:lnTo>
                  <a:cubicBezTo>
                    <a:pt x="7923636" y="631328"/>
                    <a:pt x="7899079" y="604823"/>
                    <a:pt x="7874324" y="578607"/>
                  </a:cubicBezTo>
                  <a:cubicBezTo>
                    <a:pt x="7824714" y="526221"/>
                    <a:pt x="7774608" y="474458"/>
                    <a:pt x="7723308" y="424085"/>
                  </a:cubicBezTo>
                  <a:cubicBezTo>
                    <a:pt x="7672157" y="373808"/>
                    <a:pt x="7619168" y="324153"/>
                    <a:pt x="7565532" y="275602"/>
                  </a:cubicBezTo>
                  <a:close/>
                  <a:moveTo>
                    <a:pt x="1832515" y="0"/>
                  </a:moveTo>
                  <a:lnTo>
                    <a:pt x="2158449" y="0"/>
                  </a:lnTo>
                  <a:lnTo>
                    <a:pt x="2108797" y="37845"/>
                  </a:lnTo>
                  <a:cubicBezTo>
                    <a:pt x="2052253" y="83168"/>
                    <a:pt x="1996914" y="129778"/>
                    <a:pt x="1942830" y="177587"/>
                  </a:cubicBezTo>
                  <a:cubicBezTo>
                    <a:pt x="1834563" y="273109"/>
                    <a:pt x="1731317" y="373472"/>
                    <a:pt x="1633191" y="477909"/>
                  </a:cubicBezTo>
                  <a:cubicBezTo>
                    <a:pt x="1240290" y="896038"/>
                    <a:pt x="927123" y="1375900"/>
                    <a:pt x="702686" y="1889935"/>
                  </a:cubicBezTo>
                  <a:cubicBezTo>
                    <a:pt x="646565" y="2018192"/>
                    <a:pt x="596210" y="2149182"/>
                    <a:pt x="551769" y="2281416"/>
                  </a:cubicBezTo>
                  <a:cubicBezTo>
                    <a:pt x="507429" y="2413700"/>
                    <a:pt x="469451" y="2547613"/>
                    <a:pt x="438383" y="2682772"/>
                  </a:cubicBezTo>
                  <a:cubicBezTo>
                    <a:pt x="423122" y="2750111"/>
                    <a:pt x="409203" y="2818553"/>
                    <a:pt x="397124" y="2887044"/>
                  </a:cubicBezTo>
                  <a:cubicBezTo>
                    <a:pt x="385144" y="2955581"/>
                    <a:pt x="374357" y="3024359"/>
                    <a:pt x="365658" y="3093424"/>
                  </a:cubicBezTo>
                  <a:cubicBezTo>
                    <a:pt x="347813" y="3231506"/>
                    <a:pt x="336727" y="3370260"/>
                    <a:pt x="332105" y="3509828"/>
                  </a:cubicBezTo>
                  <a:cubicBezTo>
                    <a:pt x="322311" y="3788822"/>
                    <a:pt x="339660" y="4068628"/>
                    <a:pt x="383653" y="4346327"/>
                  </a:cubicBezTo>
                  <a:cubicBezTo>
                    <a:pt x="394539" y="4415489"/>
                    <a:pt x="407464" y="4484267"/>
                    <a:pt x="422327" y="4552900"/>
                  </a:cubicBezTo>
                  <a:cubicBezTo>
                    <a:pt x="437041" y="4621534"/>
                    <a:pt x="453693" y="4689881"/>
                    <a:pt x="472184" y="4757939"/>
                  </a:cubicBezTo>
                  <a:cubicBezTo>
                    <a:pt x="490677" y="4825949"/>
                    <a:pt x="511007" y="4893673"/>
                    <a:pt x="533078" y="4960916"/>
                  </a:cubicBezTo>
                  <a:cubicBezTo>
                    <a:pt x="555249" y="5028208"/>
                    <a:pt x="578662" y="5095022"/>
                    <a:pt x="604710" y="5160875"/>
                  </a:cubicBezTo>
                  <a:cubicBezTo>
                    <a:pt x="707358" y="5425298"/>
                    <a:pt x="838443" y="5680902"/>
                    <a:pt x="996766" y="5920640"/>
                  </a:cubicBezTo>
                  <a:cubicBezTo>
                    <a:pt x="1154790" y="6160571"/>
                    <a:pt x="1340404" y="6384350"/>
                    <a:pt x="1549183" y="6586417"/>
                  </a:cubicBezTo>
                  <a:cubicBezTo>
                    <a:pt x="1601365" y="6636982"/>
                    <a:pt x="1654970" y="6686208"/>
                    <a:pt x="1709890" y="6734063"/>
                  </a:cubicBezTo>
                  <a:lnTo>
                    <a:pt x="1859761" y="6858000"/>
                  </a:lnTo>
                  <a:lnTo>
                    <a:pt x="1671798" y="6858000"/>
                  </a:lnTo>
                  <a:lnTo>
                    <a:pt x="1628044" y="6822717"/>
                  </a:lnTo>
                  <a:cubicBezTo>
                    <a:pt x="1570828" y="6774460"/>
                    <a:pt x="1514710" y="6724955"/>
                    <a:pt x="1459756" y="6674223"/>
                  </a:cubicBezTo>
                  <a:cubicBezTo>
                    <a:pt x="1019931" y="6268363"/>
                    <a:pt x="658296" y="5781216"/>
                    <a:pt x="402543" y="5241588"/>
                  </a:cubicBezTo>
                  <a:cubicBezTo>
                    <a:pt x="370231" y="5174103"/>
                    <a:pt x="340306" y="5105661"/>
                    <a:pt x="311923" y="5036741"/>
                  </a:cubicBezTo>
                  <a:cubicBezTo>
                    <a:pt x="283539" y="4967771"/>
                    <a:pt x="256895" y="4897986"/>
                    <a:pt x="232140" y="4827483"/>
                  </a:cubicBezTo>
                  <a:cubicBezTo>
                    <a:pt x="207334" y="4756981"/>
                    <a:pt x="184368" y="4685758"/>
                    <a:pt x="163392" y="4613913"/>
                  </a:cubicBezTo>
                  <a:cubicBezTo>
                    <a:pt x="142514" y="4542020"/>
                    <a:pt x="123624" y="4469360"/>
                    <a:pt x="106823" y="4396365"/>
                  </a:cubicBezTo>
                  <a:cubicBezTo>
                    <a:pt x="73120" y="4250902"/>
                    <a:pt x="47371" y="4103281"/>
                    <a:pt x="29326" y="3954702"/>
                  </a:cubicBezTo>
                  <a:cubicBezTo>
                    <a:pt x="20478" y="3880365"/>
                    <a:pt x="13320" y="3805789"/>
                    <a:pt x="8647" y="3730971"/>
                  </a:cubicBezTo>
                  <a:cubicBezTo>
                    <a:pt x="6311" y="3693587"/>
                    <a:pt x="4322" y="3656106"/>
                    <a:pt x="2880" y="3618674"/>
                  </a:cubicBezTo>
                  <a:cubicBezTo>
                    <a:pt x="1539" y="3581146"/>
                    <a:pt x="694" y="3543809"/>
                    <a:pt x="296" y="3506425"/>
                  </a:cubicBezTo>
                  <a:cubicBezTo>
                    <a:pt x="-1543" y="3356649"/>
                    <a:pt x="5217" y="3206200"/>
                    <a:pt x="20030" y="3056711"/>
                  </a:cubicBezTo>
                  <a:cubicBezTo>
                    <a:pt x="27686" y="2981942"/>
                    <a:pt x="36931" y="2907317"/>
                    <a:pt x="48664" y="2832980"/>
                  </a:cubicBezTo>
                  <a:cubicBezTo>
                    <a:pt x="60395" y="2758642"/>
                    <a:pt x="73716" y="2684784"/>
                    <a:pt x="89922" y="2610639"/>
                  </a:cubicBezTo>
                  <a:cubicBezTo>
                    <a:pt x="121736" y="2462826"/>
                    <a:pt x="162645" y="2317220"/>
                    <a:pt x="211163" y="2174343"/>
                  </a:cubicBezTo>
                  <a:cubicBezTo>
                    <a:pt x="259778" y="2031468"/>
                    <a:pt x="315601" y="1891517"/>
                    <a:pt x="379129" y="1754393"/>
                  </a:cubicBezTo>
                  <a:cubicBezTo>
                    <a:pt x="505540" y="1480433"/>
                    <a:pt x="660930" y="1219318"/>
                    <a:pt x="841424" y="976270"/>
                  </a:cubicBezTo>
                  <a:cubicBezTo>
                    <a:pt x="931498" y="854627"/>
                    <a:pt x="1028182" y="737777"/>
                    <a:pt x="1130234" y="625768"/>
                  </a:cubicBezTo>
                  <a:cubicBezTo>
                    <a:pt x="1232486" y="513855"/>
                    <a:pt x="1340157" y="407117"/>
                    <a:pt x="1452897" y="305748"/>
                  </a:cubicBezTo>
                  <a:cubicBezTo>
                    <a:pt x="1565736" y="204380"/>
                    <a:pt x="1683596" y="108665"/>
                    <a:pt x="1805682" y="18752"/>
                  </a:cubicBez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9" name="Freeform: Shape 18">
              <a:extLst>
                <a:ext uri="{FF2B5EF4-FFF2-40B4-BE49-F238E27FC236}">
                  <a16:creationId xmlns:a16="http://schemas.microsoft.com/office/drawing/2014/main" id="{DA46556D-445B-4CD0-87A0-02A30BD1B1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08320" y="3985"/>
              <a:ext cx="9767847" cy="6858000"/>
            </a:xfrm>
            <a:custGeom>
              <a:avLst/>
              <a:gdLst>
                <a:gd name="connsiteX0" fmla="*/ 7151367 w 9767847"/>
                <a:gd name="connsiteY0" fmla="*/ 0 h 6858000"/>
                <a:gd name="connsiteX1" fmla="*/ 7881247 w 9767847"/>
                <a:gd name="connsiteY1" fmla="*/ 0 h 6858000"/>
                <a:gd name="connsiteX2" fmla="*/ 7990553 w 9767847"/>
                <a:gd name="connsiteY2" fmla="*/ 81317 h 6858000"/>
                <a:gd name="connsiteX3" fmla="*/ 9767847 w 9767847"/>
                <a:gd name="connsiteY3" fmla="*/ 3649031 h 6858000"/>
                <a:gd name="connsiteX4" fmla="*/ 8652597 w 9767847"/>
                <a:gd name="connsiteY4" fmla="*/ 6590005 h 6858000"/>
                <a:gd name="connsiteX5" fmla="*/ 8395306 w 9767847"/>
                <a:gd name="connsiteY5" fmla="*/ 6858000 h 6858000"/>
                <a:gd name="connsiteX6" fmla="*/ 6762603 w 9767847"/>
                <a:gd name="connsiteY6" fmla="*/ 6858000 h 6858000"/>
                <a:gd name="connsiteX7" fmla="*/ 6765962 w 9767847"/>
                <a:gd name="connsiteY7" fmla="*/ 6854844 h 6858000"/>
                <a:gd name="connsiteX8" fmla="*/ 6804586 w 9767847"/>
                <a:gd name="connsiteY8" fmla="*/ 6817103 h 6858000"/>
                <a:gd name="connsiteX9" fmla="*/ 6881735 w 9767847"/>
                <a:gd name="connsiteY9" fmla="*/ 6741197 h 6858000"/>
                <a:gd name="connsiteX10" fmla="*/ 6958883 w 9767847"/>
                <a:gd name="connsiteY10" fmla="*/ 6664822 h 6858000"/>
                <a:gd name="connsiteX11" fmla="*/ 7267925 w 9767847"/>
                <a:gd name="connsiteY11" fmla="*/ 6355694 h 6858000"/>
                <a:gd name="connsiteX12" fmla="*/ 7424360 w 9767847"/>
                <a:gd name="connsiteY12" fmla="*/ 6200685 h 6858000"/>
                <a:gd name="connsiteX13" fmla="*/ 7504938 w 9767847"/>
                <a:gd name="connsiteY13" fmla="*/ 6122708 h 6858000"/>
                <a:gd name="connsiteX14" fmla="*/ 7546396 w 9767847"/>
                <a:gd name="connsiteY14" fmla="*/ 6083697 h 6858000"/>
                <a:gd name="connsiteX15" fmla="*/ 7588002 w 9767847"/>
                <a:gd name="connsiteY15" fmla="*/ 6045532 h 6858000"/>
                <a:gd name="connsiteX16" fmla="*/ 7631000 w 9767847"/>
                <a:gd name="connsiteY16" fmla="*/ 6006709 h 6858000"/>
                <a:gd name="connsiteX17" fmla="*/ 7675440 w 9767847"/>
                <a:gd name="connsiteY17" fmla="*/ 5968309 h 6858000"/>
                <a:gd name="connsiteX18" fmla="*/ 7720626 w 9767847"/>
                <a:gd name="connsiteY18" fmla="*/ 5930851 h 6858000"/>
                <a:gd name="connsiteX19" fmla="*/ 7766458 w 9767847"/>
                <a:gd name="connsiteY19" fmla="*/ 5894334 h 6858000"/>
                <a:gd name="connsiteX20" fmla="*/ 7955254 w 9767847"/>
                <a:gd name="connsiteY20" fmla="*/ 5756828 h 6858000"/>
                <a:gd name="connsiteX21" fmla="*/ 8352678 w 9767847"/>
                <a:gd name="connsiteY21" fmla="*/ 5517630 h 6858000"/>
                <a:gd name="connsiteX22" fmla="*/ 8451350 w 9767847"/>
                <a:gd name="connsiteY22" fmla="*/ 5465254 h 6858000"/>
                <a:gd name="connsiteX23" fmla="*/ 8548532 w 9767847"/>
                <a:gd name="connsiteY23" fmla="*/ 5413395 h 6858000"/>
                <a:gd name="connsiteX24" fmla="*/ 8729473 w 9767847"/>
                <a:gd name="connsiteY24" fmla="*/ 5309961 h 6858000"/>
                <a:gd name="connsiteX25" fmla="*/ 8770781 w 9767847"/>
                <a:gd name="connsiteY25" fmla="*/ 5283232 h 6858000"/>
                <a:gd name="connsiteX26" fmla="*/ 8790964 w 9767847"/>
                <a:gd name="connsiteY26" fmla="*/ 5269492 h 6858000"/>
                <a:gd name="connsiteX27" fmla="*/ 8810499 w 9767847"/>
                <a:gd name="connsiteY27" fmla="*/ 5255703 h 6858000"/>
                <a:gd name="connsiteX28" fmla="*/ 8883571 w 9767847"/>
                <a:gd name="connsiteY28" fmla="*/ 5198479 h 6858000"/>
                <a:gd name="connsiteX29" fmla="*/ 9006651 w 9767847"/>
                <a:gd name="connsiteY29" fmla="*/ 5070527 h 6858000"/>
                <a:gd name="connsiteX30" fmla="*/ 9033494 w 9767847"/>
                <a:gd name="connsiteY30" fmla="*/ 5034105 h 6858000"/>
                <a:gd name="connsiteX31" fmla="*/ 9040305 w 9767847"/>
                <a:gd name="connsiteY31" fmla="*/ 5024551 h 6858000"/>
                <a:gd name="connsiteX32" fmla="*/ 9046568 w 9767847"/>
                <a:gd name="connsiteY32" fmla="*/ 5015281 h 6858000"/>
                <a:gd name="connsiteX33" fmla="*/ 9058846 w 9767847"/>
                <a:gd name="connsiteY33" fmla="*/ 4996645 h 6858000"/>
                <a:gd name="connsiteX34" fmla="*/ 9104529 w 9767847"/>
                <a:gd name="connsiteY34" fmla="*/ 4918105 h 6858000"/>
                <a:gd name="connsiteX35" fmla="*/ 9181081 w 9767847"/>
                <a:gd name="connsiteY35" fmla="*/ 4744694 h 6858000"/>
                <a:gd name="connsiteX36" fmla="*/ 9240731 w 9767847"/>
                <a:gd name="connsiteY36" fmla="*/ 4557872 h 6858000"/>
                <a:gd name="connsiteX37" fmla="*/ 9265388 w 9767847"/>
                <a:gd name="connsiteY37" fmla="*/ 4461073 h 6858000"/>
                <a:gd name="connsiteX38" fmla="*/ 9276571 w 9767847"/>
                <a:gd name="connsiteY38" fmla="*/ 4411943 h 6858000"/>
                <a:gd name="connsiteX39" fmla="*/ 9281841 w 9767847"/>
                <a:gd name="connsiteY39" fmla="*/ 4387379 h 6858000"/>
                <a:gd name="connsiteX40" fmla="*/ 9286513 w 9767847"/>
                <a:gd name="connsiteY40" fmla="*/ 4364838 h 6858000"/>
                <a:gd name="connsiteX41" fmla="*/ 9296754 w 9767847"/>
                <a:gd name="connsiteY41" fmla="*/ 4312038 h 6858000"/>
                <a:gd name="connsiteX42" fmla="*/ 9301029 w 9767847"/>
                <a:gd name="connsiteY42" fmla="*/ 4289074 h 6858000"/>
                <a:gd name="connsiteX43" fmla="*/ 9302818 w 9767847"/>
                <a:gd name="connsiteY43" fmla="*/ 4278581 h 6858000"/>
                <a:gd name="connsiteX44" fmla="*/ 9304658 w 9767847"/>
                <a:gd name="connsiteY44" fmla="*/ 4266816 h 6858000"/>
                <a:gd name="connsiteX45" fmla="*/ 9312810 w 9767847"/>
                <a:gd name="connsiteY45" fmla="*/ 4215945 h 6858000"/>
                <a:gd name="connsiteX46" fmla="*/ 9316887 w 9767847"/>
                <a:gd name="connsiteY46" fmla="*/ 4190486 h 6858000"/>
                <a:gd name="connsiteX47" fmla="*/ 9318923 w 9767847"/>
                <a:gd name="connsiteY47" fmla="*/ 4177780 h 6858000"/>
                <a:gd name="connsiteX48" fmla="*/ 9320515 w 9767847"/>
                <a:gd name="connsiteY48" fmla="*/ 4164886 h 6858000"/>
                <a:gd name="connsiteX49" fmla="*/ 9332445 w 9767847"/>
                <a:gd name="connsiteY49" fmla="*/ 4064981 h 6858000"/>
                <a:gd name="connsiteX50" fmla="*/ 9336173 w 9767847"/>
                <a:gd name="connsiteY50" fmla="*/ 4018676 h 6858000"/>
                <a:gd name="connsiteX51" fmla="*/ 9340199 w 9767847"/>
                <a:gd name="connsiteY51" fmla="*/ 3965171 h 6858000"/>
                <a:gd name="connsiteX52" fmla="*/ 9347557 w 9767847"/>
                <a:gd name="connsiteY52" fmla="*/ 3765972 h 6858000"/>
                <a:gd name="connsiteX53" fmla="*/ 9346364 w 9767847"/>
                <a:gd name="connsiteY53" fmla="*/ 3664938 h 6858000"/>
                <a:gd name="connsiteX54" fmla="*/ 9344921 w 9767847"/>
                <a:gd name="connsiteY54" fmla="*/ 3615243 h 6858000"/>
                <a:gd name="connsiteX55" fmla="*/ 9344524 w 9767847"/>
                <a:gd name="connsiteY55" fmla="*/ 3603526 h 6858000"/>
                <a:gd name="connsiteX56" fmla="*/ 9343728 w 9767847"/>
                <a:gd name="connsiteY56" fmla="*/ 3590774 h 6858000"/>
                <a:gd name="connsiteX57" fmla="*/ 9342188 w 9767847"/>
                <a:gd name="connsiteY57" fmla="*/ 3565268 h 6858000"/>
                <a:gd name="connsiteX58" fmla="*/ 9339056 w 9767847"/>
                <a:gd name="connsiteY58" fmla="*/ 3514256 h 6858000"/>
                <a:gd name="connsiteX59" fmla="*/ 9334334 w 9767847"/>
                <a:gd name="connsiteY59" fmla="*/ 3463057 h 6858000"/>
                <a:gd name="connsiteX60" fmla="*/ 9329363 w 9767847"/>
                <a:gd name="connsiteY60" fmla="*/ 3411810 h 6858000"/>
                <a:gd name="connsiteX61" fmla="*/ 9328319 w 9767847"/>
                <a:gd name="connsiteY61" fmla="*/ 3400657 h 6858000"/>
                <a:gd name="connsiteX62" fmla="*/ 9327177 w 9767847"/>
                <a:gd name="connsiteY62" fmla="*/ 3390116 h 6858000"/>
                <a:gd name="connsiteX63" fmla="*/ 9324293 w 9767847"/>
                <a:gd name="connsiteY63" fmla="*/ 3366774 h 6858000"/>
                <a:gd name="connsiteX64" fmla="*/ 9320763 w 9767847"/>
                <a:gd name="connsiteY64" fmla="*/ 3340329 h 6858000"/>
                <a:gd name="connsiteX65" fmla="*/ 9317184 w 9767847"/>
                <a:gd name="connsiteY65" fmla="*/ 3311245 h 6858000"/>
                <a:gd name="connsiteX66" fmla="*/ 9311021 w 9767847"/>
                <a:gd name="connsiteY66" fmla="*/ 3266211 h 6858000"/>
                <a:gd name="connsiteX67" fmla="*/ 9302719 w 9767847"/>
                <a:gd name="connsiteY67" fmla="*/ 3215717 h 6858000"/>
                <a:gd name="connsiteX68" fmla="*/ 9293970 w 9767847"/>
                <a:gd name="connsiteY68" fmla="*/ 3165789 h 6858000"/>
                <a:gd name="connsiteX69" fmla="*/ 9252065 w 9767847"/>
                <a:gd name="connsiteY69" fmla="*/ 2967107 h 6858000"/>
                <a:gd name="connsiteX70" fmla="*/ 9227211 w 9767847"/>
                <a:gd name="connsiteY70" fmla="*/ 2868473 h 6858000"/>
                <a:gd name="connsiteX71" fmla="*/ 9220699 w 9767847"/>
                <a:gd name="connsiteY71" fmla="*/ 2844426 h 6858000"/>
                <a:gd name="connsiteX72" fmla="*/ 9213740 w 9767847"/>
                <a:gd name="connsiteY72" fmla="*/ 2820191 h 6858000"/>
                <a:gd name="connsiteX73" fmla="*/ 9199374 w 9767847"/>
                <a:gd name="connsiteY73" fmla="*/ 2771438 h 6858000"/>
                <a:gd name="connsiteX74" fmla="*/ 9061829 w 9767847"/>
                <a:gd name="connsiteY74" fmla="*/ 2385418 h 6858000"/>
                <a:gd name="connsiteX75" fmla="*/ 8978865 w 9767847"/>
                <a:gd name="connsiteY75" fmla="*/ 2196855 h 6858000"/>
                <a:gd name="connsiteX76" fmla="*/ 8956694 w 9767847"/>
                <a:gd name="connsiteY76" fmla="*/ 2150219 h 6858000"/>
                <a:gd name="connsiteX77" fmla="*/ 8934176 w 9767847"/>
                <a:gd name="connsiteY77" fmla="*/ 2103914 h 6858000"/>
                <a:gd name="connsiteX78" fmla="*/ 8887151 w 9767847"/>
                <a:gd name="connsiteY78" fmla="*/ 2011350 h 6858000"/>
                <a:gd name="connsiteX79" fmla="*/ 8787533 w 9767847"/>
                <a:gd name="connsiteY79" fmla="*/ 1828527 h 6858000"/>
                <a:gd name="connsiteX80" fmla="*/ 8761485 w 9767847"/>
                <a:gd name="connsiteY80" fmla="*/ 1783398 h 6858000"/>
                <a:gd name="connsiteX81" fmla="*/ 8734791 w 9767847"/>
                <a:gd name="connsiteY81" fmla="*/ 1737893 h 6858000"/>
                <a:gd name="connsiteX82" fmla="*/ 8680808 w 9767847"/>
                <a:gd name="connsiteY82" fmla="*/ 1648812 h 6858000"/>
                <a:gd name="connsiteX83" fmla="*/ 8567024 w 9767847"/>
                <a:gd name="connsiteY83" fmla="*/ 1472906 h 6858000"/>
                <a:gd name="connsiteX84" fmla="*/ 8537446 w 9767847"/>
                <a:gd name="connsiteY84" fmla="*/ 1429330 h 6858000"/>
                <a:gd name="connsiteX85" fmla="*/ 8507423 w 9767847"/>
                <a:gd name="connsiteY85" fmla="*/ 1385896 h 6858000"/>
                <a:gd name="connsiteX86" fmla="*/ 8446529 w 9767847"/>
                <a:gd name="connsiteY86" fmla="*/ 1300295 h 6858000"/>
                <a:gd name="connsiteX87" fmla="*/ 8319224 w 9767847"/>
                <a:gd name="connsiteY87" fmla="*/ 1131026 h 6858000"/>
                <a:gd name="connsiteX88" fmla="*/ 8286366 w 9767847"/>
                <a:gd name="connsiteY88" fmla="*/ 1089050 h 6858000"/>
                <a:gd name="connsiteX89" fmla="*/ 8270161 w 9767847"/>
                <a:gd name="connsiteY89" fmla="*/ 1068439 h 6858000"/>
                <a:gd name="connsiteX90" fmla="*/ 8253856 w 9767847"/>
                <a:gd name="connsiteY90" fmla="*/ 1048156 h 6858000"/>
                <a:gd name="connsiteX91" fmla="*/ 8186352 w 9767847"/>
                <a:gd name="connsiteY91" fmla="*/ 966275 h 6858000"/>
                <a:gd name="connsiteX92" fmla="*/ 8046768 w 9767847"/>
                <a:gd name="connsiteY92" fmla="*/ 805429 h 6858000"/>
                <a:gd name="connsiteX93" fmla="*/ 8010927 w 9767847"/>
                <a:gd name="connsiteY93" fmla="*/ 765853 h 6858000"/>
                <a:gd name="connsiteX94" fmla="*/ 7974788 w 9767847"/>
                <a:gd name="connsiteY94" fmla="*/ 726653 h 6858000"/>
                <a:gd name="connsiteX95" fmla="*/ 7901070 w 9767847"/>
                <a:gd name="connsiteY95" fmla="*/ 648724 h 6858000"/>
                <a:gd name="connsiteX96" fmla="*/ 7750054 w 9767847"/>
                <a:gd name="connsiteY96" fmla="*/ 497008 h 6858000"/>
                <a:gd name="connsiteX97" fmla="*/ 7592277 w 9767847"/>
                <a:gd name="connsiteY97" fmla="*/ 351221 h 6858000"/>
                <a:gd name="connsiteX98" fmla="*/ 7257734 w 9767847"/>
                <a:gd name="connsiteY98" fmla="*/ 76964 h 6858000"/>
                <a:gd name="connsiteX99" fmla="*/ 1886601 w 9767847"/>
                <a:gd name="connsiteY99" fmla="*/ 0 h 6858000"/>
                <a:gd name="connsiteX100" fmla="*/ 2292926 w 9767847"/>
                <a:gd name="connsiteY100" fmla="*/ 0 h 6858000"/>
                <a:gd name="connsiteX101" fmla="*/ 2135542 w 9767847"/>
                <a:gd name="connsiteY101" fmla="*/ 117781 h 6858000"/>
                <a:gd name="connsiteX102" fmla="*/ 1969576 w 9767847"/>
                <a:gd name="connsiteY102" fmla="*/ 254986 h 6858000"/>
                <a:gd name="connsiteX103" fmla="*/ 1659938 w 9767847"/>
                <a:gd name="connsiteY103" fmla="*/ 549855 h 6858000"/>
                <a:gd name="connsiteX104" fmla="*/ 729383 w 9767847"/>
                <a:gd name="connsiteY104" fmla="*/ 1936480 h 6858000"/>
                <a:gd name="connsiteX105" fmla="*/ 578465 w 9767847"/>
                <a:gd name="connsiteY105" fmla="*/ 2320807 h 6858000"/>
                <a:gd name="connsiteX106" fmla="*/ 465080 w 9767847"/>
                <a:gd name="connsiteY106" fmla="*/ 2714875 h 6858000"/>
                <a:gd name="connsiteX107" fmla="*/ 423820 w 9767847"/>
                <a:gd name="connsiteY107" fmla="*/ 2915436 h 6858000"/>
                <a:gd name="connsiteX108" fmla="*/ 392355 w 9767847"/>
                <a:gd name="connsiteY108" fmla="*/ 3118071 h 6858000"/>
                <a:gd name="connsiteX109" fmla="*/ 358801 w 9767847"/>
                <a:gd name="connsiteY109" fmla="*/ 3526915 h 6858000"/>
                <a:gd name="connsiteX110" fmla="*/ 410350 w 9767847"/>
                <a:gd name="connsiteY110" fmla="*/ 4348226 h 6858000"/>
                <a:gd name="connsiteX111" fmla="*/ 449022 w 9767847"/>
                <a:gd name="connsiteY111" fmla="*/ 4551049 h 6858000"/>
                <a:gd name="connsiteX112" fmla="*/ 498882 w 9767847"/>
                <a:gd name="connsiteY112" fmla="*/ 4752365 h 6858000"/>
                <a:gd name="connsiteX113" fmla="*/ 559775 w 9767847"/>
                <a:gd name="connsiteY113" fmla="*/ 4951657 h 6858000"/>
                <a:gd name="connsiteX114" fmla="*/ 631406 w 9767847"/>
                <a:gd name="connsiteY114" fmla="*/ 5147986 h 6858000"/>
                <a:gd name="connsiteX115" fmla="*/ 1023461 w 9767847"/>
                <a:gd name="connsiteY115" fmla="*/ 5893957 h 6858000"/>
                <a:gd name="connsiteX116" fmla="*/ 1575880 w 9767847"/>
                <a:gd name="connsiteY116" fmla="*/ 6547646 h 6858000"/>
                <a:gd name="connsiteX117" fmla="*/ 1905228 w 9767847"/>
                <a:gd name="connsiteY117" fmla="*/ 6829468 h 6858000"/>
                <a:gd name="connsiteX118" fmla="*/ 1944230 w 9767847"/>
                <a:gd name="connsiteY118" fmla="*/ 6858000 h 6858000"/>
                <a:gd name="connsiteX119" fmla="*/ 1372541 w 9767847"/>
                <a:gd name="connsiteY119" fmla="*/ 6858000 h 6858000"/>
                <a:gd name="connsiteX120" fmla="*/ 1115251 w 9767847"/>
                <a:gd name="connsiteY120" fmla="*/ 6590005 h 6858000"/>
                <a:gd name="connsiteX121" fmla="*/ 0 w 9767847"/>
                <a:gd name="connsiteY121" fmla="*/ 3649031 h 6858000"/>
                <a:gd name="connsiteX122" fmla="*/ 1777294 w 9767847"/>
                <a:gd name="connsiteY122" fmla="*/ 8131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767847" h="6858000">
                  <a:moveTo>
                    <a:pt x="7151367" y="0"/>
                  </a:moveTo>
                  <a:lnTo>
                    <a:pt x="7881247" y="0"/>
                  </a:lnTo>
                  <a:lnTo>
                    <a:pt x="7990553" y="81317"/>
                  </a:lnTo>
                  <a:cubicBezTo>
                    <a:pt x="9075991" y="929334"/>
                    <a:pt x="9767847" y="2212695"/>
                    <a:pt x="9767847" y="3649031"/>
                  </a:cubicBezTo>
                  <a:cubicBezTo>
                    <a:pt x="9767847" y="4766182"/>
                    <a:pt x="9349317" y="5790792"/>
                    <a:pt x="8652597" y="6590005"/>
                  </a:cubicBezTo>
                  <a:lnTo>
                    <a:pt x="8395306" y="6858000"/>
                  </a:lnTo>
                  <a:lnTo>
                    <a:pt x="6762603" y="6858000"/>
                  </a:lnTo>
                  <a:lnTo>
                    <a:pt x="6765962" y="6854844"/>
                  </a:lnTo>
                  <a:cubicBezTo>
                    <a:pt x="6779036" y="6842703"/>
                    <a:pt x="6791663" y="6829621"/>
                    <a:pt x="6804586" y="6817103"/>
                  </a:cubicBezTo>
                  <a:lnTo>
                    <a:pt x="6881735" y="6741197"/>
                  </a:lnTo>
                  <a:cubicBezTo>
                    <a:pt x="6907435" y="6715881"/>
                    <a:pt x="6933134" y="6690798"/>
                    <a:pt x="6958883" y="6664822"/>
                  </a:cubicBezTo>
                  <a:lnTo>
                    <a:pt x="7267925" y="6355694"/>
                  </a:lnTo>
                  <a:lnTo>
                    <a:pt x="7424360" y="6200685"/>
                  </a:lnTo>
                  <a:cubicBezTo>
                    <a:pt x="7450754" y="6174802"/>
                    <a:pt x="7477598" y="6148731"/>
                    <a:pt x="7504938" y="6122708"/>
                  </a:cubicBezTo>
                  <a:lnTo>
                    <a:pt x="7546396" y="6083697"/>
                  </a:lnTo>
                  <a:cubicBezTo>
                    <a:pt x="7560264" y="6070803"/>
                    <a:pt x="7574780" y="6057532"/>
                    <a:pt x="7588002" y="6045532"/>
                  </a:cubicBezTo>
                  <a:lnTo>
                    <a:pt x="7631000" y="6006709"/>
                  </a:lnTo>
                  <a:lnTo>
                    <a:pt x="7675440" y="5968309"/>
                  </a:lnTo>
                  <a:cubicBezTo>
                    <a:pt x="7690404" y="5955698"/>
                    <a:pt x="7705564" y="5943321"/>
                    <a:pt x="7720626" y="5930851"/>
                  </a:cubicBezTo>
                  <a:cubicBezTo>
                    <a:pt x="7735738" y="5918427"/>
                    <a:pt x="7751197" y="5906521"/>
                    <a:pt x="7766458" y="5894334"/>
                  </a:cubicBezTo>
                  <a:cubicBezTo>
                    <a:pt x="7827949" y="5846192"/>
                    <a:pt x="7890979" y="5800499"/>
                    <a:pt x="7955254" y="5756828"/>
                  </a:cubicBezTo>
                  <a:cubicBezTo>
                    <a:pt x="8083800" y="5669534"/>
                    <a:pt x="8216872" y="5590336"/>
                    <a:pt x="8352678" y="5517630"/>
                  </a:cubicBezTo>
                  <a:lnTo>
                    <a:pt x="8451350" y="5465254"/>
                  </a:lnTo>
                  <a:lnTo>
                    <a:pt x="8548532" y="5413395"/>
                  </a:lnTo>
                  <a:cubicBezTo>
                    <a:pt x="8612110" y="5379090"/>
                    <a:pt x="8673251" y="5345208"/>
                    <a:pt x="8729473" y="5309961"/>
                  </a:cubicBezTo>
                  <a:cubicBezTo>
                    <a:pt x="8743591" y="5301115"/>
                    <a:pt x="8757161" y="5292361"/>
                    <a:pt x="8770781" y="5283232"/>
                  </a:cubicBezTo>
                  <a:cubicBezTo>
                    <a:pt x="8777591" y="5278667"/>
                    <a:pt x="8784451" y="5274103"/>
                    <a:pt x="8790964" y="5269492"/>
                  </a:cubicBezTo>
                  <a:cubicBezTo>
                    <a:pt x="8797574" y="5264879"/>
                    <a:pt x="8804235" y="5260314"/>
                    <a:pt x="8810499" y="5255703"/>
                  </a:cubicBezTo>
                  <a:cubicBezTo>
                    <a:pt x="8835999" y="5237303"/>
                    <a:pt x="8860407" y="5218291"/>
                    <a:pt x="8883571" y="5198479"/>
                  </a:cubicBezTo>
                  <a:cubicBezTo>
                    <a:pt x="8929900" y="5158856"/>
                    <a:pt x="8971258" y="5116315"/>
                    <a:pt x="9006651" y="5070527"/>
                  </a:cubicBezTo>
                  <a:cubicBezTo>
                    <a:pt x="9015351" y="5059328"/>
                    <a:pt x="9024398" y="5046857"/>
                    <a:pt x="9033494" y="5034105"/>
                  </a:cubicBezTo>
                  <a:lnTo>
                    <a:pt x="9040305" y="5024551"/>
                  </a:lnTo>
                  <a:lnTo>
                    <a:pt x="9046568" y="5015281"/>
                  </a:lnTo>
                  <a:cubicBezTo>
                    <a:pt x="9050743" y="5009163"/>
                    <a:pt x="9054819" y="5002952"/>
                    <a:pt x="9058846" y="4996645"/>
                  </a:cubicBezTo>
                  <a:cubicBezTo>
                    <a:pt x="9075002" y="4971517"/>
                    <a:pt x="9090212" y="4945305"/>
                    <a:pt x="9104529" y="4918105"/>
                  </a:cubicBezTo>
                  <a:cubicBezTo>
                    <a:pt x="9133211" y="4863752"/>
                    <a:pt x="9158313" y="4805447"/>
                    <a:pt x="9181081" y="4744694"/>
                  </a:cubicBezTo>
                  <a:cubicBezTo>
                    <a:pt x="9203748" y="4684178"/>
                    <a:pt x="9223383" y="4621778"/>
                    <a:pt x="9240731" y="4557872"/>
                  </a:cubicBezTo>
                  <a:cubicBezTo>
                    <a:pt x="9249481" y="4525966"/>
                    <a:pt x="9257682" y="4493684"/>
                    <a:pt x="9265388" y="4461073"/>
                  </a:cubicBezTo>
                  <a:cubicBezTo>
                    <a:pt x="9269215" y="4444744"/>
                    <a:pt x="9272943" y="4428367"/>
                    <a:pt x="9276571" y="4411943"/>
                  </a:cubicBezTo>
                  <a:lnTo>
                    <a:pt x="9281841" y="4387379"/>
                  </a:lnTo>
                  <a:lnTo>
                    <a:pt x="9286513" y="4364838"/>
                  </a:lnTo>
                  <a:lnTo>
                    <a:pt x="9296754" y="4312038"/>
                  </a:lnTo>
                  <a:lnTo>
                    <a:pt x="9301029" y="4289074"/>
                  </a:lnTo>
                  <a:lnTo>
                    <a:pt x="9302818" y="4278581"/>
                  </a:lnTo>
                  <a:lnTo>
                    <a:pt x="9304658" y="4266816"/>
                  </a:lnTo>
                  <a:lnTo>
                    <a:pt x="9312810" y="4215945"/>
                  </a:lnTo>
                  <a:lnTo>
                    <a:pt x="9316887" y="4190486"/>
                  </a:lnTo>
                  <a:lnTo>
                    <a:pt x="9318923" y="4177780"/>
                  </a:lnTo>
                  <a:cubicBezTo>
                    <a:pt x="9319570" y="4173546"/>
                    <a:pt x="9319969" y="4169169"/>
                    <a:pt x="9320515" y="4164886"/>
                  </a:cubicBezTo>
                  <a:lnTo>
                    <a:pt x="9332445" y="4064981"/>
                  </a:lnTo>
                  <a:cubicBezTo>
                    <a:pt x="9333836" y="4052370"/>
                    <a:pt x="9334880" y="4036888"/>
                    <a:pt x="9336173" y="4018676"/>
                  </a:cubicBezTo>
                  <a:lnTo>
                    <a:pt x="9340199" y="3965171"/>
                  </a:lnTo>
                  <a:cubicBezTo>
                    <a:pt x="9345071" y="3899806"/>
                    <a:pt x="9347358" y="3832983"/>
                    <a:pt x="9347557" y="3765972"/>
                  </a:cubicBezTo>
                  <a:cubicBezTo>
                    <a:pt x="9347656" y="3732420"/>
                    <a:pt x="9347209" y="3698773"/>
                    <a:pt x="9346364" y="3664938"/>
                  </a:cubicBezTo>
                  <a:lnTo>
                    <a:pt x="9344921" y="3615243"/>
                  </a:lnTo>
                  <a:lnTo>
                    <a:pt x="9344524" y="3603526"/>
                  </a:lnTo>
                  <a:lnTo>
                    <a:pt x="9343728" y="3590774"/>
                  </a:lnTo>
                  <a:lnTo>
                    <a:pt x="9342188" y="3565268"/>
                  </a:lnTo>
                  <a:lnTo>
                    <a:pt x="9339056" y="3514256"/>
                  </a:lnTo>
                  <a:cubicBezTo>
                    <a:pt x="9337914" y="3497221"/>
                    <a:pt x="9335874" y="3480138"/>
                    <a:pt x="9334334" y="3463057"/>
                  </a:cubicBezTo>
                  <a:lnTo>
                    <a:pt x="9329363" y="3411810"/>
                  </a:lnTo>
                  <a:lnTo>
                    <a:pt x="9328319" y="3400657"/>
                  </a:lnTo>
                  <a:lnTo>
                    <a:pt x="9327177" y="3390116"/>
                  </a:lnTo>
                  <a:lnTo>
                    <a:pt x="9324293" y="3366774"/>
                  </a:lnTo>
                  <a:lnTo>
                    <a:pt x="9320763" y="3340329"/>
                  </a:lnTo>
                  <a:lnTo>
                    <a:pt x="9317184" y="3311245"/>
                  </a:lnTo>
                  <a:cubicBezTo>
                    <a:pt x="9315594" y="3296893"/>
                    <a:pt x="9313506" y="3282306"/>
                    <a:pt x="9311021" y="3266211"/>
                  </a:cubicBezTo>
                  <a:lnTo>
                    <a:pt x="9302719" y="3215717"/>
                  </a:lnTo>
                  <a:cubicBezTo>
                    <a:pt x="9299936" y="3199059"/>
                    <a:pt x="9297003" y="3182400"/>
                    <a:pt x="9293970" y="3165789"/>
                  </a:cubicBezTo>
                  <a:cubicBezTo>
                    <a:pt x="9281891" y="3099295"/>
                    <a:pt x="9267674" y="3033084"/>
                    <a:pt x="9252065" y="2967107"/>
                  </a:cubicBezTo>
                  <a:cubicBezTo>
                    <a:pt x="9244261" y="2934167"/>
                    <a:pt x="9235959" y="2901273"/>
                    <a:pt x="9227211" y="2868473"/>
                  </a:cubicBezTo>
                  <a:lnTo>
                    <a:pt x="9220699" y="2844426"/>
                  </a:lnTo>
                  <a:lnTo>
                    <a:pt x="9213740" y="2820191"/>
                  </a:lnTo>
                  <a:cubicBezTo>
                    <a:pt x="9209216" y="2804049"/>
                    <a:pt x="9204345" y="2787768"/>
                    <a:pt x="9199374" y="2771438"/>
                  </a:cubicBezTo>
                  <a:cubicBezTo>
                    <a:pt x="9159855" y="2641086"/>
                    <a:pt x="9114272" y="2512099"/>
                    <a:pt x="9061829" y="2385418"/>
                  </a:cubicBezTo>
                  <a:cubicBezTo>
                    <a:pt x="9035582" y="2322077"/>
                    <a:pt x="9008043" y="2259160"/>
                    <a:pt x="8978865" y="2196855"/>
                  </a:cubicBezTo>
                  <a:lnTo>
                    <a:pt x="8956694" y="2150219"/>
                  </a:lnTo>
                  <a:lnTo>
                    <a:pt x="8934176" y="2103914"/>
                  </a:lnTo>
                  <a:cubicBezTo>
                    <a:pt x="8918915" y="2073091"/>
                    <a:pt x="8903157" y="2042032"/>
                    <a:pt x="8887151" y="2011350"/>
                  </a:cubicBezTo>
                  <a:cubicBezTo>
                    <a:pt x="8854988" y="1949891"/>
                    <a:pt x="8822082" y="1888810"/>
                    <a:pt x="8787533" y="1828527"/>
                  </a:cubicBezTo>
                  <a:lnTo>
                    <a:pt x="8761485" y="1783398"/>
                  </a:lnTo>
                  <a:lnTo>
                    <a:pt x="8734791" y="1737893"/>
                  </a:lnTo>
                  <a:cubicBezTo>
                    <a:pt x="8717047" y="1707823"/>
                    <a:pt x="8699200" y="1678363"/>
                    <a:pt x="8680808" y="1648812"/>
                  </a:cubicBezTo>
                  <a:cubicBezTo>
                    <a:pt x="8644322" y="1589658"/>
                    <a:pt x="8606194" y="1531118"/>
                    <a:pt x="8567024" y="1472906"/>
                  </a:cubicBezTo>
                  <a:lnTo>
                    <a:pt x="8537446" y="1429330"/>
                  </a:lnTo>
                  <a:lnTo>
                    <a:pt x="8507423" y="1385896"/>
                  </a:lnTo>
                  <a:cubicBezTo>
                    <a:pt x="8487390" y="1357284"/>
                    <a:pt x="8467158" y="1328719"/>
                    <a:pt x="8446529" y="1300295"/>
                  </a:cubicBezTo>
                  <a:cubicBezTo>
                    <a:pt x="8405271" y="1243496"/>
                    <a:pt x="8362718" y="1187120"/>
                    <a:pt x="8319224" y="1131026"/>
                  </a:cubicBezTo>
                  <a:lnTo>
                    <a:pt x="8286366" y="1089050"/>
                  </a:lnTo>
                  <a:lnTo>
                    <a:pt x="8270161" y="1068439"/>
                  </a:lnTo>
                  <a:lnTo>
                    <a:pt x="8253856" y="1048156"/>
                  </a:lnTo>
                  <a:cubicBezTo>
                    <a:pt x="8231636" y="1020675"/>
                    <a:pt x="8209117" y="993381"/>
                    <a:pt x="8186352" y="966275"/>
                  </a:cubicBezTo>
                  <a:cubicBezTo>
                    <a:pt x="8140917" y="911922"/>
                    <a:pt x="8094240" y="858417"/>
                    <a:pt x="8046768" y="805429"/>
                  </a:cubicBezTo>
                  <a:lnTo>
                    <a:pt x="8010927" y="765853"/>
                  </a:lnTo>
                  <a:lnTo>
                    <a:pt x="7974788" y="726653"/>
                  </a:lnTo>
                  <a:cubicBezTo>
                    <a:pt x="7950382" y="700489"/>
                    <a:pt x="7925824" y="674465"/>
                    <a:pt x="7901070" y="648724"/>
                  </a:cubicBezTo>
                  <a:cubicBezTo>
                    <a:pt x="7851510" y="597289"/>
                    <a:pt x="7801404" y="546514"/>
                    <a:pt x="7750054" y="497008"/>
                  </a:cubicBezTo>
                  <a:cubicBezTo>
                    <a:pt x="7698902" y="447644"/>
                    <a:pt x="7645913" y="398938"/>
                    <a:pt x="7592277" y="351221"/>
                  </a:cubicBezTo>
                  <a:cubicBezTo>
                    <a:pt x="7484856" y="255786"/>
                    <a:pt x="7373308" y="164304"/>
                    <a:pt x="7257734" y="76964"/>
                  </a:cubicBezTo>
                  <a:close/>
                  <a:moveTo>
                    <a:pt x="1886601" y="0"/>
                  </a:moveTo>
                  <a:lnTo>
                    <a:pt x="2292926" y="0"/>
                  </a:lnTo>
                  <a:lnTo>
                    <a:pt x="2135542" y="117781"/>
                  </a:lnTo>
                  <a:cubicBezTo>
                    <a:pt x="2078998" y="162280"/>
                    <a:pt x="2023659" y="208045"/>
                    <a:pt x="1969576" y="254986"/>
                  </a:cubicBezTo>
                  <a:cubicBezTo>
                    <a:pt x="1861309" y="348820"/>
                    <a:pt x="1758064" y="447314"/>
                    <a:pt x="1659938" y="549855"/>
                  </a:cubicBezTo>
                  <a:cubicBezTo>
                    <a:pt x="1266987" y="960346"/>
                    <a:pt x="953820" y="1431495"/>
                    <a:pt x="729383" y="1936480"/>
                  </a:cubicBezTo>
                  <a:cubicBezTo>
                    <a:pt x="673260" y="2062362"/>
                    <a:pt x="622855" y="2190972"/>
                    <a:pt x="578465" y="2320807"/>
                  </a:cubicBezTo>
                  <a:cubicBezTo>
                    <a:pt x="534125" y="2450687"/>
                    <a:pt x="496147" y="2582216"/>
                    <a:pt x="465080" y="2714875"/>
                  </a:cubicBezTo>
                  <a:cubicBezTo>
                    <a:pt x="449769" y="2780991"/>
                    <a:pt x="435850" y="2848191"/>
                    <a:pt x="423820" y="2915436"/>
                  </a:cubicBezTo>
                  <a:cubicBezTo>
                    <a:pt x="411840" y="2982731"/>
                    <a:pt x="401054" y="3050260"/>
                    <a:pt x="392355" y="3118071"/>
                  </a:cubicBezTo>
                  <a:cubicBezTo>
                    <a:pt x="374509" y="3253646"/>
                    <a:pt x="363424" y="3389880"/>
                    <a:pt x="358801" y="3526915"/>
                  </a:cubicBezTo>
                  <a:cubicBezTo>
                    <a:pt x="349009" y="3800843"/>
                    <a:pt x="366357" y="4075570"/>
                    <a:pt x="410350" y="4348226"/>
                  </a:cubicBezTo>
                  <a:cubicBezTo>
                    <a:pt x="421286" y="4416132"/>
                    <a:pt x="434209" y="4483660"/>
                    <a:pt x="449022" y="4551049"/>
                  </a:cubicBezTo>
                  <a:cubicBezTo>
                    <a:pt x="463737" y="4618436"/>
                    <a:pt x="480389" y="4685588"/>
                    <a:pt x="498882" y="4752365"/>
                  </a:cubicBezTo>
                  <a:cubicBezTo>
                    <a:pt x="517373" y="4819141"/>
                    <a:pt x="537704" y="4885635"/>
                    <a:pt x="559775" y="4951657"/>
                  </a:cubicBezTo>
                  <a:cubicBezTo>
                    <a:pt x="581946" y="5017775"/>
                    <a:pt x="605358" y="5083375"/>
                    <a:pt x="631406" y="5147986"/>
                  </a:cubicBezTo>
                  <a:cubicBezTo>
                    <a:pt x="734055" y="5407608"/>
                    <a:pt x="865188" y="5658570"/>
                    <a:pt x="1023461" y="5893957"/>
                  </a:cubicBezTo>
                  <a:cubicBezTo>
                    <a:pt x="1181487" y="6129578"/>
                    <a:pt x="1367051" y="6349247"/>
                    <a:pt x="1575880" y="6547646"/>
                  </a:cubicBezTo>
                  <a:cubicBezTo>
                    <a:pt x="1680269" y="6646916"/>
                    <a:pt x="1790338" y="6740939"/>
                    <a:pt x="1905228" y="6829468"/>
                  </a:cubicBezTo>
                  <a:lnTo>
                    <a:pt x="1944230" y="6858000"/>
                  </a:lnTo>
                  <a:lnTo>
                    <a:pt x="1372541" y="6858000"/>
                  </a:lnTo>
                  <a:lnTo>
                    <a:pt x="1115251" y="6590005"/>
                  </a:lnTo>
                  <a:cubicBezTo>
                    <a:pt x="418530" y="5790792"/>
                    <a:pt x="0" y="4766182"/>
                    <a:pt x="0" y="3649031"/>
                  </a:cubicBezTo>
                  <a:cubicBezTo>
                    <a:pt x="0" y="2212695"/>
                    <a:pt x="691856" y="929334"/>
                    <a:pt x="1777294" y="81317"/>
                  </a:cubicBezTo>
                  <a:close/>
                </a:path>
              </a:pathLst>
            </a:cu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 name="Title 1"/>
          <p:cNvSpPr>
            <a:spLocks noGrp="1"/>
          </p:cNvSpPr>
          <p:nvPr>
            <p:ph type="title"/>
          </p:nvPr>
        </p:nvSpPr>
        <p:spPr>
          <a:xfrm>
            <a:off x="3215729" y="107576"/>
            <a:ext cx="5760846" cy="6142617"/>
          </a:xfrm>
        </p:spPr>
        <p:txBody>
          <a:bodyPr vert="horz" lIns="91440" tIns="45720" rIns="91440" bIns="45720" rtlCol="0" anchor="b">
            <a:noAutofit/>
          </a:bodyPr>
          <a:lstStyle/>
          <a:p>
            <a:r>
              <a:rPr lang="en-US" sz="1800" b="1" u="sng" kern="1200" dirty="0">
                <a:solidFill>
                  <a:schemeClr val="tx2"/>
                </a:solidFill>
                <a:latin typeface="Arial" panose="020B0604020202020204" pitchFamily="34" charset="0"/>
                <a:cs typeface="Arial" panose="020B0604020202020204" pitchFamily="34" charset="0"/>
              </a:rPr>
              <a:t>R1 Monitoring:</a:t>
            </a:r>
            <a:br>
              <a:rPr lang="en-US" sz="1800" b="1"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Monitor and periodically evaluate the performance of the capability to ensure it is designed and operated to be effective, efficient, and responsive to change.</a:t>
            </a:r>
            <a:br>
              <a:rPr lang="en-US" sz="1800" kern="1200" dirty="0">
                <a:solidFill>
                  <a:schemeClr val="tx2"/>
                </a:solidFill>
                <a:latin typeface="Arial" panose="020B0604020202020204" pitchFamily="34" charset="0"/>
                <a:cs typeface="Arial" panose="020B0604020202020204" pitchFamily="34" charset="0"/>
              </a:rPr>
            </a:br>
            <a:br>
              <a:rPr lang="en-US" sz="1800" kern="1200" dirty="0">
                <a:solidFill>
                  <a:schemeClr val="tx2"/>
                </a:solidFill>
                <a:latin typeface="Arial" panose="020B0604020202020204" pitchFamily="34" charset="0"/>
                <a:cs typeface="Arial" panose="020B0604020202020204" pitchFamily="34" charset="0"/>
              </a:rPr>
            </a:br>
            <a:br>
              <a:rPr lang="en-US" sz="1800" kern="1200" dirty="0">
                <a:solidFill>
                  <a:schemeClr val="tx2"/>
                </a:solidFill>
                <a:latin typeface="Arial" panose="020B0604020202020204" pitchFamily="34" charset="0"/>
                <a:cs typeface="Arial" panose="020B0604020202020204" pitchFamily="34" charset="0"/>
              </a:rPr>
            </a:br>
            <a:r>
              <a:rPr lang="en-US" sz="1800" b="1" kern="1200" dirty="0">
                <a:solidFill>
                  <a:schemeClr val="tx2"/>
                </a:solidFill>
                <a:latin typeface="Arial" panose="020B0604020202020204" pitchFamily="34" charset="0"/>
                <a:cs typeface="Arial" panose="020B0604020202020204" pitchFamily="34" charset="0"/>
              </a:rPr>
              <a:t>R1: Key Actions &amp; Controls</a:t>
            </a:r>
            <a:br>
              <a:rPr lang="en-US" sz="1800" b="1"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Monitor and evaluate capability design by establishing a schedule for periodic reevaluation of the capability design in light of objectives, opportunities, threats, requirements, and changes to the context.</a:t>
            </a: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 Identify monitoring information, and that would be the information to use to support the evaluation of the performance of the risk optimizing activity(s) and/or the overall performance of the capability</a:t>
            </a: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 Perform monitoring activities to support the evaluation of the performance of the capability </a:t>
            </a: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 Analyze and report the results of monitoring activities to identify weaknesses and opportunities for systemic improvements</a:t>
            </a:r>
            <a:endParaRPr lang="en-US" sz="1800" b="1" kern="1200" dirty="0">
              <a:solidFill>
                <a:schemeClr val="tx2"/>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5200818"/>
          </a:xfrm>
        </p:spPr>
        <p:txBody>
          <a:bodyPr>
            <a:noAutofit/>
          </a:bodyPr>
          <a:lstStyle/>
          <a:p>
            <a:pPr marL="342900" marR="11430" lvl="0" indent="-342900" rtl="0">
              <a:spcBef>
                <a:spcPts val="430"/>
              </a:spcBef>
              <a:spcAft>
                <a:spcPts val="0"/>
              </a:spcAft>
              <a:buSzPts val="1400"/>
              <a:buFont typeface="Arial" panose="020B0604020202020204" pitchFamily="34" charset="0"/>
              <a:buChar char="•"/>
              <a:tabLst>
                <a:tab pos="179705" algn="l"/>
                <a:tab pos="180975" algn="l"/>
              </a:tabLst>
            </a:pPr>
            <a:r>
              <a:rPr lang="en-US" sz="1800" b="1" dirty="0">
                <a:solidFill>
                  <a:schemeClr val="tx2"/>
                </a:solidFill>
                <a:latin typeface="Arial" panose="020B0604020202020204" pitchFamily="34" charset="0"/>
                <a:cs typeface="Arial" panose="020B0604020202020204" pitchFamily="34" charset="0"/>
              </a:rPr>
              <a:t>R1: Design &amp; Implementation Considerations</a:t>
            </a:r>
            <a:br>
              <a:rPr lang="en-US" sz="1800" b="1" dirty="0">
                <a:solidFill>
                  <a:schemeClr val="tx2"/>
                </a:solidFill>
                <a:latin typeface="Arial" panose="020B0604020202020204" pitchFamily="34" charset="0"/>
                <a:cs typeface="Arial" panose="020B0604020202020204" pitchFamily="34" charset="0"/>
              </a:rPr>
            </a:br>
            <a:br>
              <a:rPr lang="en-US" sz="1800" b="1"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Continuous monitoring allows management and the governing authority to determine if the capability operates effectively and efficiently.</a:t>
            </a:r>
            <a:br>
              <a:rPr lang="en-US" sz="1800" dirty="0">
                <a:solidFill>
                  <a:schemeClr val="tx2"/>
                </a:solidFill>
                <a:latin typeface="Arial" panose="020B0604020202020204" pitchFamily="34" charset="0"/>
                <a:cs typeface="Arial" panose="020B0604020202020204" pitchFamily="34" charset="0"/>
              </a:rPr>
            </a:b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Periodically re-evaluating the design ensures the capability remains relevant. </a:t>
            </a:r>
            <a:br>
              <a:rPr lang="en-US" sz="1800" dirty="0">
                <a:solidFill>
                  <a:schemeClr val="tx2"/>
                </a:solidFill>
                <a:latin typeface="Arial" panose="020B0604020202020204" pitchFamily="34" charset="0"/>
                <a:cs typeface="Arial" panose="020B0604020202020204" pitchFamily="34" charset="0"/>
              </a:rPr>
            </a:b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Monitoring provides support that the capability is effective. </a:t>
            </a:r>
            <a:br>
              <a:rPr lang="en-US" sz="1800" dirty="0">
                <a:solidFill>
                  <a:schemeClr val="tx2"/>
                </a:solidFill>
                <a:latin typeface="Arial" panose="020B0604020202020204" pitchFamily="34" charset="0"/>
                <a:cs typeface="Arial" panose="020B0604020202020204" pitchFamily="34" charset="0"/>
              </a:rPr>
            </a:b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Effectiveness should be based on</a:t>
            </a:r>
            <a:r>
              <a:rPr lang="en-US" sz="18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the</a:t>
            </a:r>
            <a:r>
              <a:rPr lang="en-US" sz="18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ability</a:t>
            </a:r>
            <a:r>
              <a:rPr lang="en-US" sz="18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to</a:t>
            </a:r>
            <a:r>
              <a:rPr lang="en-US" sz="18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govern,</a:t>
            </a:r>
            <a:r>
              <a:rPr lang="en-US" sz="18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manage,</a:t>
            </a:r>
            <a:r>
              <a:rPr lang="en-US" sz="18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and</a:t>
            </a:r>
            <a:r>
              <a:rPr lang="en-US" sz="18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provide assurance on activities.</a:t>
            </a: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Use</a:t>
            </a:r>
            <a:r>
              <a:rPr lang="en-US" sz="1800"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technology</a:t>
            </a:r>
            <a:r>
              <a:rPr lang="en-US" sz="18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solutions</a:t>
            </a:r>
            <a:r>
              <a:rPr lang="en-US" sz="18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in</a:t>
            </a:r>
            <a:r>
              <a:rPr lang="en-US" sz="18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monitoring.</a:t>
            </a: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endParaRPr lang="en-US" sz="1800" b="1" dirty="0">
              <a:solidFill>
                <a:schemeClr val="tx2"/>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6172200" y="804672"/>
            <a:ext cx="5221224" cy="5230368"/>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3300" b="1">
                <a:solidFill>
                  <a:schemeClr val="tx2"/>
                </a:solidFill>
              </a:rPr>
              <a:t>R2 – Assurance</a:t>
            </a:r>
            <a:br>
              <a:rPr lang="en-US" sz="3300" b="1">
                <a:solidFill>
                  <a:schemeClr val="tx2"/>
                </a:solidFill>
              </a:rPr>
            </a:br>
            <a:r>
              <a:rPr lang="en-US" sz="3300">
                <a:solidFill>
                  <a:schemeClr val="tx2"/>
                </a:solidFill>
              </a:rPr>
              <a:t>Provide assurance to management, the governing authority, and other stakeholders that the capability is reliable, effective, efficient, and responsive.</a:t>
            </a:r>
            <a:endParaRPr lang="en-US" sz="3300" b="1">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pPr marL="0" indent="0">
              <a:buNone/>
            </a:pPr>
            <a:r>
              <a:rPr lang="en-US" sz="1800" b="1" dirty="0">
                <a:solidFill>
                  <a:schemeClr val="tx2"/>
                </a:solidFill>
              </a:rPr>
              <a:t>Definitions:</a:t>
            </a:r>
          </a:p>
          <a:p>
            <a:pPr marL="0" lvl="0" indent="0" rtl="0">
              <a:buSzPts val="1200"/>
              <a:buNone/>
              <a:tabLst>
                <a:tab pos="180975" algn="l"/>
              </a:tabLst>
            </a:pPr>
            <a:r>
              <a:rPr lang="en-US" sz="1800" dirty="0">
                <a:solidFill>
                  <a:schemeClr val="tx2"/>
                </a:solidFill>
              </a:rPr>
              <a:t>• </a:t>
            </a:r>
            <a:r>
              <a:rPr lang="en-US" sz="1800" b="1" spc="0" dirty="0">
                <a:solidFill>
                  <a:schemeClr val="tx2"/>
                </a:solidFill>
                <a:effectLst/>
                <a:latin typeface="Arial" panose="020B0604020202020204" pitchFamily="34" charset="0"/>
                <a:ea typeface="Arial" panose="020B0604020202020204" pitchFamily="34" charset="0"/>
              </a:rPr>
              <a:t>Assurance</a:t>
            </a:r>
            <a:r>
              <a:rPr lang="en-US" sz="1800" b="1" spc="5"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is</a:t>
            </a:r>
            <a:r>
              <a:rPr lang="en-US" sz="1800" spc="-15"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the</a:t>
            </a:r>
            <a:r>
              <a:rPr lang="en-US" sz="1800" spc="-35"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act</a:t>
            </a:r>
            <a:r>
              <a:rPr lang="en-US" sz="1800" spc="-2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of</a:t>
            </a:r>
            <a:r>
              <a:rPr lang="en-US" sz="1800" spc="-25" dirty="0">
                <a:solidFill>
                  <a:schemeClr val="tx2"/>
                </a:solidFill>
                <a:effectLst/>
                <a:latin typeface="Arial" panose="020B0604020202020204" pitchFamily="34" charset="0"/>
                <a:ea typeface="Arial" panose="020B0604020202020204" pitchFamily="34" charset="0"/>
              </a:rPr>
              <a:t> </a:t>
            </a:r>
            <a:r>
              <a:rPr lang="en-US" sz="1800" b="1" spc="0" dirty="0">
                <a:solidFill>
                  <a:schemeClr val="tx2"/>
                </a:solidFill>
                <a:effectLst/>
                <a:latin typeface="Arial" panose="020B0604020202020204" pitchFamily="34" charset="0"/>
                <a:ea typeface="Arial" panose="020B0604020202020204" pitchFamily="34" charset="0"/>
              </a:rPr>
              <a:t>objectively</a:t>
            </a:r>
            <a:r>
              <a:rPr lang="en-US" sz="1800" b="1" spc="-1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evaluating</a:t>
            </a:r>
            <a:r>
              <a:rPr lang="en-US" sz="1800" spc="-10"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an</a:t>
            </a:r>
            <a:r>
              <a:rPr lang="en-US" sz="1800" spc="-15"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entity,</a:t>
            </a:r>
            <a:r>
              <a:rPr lang="en-US" sz="1800" spc="-25"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process,</a:t>
            </a:r>
            <a:r>
              <a:rPr lang="en-US" sz="1800" spc="-25" dirty="0">
                <a:solidFill>
                  <a:schemeClr val="tx2"/>
                </a:solidFill>
                <a:effectLst/>
                <a:latin typeface="Arial" panose="020B0604020202020204" pitchFamily="34" charset="0"/>
                <a:ea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rPr>
              <a:t>or</a:t>
            </a:r>
            <a:r>
              <a:rPr lang="en-US" sz="1800" spc="-15" dirty="0">
                <a:solidFill>
                  <a:schemeClr val="tx2"/>
                </a:solidFill>
                <a:effectLst/>
                <a:latin typeface="Arial" panose="020B0604020202020204" pitchFamily="34" charset="0"/>
                <a:ea typeface="Arial" panose="020B0604020202020204" pitchFamily="34" charset="0"/>
              </a:rPr>
              <a:t> </a:t>
            </a:r>
            <a:r>
              <a:rPr lang="en-US" sz="1800" spc="-10" dirty="0">
                <a:solidFill>
                  <a:schemeClr val="tx2"/>
                </a:solidFill>
                <a:effectLst/>
                <a:latin typeface="Arial" panose="020B0604020202020204" pitchFamily="34" charset="0"/>
                <a:ea typeface="Arial" panose="020B0604020202020204" pitchFamily="34" charset="0"/>
              </a:rPr>
              <a:t>resource.</a:t>
            </a:r>
            <a:r>
              <a:rPr lang="en-US" sz="1800" dirty="0">
                <a:solidFill>
                  <a:schemeClr val="tx2"/>
                </a:solidFill>
                <a:effectLst/>
                <a:latin typeface="Arial" panose="020B0604020202020204" pitchFamily="34" charset="0"/>
                <a:ea typeface="Arial" panose="020B0604020202020204" pitchFamily="34" charset="0"/>
              </a:rPr>
              <a:t> </a:t>
            </a:r>
          </a:p>
          <a:p>
            <a:pPr marL="0" marR="12065" lvl="0" indent="0">
              <a:spcAft>
                <a:spcPts val="0"/>
              </a:spcAft>
              <a:buSzPts val="1200"/>
              <a:buNone/>
              <a:tabLst>
                <a:tab pos="180975" algn="l"/>
              </a:tabLst>
            </a:pPr>
            <a:r>
              <a:rPr lang="en-US" sz="1800" dirty="0">
                <a:solidFill>
                  <a:schemeClr val="tx2"/>
                </a:solidFill>
              </a:rPr>
              <a:t>• </a:t>
            </a:r>
            <a:r>
              <a:rPr lang="en-US" sz="1800" b="1" spc="0" dirty="0">
                <a:solidFill>
                  <a:schemeClr val="tx2"/>
                </a:solidFill>
                <a:effectLst/>
                <a:latin typeface="Arial" panose="020B0604020202020204" pitchFamily="34" charset="0"/>
                <a:ea typeface="Arial" panose="020B0604020202020204" pitchFamily="34" charset="0"/>
              </a:rPr>
              <a:t>Evaluation </a:t>
            </a:r>
            <a:r>
              <a:rPr lang="en-US" sz="1800" spc="0" dirty="0">
                <a:solidFill>
                  <a:schemeClr val="tx2"/>
                </a:solidFill>
                <a:effectLst/>
                <a:latin typeface="Arial" panose="020B0604020202020204" pitchFamily="34" charset="0"/>
                <a:ea typeface="Arial" panose="020B0604020202020204" pitchFamily="34" charset="0"/>
              </a:rPr>
              <a:t>is the act of using evidence to compare a measure of actual activity against suitable criteria.</a:t>
            </a:r>
            <a:r>
              <a:rPr lang="en-US" sz="1800" dirty="0">
                <a:solidFill>
                  <a:schemeClr val="tx2"/>
                </a:solidFill>
                <a:effectLst/>
                <a:latin typeface="Arial" panose="020B0604020202020204" pitchFamily="34" charset="0"/>
                <a:ea typeface="Arial" panose="020B0604020202020204" pitchFamily="34" charset="0"/>
              </a:rPr>
              <a:t> </a:t>
            </a:r>
          </a:p>
          <a:p>
            <a:pPr marL="0" marR="11430" lvl="0" indent="0">
              <a:spcAft>
                <a:spcPts val="0"/>
              </a:spcAft>
              <a:buSzPts val="1200"/>
              <a:buNone/>
              <a:tabLst>
                <a:tab pos="180975" algn="l"/>
              </a:tabLst>
            </a:pPr>
            <a:r>
              <a:rPr lang="en-US" sz="1800" dirty="0">
                <a:solidFill>
                  <a:schemeClr val="tx2"/>
                </a:solidFill>
              </a:rPr>
              <a:t>• </a:t>
            </a:r>
            <a:r>
              <a:rPr lang="en-US" sz="1800" b="1" spc="0" dirty="0">
                <a:solidFill>
                  <a:schemeClr val="tx2"/>
                </a:solidFill>
                <a:effectLst/>
                <a:latin typeface="Arial" panose="020B0604020202020204" pitchFamily="34" charset="0"/>
                <a:ea typeface="Arial" panose="020B0604020202020204" pitchFamily="34" charset="0"/>
              </a:rPr>
              <a:t>Suitable Criteria </a:t>
            </a:r>
            <a:r>
              <a:rPr lang="en-US" sz="1800" spc="0" dirty="0">
                <a:solidFill>
                  <a:schemeClr val="tx2"/>
                </a:solidFill>
                <a:effectLst/>
                <a:latin typeface="Arial" panose="020B0604020202020204" pitchFamily="34" charset="0"/>
                <a:ea typeface="Arial" panose="020B0604020202020204" pitchFamily="34" charset="0"/>
              </a:rPr>
              <a:t>include targets and requirements that can be used for evaluation in a reliable and repeatable way.</a:t>
            </a:r>
            <a:r>
              <a:rPr lang="en-US" sz="1800" dirty="0">
                <a:solidFill>
                  <a:schemeClr val="tx2"/>
                </a:solidFill>
                <a:effectLst/>
                <a:latin typeface="Arial" panose="020B0604020202020204" pitchFamily="34" charset="0"/>
                <a:ea typeface="Arial" panose="020B0604020202020204" pitchFamily="34" charset="0"/>
              </a:rPr>
              <a:t> </a:t>
            </a:r>
          </a:p>
          <a:p>
            <a:pPr marL="0" marR="11430" lvl="0" indent="0">
              <a:spcAft>
                <a:spcPts val="0"/>
              </a:spcAft>
              <a:buSzPts val="1200"/>
              <a:buNone/>
              <a:tabLst>
                <a:tab pos="180975" algn="l"/>
              </a:tabLst>
            </a:pPr>
            <a:r>
              <a:rPr lang="en-US" sz="1800" dirty="0">
                <a:solidFill>
                  <a:schemeClr val="tx2"/>
                </a:solidFill>
              </a:rPr>
              <a:t>• </a:t>
            </a:r>
            <a:r>
              <a:rPr lang="en-US" sz="1800" b="1" spc="0" dirty="0">
                <a:solidFill>
                  <a:schemeClr val="tx2"/>
                </a:solidFill>
                <a:effectLst/>
                <a:latin typeface="Arial" panose="020B0604020202020204" pitchFamily="34" charset="0"/>
                <a:ea typeface="Arial" panose="020B0604020202020204" pitchFamily="34" charset="0"/>
              </a:rPr>
              <a:t>Reasonable Assurance </a:t>
            </a:r>
            <a:r>
              <a:rPr lang="en-US" sz="1800" spc="0" dirty="0">
                <a:solidFill>
                  <a:schemeClr val="tx2"/>
                </a:solidFill>
                <a:effectLst/>
                <a:latin typeface="Arial" panose="020B0604020202020204" pitchFamily="34" charset="0"/>
                <a:ea typeface="Arial" panose="020B0604020202020204" pitchFamily="34" charset="0"/>
              </a:rPr>
              <a:t>is a high level of assurance that provides confidence to stakeholders that statements made about an entity, process, or resource are free from material error.</a:t>
            </a:r>
          </a:p>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79" y="577060"/>
            <a:ext cx="10308657" cy="5037927"/>
          </a:xfrm>
        </p:spPr>
        <p:txBody>
          <a:bodyPr>
            <a:noAutofit/>
          </a:bodyPr>
          <a:lstStyle/>
          <a:p>
            <a:r>
              <a:rPr lang="en-US" sz="2000" b="1" dirty="0">
                <a:solidFill>
                  <a:schemeClr val="tx2"/>
                </a:solidFill>
              </a:rPr>
              <a:t>R2: Key Actions &amp; Controls</a:t>
            </a:r>
            <a:br>
              <a:rPr lang="en-US" sz="2000" b="1" dirty="0">
                <a:solidFill>
                  <a:schemeClr val="tx2"/>
                </a:solidFill>
              </a:rPr>
            </a:br>
            <a:br>
              <a:rPr lang="en-US" sz="2000" dirty="0">
                <a:solidFill>
                  <a:schemeClr val="tx2"/>
                </a:solidFill>
              </a:rPr>
            </a:br>
            <a:r>
              <a:rPr lang="en-US" sz="2000" dirty="0">
                <a:solidFill>
                  <a:schemeClr val="tx2"/>
                </a:solidFill>
              </a:rPr>
              <a:t>• Plan assurance assessment: this entails determining the scope, procedures, and criteria required to provide the desired level of assurance to relevant stakeholders </a:t>
            </a:r>
            <a:br>
              <a:rPr lang="en-US" sz="2000" dirty="0">
                <a:solidFill>
                  <a:schemeClr val="tx2"/>
                </a:solidFill>
              </a:rPr>
            </a:br>
            <a:br>
              <a:rPr lang="en-US" sz="2000" dirty="0">
                <a:solidFill>
                  <a:schemeClr val="tx2"/>
                </a:solidFill>
              </a:rPr>
            </a:br>
            <a:r>
              <a:rPr lang="en-US" sz="2000" dirty="0">
                <a:solidFill>
                  <a:schemeClr val="tx2"/>
                </a:solidFill>
              </a:rPr>
              <a:t>• Perform assurance assessment: this entails performing the procedures, evaluating the results against the criteria, and making relevant recommendations </a:t>
            </a:r>
            <a:br>
              <a:rPr lang="en-US" sz="2000" dirty="0">
                <a:solidFill>
                  <a:schemeClr val="tx2"/>
                </a:solidFill>
              </a:rPr>
            </a:br>
            <a:br>
              <a:rPr lang="en-US" sz="2000" dirty="0">
                <a:solidFill>
                  <a:schemeClr val="tx2"/>
                </a:solidFill>
              </a:rPr>
            </a:br>
            <a:r>
              <a:rPr lang="en-US" sz="2000" dirty="0">
                <a:solidFill>
                  <a:schemeClr val="tx2"/>
                </a:solidFill>
              </a:rPr>
              <a:t>• Report on the assurance assessment’s results and conclusions</a:t>
            </a:r>
          </a:p>
        </p:txBody>
      </p:sp>
      <p:sp>
        <p:nvSpPr>
          <p:cNvPr id="3" name="Content Placeholder 2"/>
          <p:cNvSpPr>
            <a:spLocks noGrp="1"/>
          </p:cNvSpPr>
          <p:nvPr>
            <p:ph idx="1"/>
          </p:nvPr>
        </p:nvSpPr>
        <p:spPr>
          <a:xfrm flipH="1">
            <a:off x="12063662" y="804672"/>
            <a:ext cx="128031" cy="5230368"/>
          </a:xfrm>
        </p:spPr>
        <p:txBody>
          <a:bodyPr anchor="ctr">
            <a:normAutofit/>
          </a:bodyPr>
          <a:lstStyle/>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643A7A40-1AE6-4218-A8E0-8248174A53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BD8AB40A-4374-4897-B5EE-9F8913476E4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6"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545254" y="1279038"/>
            <a:ext cx="3404937" cy="5174287"/>
          </a:xfrm>
        </p:spPr>
        <p:txBody>
          <a:bodyPr vert="horz" lIns="91440" tIns="45720" rIns="91440" bIns="45720" rtlCol="0" anchor="b">
            <a:noAutofit/>
          </a:bodyPr>
          <a:lstStyle/>
          <a:p>
            <a:pPr marL="342900" marR="11430" lvl="0" indent="-342900">
              <a:spcAft>
                <a:spcPts val="0"/>
              </a:spcAft>
              <a:buSzPts val="1400"/>
              <a:tabLst>
                <a:tab pos="179705" algn="l"/>
                <a:tab pos="180975" algn="l"/>
              </a:tabLst>
            </a:pPr>
            <a:r>
              <a:rPr lang="en-US" sz="1800" b="1" kern="1200" dirty="0">
                <a:solidFill>
                  <a:schemeClr val="tx2"/>
                </a:solidFill>
                <a:effectLst/>
                <a:latin typeface="+mj-lt"/>
                <a:ea typeface="+mj-ea"/>
                <a:cs typeface="+mj-cs"/>
              </a:rPr>
              <a:t>R2:</a:t>
            </a:r>
            <a:r>
              <a:rPr lang="en-US" sz="1800" b="1" kern="1200" spc="-40" dirty="0">
                <a:solidFill>
                  <a:schemeClr val="tx2"/>
                </a:solidFill>
                <a:effectLst/>
                <a:latin typeface="+mj-lt"/>
                <a:ea typeface="+mj-ea"/>
                <a:cs typeface="+mj-cs"/>
              </a:rPr>
              <a:t> </a:t>
            </a:r>
            <a:r>
              <a:rPr lang="en-US" sz="1800" b="1" kern="1200" dirty="0">
                <a:solidFill>
                  <a:schemeClr val="tx2"/>
                </a:solidFill>
                <a:effectLst/>
                <a:latin typeface="+mj-lt"/>
                <a:ea typeface="+mj-ea"/>
                <a:cs typeface="+mj-cs"/>
              </a:rPr>
              <a:t>Design</a:t>
            </a:r>
            <a:r>
              <a:rPr lang="en-US" sz="1800" b="1" kern="1200" spc="-55" dirty="0">
                <a:solidFill>
                  <a:schemeClr val="tx2"/>
                </a:solidFill>
                <a:effectLst/>
                <a:latin typeface="+mj-lt"/>
                <a:ea typeface="+mj-ea"/>
                <a:cs typeface="+mj-cs"/>
              </a:rPr>
              <a:t> </a:t>
            </a:r>
            <a:r>
              <a:rPr lang="en-US" sz="1800" b="1" kern="1200" dirty="0">
                <a:solidFill>
                  <a:schemeClr val="tx2"/>
                </a:solidFill>
                <a:effectLst/>
                <a:latin typeface="+mj-lt"/>
                <a:ea typeface="+mj-ea"/>
                <a:cs typeface="+mj-cs"/>
              </a:rPr>
              <a:t>&amp;</a:t>
            </a:r>
            <a:r>
              <a:rPr lang="en-US" sz="1800" b="1" kern="1200" spc="-70" dirty="0">
                <a:solidFill>
                  <a:schemeClr val="tx2"/>
                </a:solidFill>
                <a:effectLst/>
                <a:latin typeface="+mj-lt"/>
                <a:ea typeface="+mj-ea"/>
                <a:cs typeface="+mj-cs"/>
              </a:rPr>
              <a:t> </a:t>
            </a:r>
            <a:r>
              <a:rPr lang="en-US" sz="1800" b="1" kern="1200" dirty="0">
                <a:solidFill>
                  <a:schemeClr val="tx2"/>
                </a:solidFill>
                <a:effectLst/>
                <a:latin typeface="+mj-lt"/>
                <a:ea typeface="+mj-ea"/>
                <a:cs typeface="+mj-cs"/>
              </a:rPr>
              <a:t>Implementation </a:t>
            </a:r>
            <a:r>
              <a:rPr lang="en-US" sz="1800" b="1" kern="1200" spc="-10" dirty="0">
                <a:solidFill>
                  <a:schemeClr val="tx2"/>
                </a:solidFill>
                <a:effectLst/>
                <a:latin typeface="+mj-lt"/>
                <a:ea typeface="+mj-ea"/>
                <a:cs typeface="+mj-cs"/>
              </a:rPr>
              <a:t>Considerations</a:t>
            </a:r>
            <a:br>
              <a:rPr lang="en-US" sz="1800" b="1" kern="1200" spc="-10" dirty="0">
                <a:solidFill>
                  <a:schemeClr val="tx2"/>
                </a:solidFill>
                <a:effectLst/>
                <a:latin typeface="+mj-lt"/>
                <a:ea typeface="+mj-ea"/>
                <a:cs typeface="+mj-cs"/>
              </a:rPr>
            </a:br>
            <a:br>
              <a:rPr lang="en-US" sz="1800" b="1" kern="1200" spc="-10" dirty="0">
                <a:solidFill>
                  <a:schemeClr val="tx2"/>
                </a:solidFill>
                <a:latin typeface="+mj-lt"/>
                <a:ea typeface="+mj-ea"/>
                <a:cs typeface="+mj-cs"/>
              </a:rPr>
            </a:br>
            <a:r>
              <a:rPr lang="en-US" sz="1800" kern="1200" dirty="0">
                <a:solidFill>
                  <a:schemeClr val="tx2"/>
                </a:solidFill>
                <a:latin typeface="+mj-lt"/>
                <a:ea typeface="+mj-ea"/>
                <a:cs typeface="+mj-cs"/>
              </a:rPr>
              <a:t>• </a:t>
            </a:r>
            <a:r>
              <a:rPr lang="en-US" sz="1800" kern="1200" spc="0" dirty="0">
                <a:solidFill>
                  <a:schemeClr val="tx2"/>
                </a:solidFill>
                <a:effectLst/>
                <a:latin typeface="+mj-lt"/>
                <a:ea typeface="+mj-ea"/>
                <a:cs typeface="+mj-cs"/>
              </a:rPr>
              <a:t>Management and the governing authority need independent, objective assurance about the effectiveness of the capability.</a:t>
            </a:r>
            <a:br>
              <a:rPr lang="en-US" sz="1800" kern="1200" spc="0" dirty="0">
                <a:solidFill>
                  <a:schemeClr val="tx2"/>
                </a:solidFill>
                <a:effectLst/>
                <a:latin typeface="+mj-lt"/>
                <a:ea typeface="+mj-ea"/>
                <a:cs typeface="+mj-cs"/>
              </a:rPr>
            </a:br>
            <a:r>
              <a:rPr lang="en-US" sz="1800" kern="1200" dirty="0">
                <a:solidFill>
                  <a:schemeClr val="tx2"/>
                </a:solidFill>
                <a:latin typeface="+mj-lt"/>
                <a:ea typeface="+mj-ea"/>
                <a:cs typeface="+mj-cs"/>
              </a:rPr>
              <a:t>• </a:t>
            </a:r>
            <a:r>
              <a:rPr lang="en-US" sz="1800" kern="1200" spc="0" dirty="0">
                <a:solidFill>
                  <a:schemeClr val="tx2"/>
                </a:solidFill>
                <a:effectLst/>
                <a:latin typeface="+mj-lt"/>
                <a:ea typeface="+mj-ea"/>
                <a:cs typeface="+mj-cs"/>
              </a:rPr>
              <a:t>Desired level</a:t>
            </a:r>
            <a:r>
              <a:rPr lang="en-US" sz="1800" kern="1200" spc="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of</a:t>
            </a:r>
            <a:r>
              <a:rPr lang="en-US" sz="1800" kern="1200" spc="-1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assurance</a:t>
            </a:r>
            <a:r>
              <a:rPr lang="en-US" sz="1800" kern="1200" spc="-2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may</a:t>
            </a:r>
            <a:r>
              <a:rPr lang="en-US" sz="1800" kern="1200" spc="-1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vary</a:t>
            </a:r>
            <a:r>
              <a:rPr lang="en-US" sz="1800" kern="1200" spc="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at</a:t>
            </a:r>
            <a:r>
              <a:rPr lang="en-US" sz="1800" kern="1200" spc="-1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different</a:t>
            </a:r>
            <a:r>
              <a:rPr lang="en-US" sz="1800" kern="1200" spc="-3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times</a:t>
            </a:r>
            <a:r>
              <a:rPr lang="en-US" sz="1800" kern="1200" spc="-3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and</a:t>
            </a:r>
            <a:r>
              <a:rPr lang="en-US" sz="1800" kern="1200" spc="-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for</a:t>
            </a:r>
            <a:r>
              <a:rPr lang="en-US" sz="1800" kern="1200" spc="-3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different</a:t>
            </a:r>
            <a:r>
              <a:rPr lang="en-US" sz="1800" kern="1200" spc="-45" dirty="0">
                <a:solidFill>
                  <a:schemeClr val="tx2"/>
                </a:solidFill>
                <a:effectLst/>
                <a:latin typeface="+mj-lt"/>
                <a:ea typeface="+mj-ea"/>
                <a:cs typeface="+mj-cs"/>
              </a:rPr>
              <a:t> </a:t>
            </a:r>
            <a:r>
              <a:rPr lang="en-US" sz="1800" kern="1200" spc="-10" dirty="0">
                <a:solidFill>
                  <a:schemeClr val="tx2"/>
                </a:solidFill>
                <a:effectLst/>
                <a:latin typeface="+mj-lt"/>
                <a:ea typeface="+mj-ea"/>
                <a:cs typeface="+mj-cs"/>
              </a:rPr>
              <a:t>purposes.</a:t>
            </a:r>
            <a:br>
              <a:rPr lang="en-US" sz="1800" kern="1200" spc="0" dirty="0">
                <a:solidFill>
                  <a:schemeClr val="tx2"/>
                </a:solidFill>
                <a:effectLst/>
                <a:latin typeface="+mj-lt"/>
                <a:ea typeface="+mj-ea"/>
                <a:cs typeface="+mj-cs"/>
              </a:rPr>
            </a:br>
            <a:r>
              <a:rPr lang="en-US" sz="1800" kern="1200" dirty="0">
                <a:solidFill>
                  <a:schemeClr val="tx2"/>
                </a:solidFill>
                <a:latin typeface="+mj-lt"/>
                <a:ea typeface="+mj-ea"/>
                <a:cs typeface="+mj-cs"/>
              </a:rPr>
              <a:t>• </a:t>
            </a:r>
            <a:r>
              <a:rPr lang="en-US" sz="1800" kern="1200" spc="0" dirty="0">
                <a:solidFill>
                  <a:schemeClr val="tx2"/>
                </a:solidFill>
                <a:effectLst/>
                <a:latin typeface="+mj-lt"/>
                <a:ea typeface="+mj-ea"/>
                <a:cs typeface="+mj-cs"/>
              </a:rPr>
              <a:t>Assurance</a:t>
            </a:r>
            <a:r>
              <a:rPr lang="en-US" sz="1800" kern="1200" spc="-1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is</a:t>
            </a:r>
            <a:r>
              <a:rPr lang="en-US" sz="1800" kern="1200" spc="-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most</a:t>
            </a:r>
            <a:r>
              <a:rPr lang="en-US" sz="1800" kern="1200" spc="-2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effective</a:t>
            </a:r>
            <a:r>
              <a:rPr lang="en-US" sz="1800" kern="1200" spc="-2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when</a:t>
            </a:r>
            <a:r>
              <a:rPr lang="en-US" sz="1800" kern="1200" spc="-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a</a:t>
            </a:r>
            <a:r>
              <a:rPr lang="en-US" sz="1800" kern="1200" spc="-1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risk-based approach</a:t>
            </a:r>
            <a:r>
              <a:rPr lang="en-US" sz="1800" kern="1200" spc="-25"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is</a:t>
            </a:r>
            <a:r>
              <a:rPr lang="en-US" sz="1800" kern="1200" spc="-5" dirty="0">
                <a:solidFill>
                  <a:schemeClr val="tx2"/>
                </a:solidFill>
                <a:effectLst/>
                <a:latin typeface="+mj-lt"/>
                <a:ea typeface="+mj-ea"/>
                <a:cs typeface="+mj-cs"/>
              </a:rPr>
              <a:t> </a:t>
            </a:r>
            <a:r>
              <a:rPr lang="en-US" sz="1800" kern="1200" spc="-10" dirty="0">
                <a:solidFill>
                  <a:schemeClr val="tx2"/>
                </a:solidFill>
                <a:effectLst/>
                <a:latin typeface="+mj-lt"/>
                <a:ea typeface="+mj-ea"/>
                <a:cs typeface="+mj-cs"/>
              </a:rPr>
              <a:t>used.</a:t>
            </a:r>
            <a:br>
              <a:rPr lang="en-US" sz="1800" kern="1200" spc="0" dirty="0">
                <a:solidFill>
                  <a:schemeClr val="tx2"/>
                </a:solidFill>
                <a:effectLst/>
                <a:latin typeface="+mj-lt"/>
                <a:ea typeface="+mj-ea"/>
                <a:cs typeface="+mj-cs"/>
              </a:rPr>
            </a:br>
            <a:r>
              <a:rPr lang="en-US" sz="1800" kern="1200" dirty="0">
                <a:solidFill>
                  <a:schemeClr val="tx2"/>
                </a:solidFill>
                <a:latin typeface="+mj-lt"/>
                <a:ea typeface="+mj-ea"/>
                <a:cs typeface="+mj-cs"/>
              </a:rPr>
              <a:t>• </a:t>
            </a:r>
            <a:r>
              <a:rPr lang="en-US" sz="1800" kern="1200" spc="0" dirty="0">
                <a:solidFill>
                  <a:schemeClr val="tx2"/>
                </a:solidFill>
                <a:effectLst/>
                <a:latin typeface="+mj-lt"/>
                <a:ea typeface="+mj-ea"/>
                <a:cs typeface="+mj-cs"/>
              </a:rPr>
              <a:t>Assurance</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should</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focus</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on</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the</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ability</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of</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the</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capability</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to</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meet</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with</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objectives while being consistent with decision-making criteria.</a:t>
            </a:r>
            <a:br>
              <a:rPr lang="en-US" sz="1800" kern="1200" spc="0" dirty="0">
                <a:solidFill>
                  <a:schemeClr val="tx2"/>
                </a:solidFill>
                <a:effectLst/>
                <a:latin typeface="+mj-lt"/>
                <a:ea typeface="+mj-ea"/>
                <a:cs typeface="+mj-cs"/>
              </a:rPr>
            </a:br>
            <a:r>
              <a:rPr lang="en-US" sz="1800" kern="1200" dirty="0">
                <a:solidFill>
                  <a:schemeClr val="tx2"/>
                </a:solidFill>
                <a:latin typeface="+mj-lt"/>
                <a:ea typeface="+mj-ea"/>
                <a:cs typeface="+mj-cs"/>
              </a:rPr>
              <a:t>• </a:t>
            </a:r>
            <a:r>
              <a:rPr lang="en-US" sz="1800" kern="1200" spc="0" dirty="0">
                <a:solidFill>
                  <a:schemeClr val="tx2"/>
                </a:solidFill>
                <a:effectLst/>
                <a:latin typeface="+mj-lt"/>
                <a:ea typeface="+mj-ea"/>
                <a:cs typeface="+mj-cs"/>
              </a:rPr>
              <a:t>Independent,</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objective</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assurance</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professional</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using</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professional</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standards</a:t>
            </a:r>
            <a:r>
              <a:rPr lang="en-US" sz="1800" kern="1200" spc="200" dirty="0">
                <a:solidFill>
                  <a:schemeClr val="tx2"/>
                </a:solidFill>
                <a:effectLst/>
                <a:latin typeface="+mj-lt"/>
                <a:ea typeface="+mj-ea"/>
                <a:cs typeface="+mj-cs"/>
              </a:rPr>
              <a:t> </a:t>
            </a:r>
            <a:r>
              <a:rPr lang="en-US" sz="1800" kern="1200" spc="0" dirty="0">
                <a:solidFill>
                  <a:schemeClr val="tx2"/>
                </a:solidFill>
                <a:effectLst/>
                <a:latin typeface="+mj-lt"/>
                <a:ea typeface="+mj-ea"/>
                <a:cs typeface="+mj-cs"/>
              </a:rPr>
              <a:t>provide the highest level of assurance.</a:t>
            </a:r>
            <a:br>
              <a:rPr lang="en-US" sz="1800" kern="1200" spc="0" dirty="0">
                <a:solidFill>
                  <a:schemeClr val="tx2"/>
                </a:solidFill>
                <a:effectLst/>
                <a:latin typeface="+mj-lt"/>
                <a:ea typeface="+mj-ea"/>
                <a:cs typeface="+mj-cs"/>
              </a:rPr>
            </a:br>
            <a:endParaRPr lang="en-US" sz="1800" kern="1200" dirty="0">
              <a:solidFill>
                <a:schemeClr val="tx2"/>
              </a:solidFill>
              <a:latin typeface="+mj-lt"/>
              <a:ea typeface="+mj-ea"/>
              <a:cs typeface="+mj-cs"/>
            </a:endParaRPr>
          </a:p>
        </p:txBody>
      </p:sp>
      <p:grpSp>
        <p:nvGrpSpPr>
          <p:cNvPr id="18" name="Group 17">
            <a:extLst>
              <a:ext uri="{FF2B5EF4-FFF2-40B4-BE49-F238E27FC236}">
                <a16:creationId xmlns:a16="http://schemas.microsoft.com/office/drawing/2014/main" id="{2783379C-045E-4010-ABDC-A270A0AA106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6200000" flipH="1">
            <a:off x="-176401" y="170308"/>
            <a:ext cx="2514948" cy="2174333"/>
            <a:chOff x="-305" y="-4155"/>
            <a:chExt cx="2514948" cy="2174333"/>
          </a:xfrm>
        </p:grpSpPr>
        <p:sp>
          <p:nvSpPr>
            <p:cNvPr id="19" name="Freeform: Shape 18">
              <a:extLst>
                <a:ext uri="{FF2B5EF4-FFF2-40B4-BE49-F238E27FC236}">
                  <a16:creationId xmlns:a16="http://schemas.microsoft.com/office/drawing/2014/main" id="{0B0AB1BF-11AE-4CFF-85EC-E51DBD316A0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526548A0-953E-4FBA-97A5-592ACAF42A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84FA27B-CD1F-421B-BB4F-B141F02FF47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22" name="Freeform: Shape 21">
              <a:extLst>
                <a:ext uri="{FF2B5EF4-FFF2-40B4-BE49-F238E27FC236}">
                  <a16:creationId xmlns:a16="http://schemas.microsoft.com/office/drawing/2014/main" id="{3CDBD6AB-1AC7-4807-9C34-01139BB7C2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Image 2014"/>
          <p:cNvPicPr>
            <a:picLocks noGrp="1"/>
          </p:cNvPicPr>
          <p:nvPr>
            <p:ph idx="1"/>
          </p:nvPr>
        </p:nvPicPr>
        <p:blipFill>
          <a:blip r:embed="rId2" cstate="print"/>
          <a:stretch>
            <a:fillRect/>
          </a:stretch>
        </p:blipFill>
        <p:spPr>
          <a:xfrm>
            <a:off x="5609950" y="3046521"/>
            <a:ext cx="6137549" cy="3529090"/>
          </a:xfrm>
          <a:prstGeom prst="rect">
            <a:avLst/>
          </a:prstGeom>
        </p:spPr>
      </p:pic>
      <p:grpSp>
        <p:nvGrpSpPr>
          <p:cNvPr id="24" name="Group 23">
            <a:extLst>
              <a:ext uri="{FF2B5EF4-FFF2-40B4-BE49-F238E27FC236}">
                <a16:creationId xmlns:a16="http://schemas.microsoft.com/office/drawing/2014/main" id="{F5FDDF18-F156-4D2D-82C6-F55008E338B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9130553" y="4560734"/>
            <a:ext cx="3061446" cy="2297265"/>
            <a:chOff x="-305" y="-1"/>
            <a:chExt cx="3832880" cy="2876136"/>
          </a:xfrm>
        </p:grpSpPr>
        <p:sp>
          <p:nvSpPr>
            <p:cNvPr id="25" name="Freeform: Shape 24">
              <a:extLst>
                <a:ext uri="{FF2B5EF4-FFF2-40B4-BE49-F238E27FC236}">
                  <a16:creationId xmlns:a16="http://schemas.microsoft.com/office/drawing/2014/main" id="{3822C29E-FFDD-45BC-A286-9C00C8E2D2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C9E2381D-1763-4D42-A3A2-B2345DD35E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D2A622D5-9532-4E0C-B9A8-DAEDD46462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5C0ABE88-5ADF-4A31-8505-78968DBB5D6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arn(inVertical)">
                                      <p:cBhvr>
                                        <p:cTn id="1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46111" y="225287"/>
            <a:ext cx="9404723" cy="3790121"/>
          </a:xfrm>
        </p:spPr>
        <p:txBody>
          <a:bodyPr/>
          <a:lstStyle/>
          <a:p>
            <a:r>
              <a:rPr lang="en-US" sz="2200" b="1">
                <a:solidFill>
                  <a:srgbClr val="FF0000"/>
                </a:solidFill>
              </a:rPr>
              <a:t>R2: The Three Lines Model 2013 – 2020</a:t>
            </a:r>
            <a:br>
              <a:rPr lang="en-US" sz="2200" b="1">
                <a:solidFill>
                  <a:srgbClr val="00B0F0"/>
                </a:solidFill>
              </a:rPr>
            </a:br>
            <a:r>
              <a:rPr lang="en-US" sz="2200" b="1">
                <a:solidFill>
                  <a:srgbClr val="00B0F0"/>
                </a:solidFill>
              </a:rPr>
              <a:t>                </a:t>
            </a:r>
            <a:br>
              <a:rPr lang="en-US" sz="2200" b="1">
                <a:solidFill>
                  <a:srgbClr val="00B0F0"/>
                </a:solidFill>
              </a:rPr>
            </a:br>
            <a:r>
              <a:rPr lang="en-US" sz="2200" b="1">
                <a:solidFill>
                  <a:srgbClr val="00B0F0"/>
                </a:solidFill>
              </a:rPr>
              <a:t>                    2013                                                                              2020</a:t>
            </a:r>
            <a:br>
              <a:rPr lang="en-US" sz="2200" b="1">
                <a:solidFill>
                  <a:srgbClr val="00B0F0"/>
                </a:solidFill>
              </a:rPr>
            </a:br>
            <a:endParaRPr lang="en-US" sz="2200" b="1" dirty="0">
              <a:solidFill>
                <a:srgbClr val="00B0F0"/>
              </a:solidFill>
            </a:endParaRPr>
          </a:p>
        </p:txBody>
      </p:sp>
      <p:pic>
        <p:nvPicPr>
          <p:cNvPr id="5" name="Image 2026"/>
          <p:cNvPicPr>
            <a:picLocks noGrp="1"/>
          </p:cNvPicPr>
          <p:nvPr>
            <p:ph idx="1"/>
          </p:nvPr>
        </p:nvPicPr>
        <p:blipFill>
          <a:blip r:embed="rId2" cstate="print"/>
          <a:stretch>
            <a:fillRect/>
          </a:stretch>
        </p:blipFill>
        <p:spPr>
          <a:xfrm>
            <a:off x="5991725" y="1272210"/>
            <a:ext cx="6087979" cy="5360503"/>
          </a:xfrm>
          <a:prstGeom prst="rect">
            <a:avLst/>
          </a:prstGeom>
        </p:spPr>
      </p:pic>
      <p:pic>
        <p:nvPicPr>
          <p:cNvPr id="4" name="Image 2024"/>
          <p:cNvPicPr/>
          <p:nvPr/>
        </p:nvPicPr>
        <p:blipFill>
          <a:blip r:embed="rId3" cstate="print"/>
          <a:stretch>
            <a:fillRect/>
          </a:stretch>
        </p:blipFill>
        <p:spPr>
          <a:xfrm>
            <a:off x="0" y="1272210"/>
            <a:ext cx="5777947" cy="558578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barn(inVertical)">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DDA8CE9-E0A6-4FF2-823D-D08607606D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11195564-33B9-434B-9641-764F5905A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1D18C537-E336-47C4-836B-C342A230F8F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52475" y="1"/>
            <a:ext cx="4262009" cy="2602764"/>
            <a:chOff x="6867015" y="-1"/>
            <a:chExt cx="5324985" cy="3251912"/>
          </a:xfrm>
          <a:solidFill>
            <a:schemeClr val="accent5">
              <a:alpha val="5000"/>
            </a:schemeClr>
          </a:solidFill>
        </p:grpSpPr>
        <p:sp>
          <p:nvSpPr>
            <p:cNvPr id="13" name="Freeform: Shape 12">
              <a:extLst>
                <a:ext uri="{FF2B5EF4-FFF2-40B4-BE49-F238E27FC236}">
                  <a16:creationId xmlns:a16="http://schemas.microsoft.com/office/drawing/2014/main" id="{481F97D2-9A0D-4CA5-B9AF-27B558BCF1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678A47C-892D-47C9-A5D8-F8860B1B05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9E8FDFA-59ED-4D6F-BA20-10CDF8436C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958D9A5-8003-4D92-8C05-787C630F75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5A1259D8-0C3A-4069-A22F-537BBBB61A9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160995" y="62352"/>
            <a:ext cx="6028697" cy="6795648"/>
            <a:chOff x="6160995" y="62352"/>
            <a:chExt cx="6028697" cy="6795648"/>
          </a:xfrm>
        </p:grpSpPr>
        <p:sp>
          <p:nvSpPr>
            <p:cNvPr id="19" name="Freeform: Shape 18">
              <a:extLst>
                <a:ext uri="{FF2B5EF4-FFF2-40B4-BE49-F238E27FC236}">
                  <a16:creationId xmlns:a16="http://schemas.microsoft.com/office/drawing/2014/main" id="{D90700B4-CEB5-450F-9EA7-95E355B503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82080" y="81632"/>
              <a:ext cx="6007612" cy="6776368"/>
            </a:xfrm>
            <a:custGeom>
              <a:avLst/>
              <a:gdLst>
                <a:gd name="connsiteX0" fmla="*/ 4493599 w 6007612"/>
                <a:gd name="connsiteY0" fmla="*/ 0 h 6797829"/>
                <a:gd name="connsiteX1" fmla="*/ 5981837 w 6007612"/>
                <a:gd name="connsiteY1" fmla="*/ 314220 h 6797829"/>
                <a:gd name="connsiteX2" fmla="*/ 6007612 w 6007612"/>
                <a:gd name="connsiteY2" fmla="*/ 327088 h 6797829"/>
                <a:gd name="connsiteX3" fmla="*/ 6007612 w 6007612"/>
                <a:gd name="connsiteY3" fmla="*/ 1316637 h 6797829"/>
                <a:gd name="connsiteX4" fmla="*/ 5852405 w 6007612"/>
                <a:gd name="connsiteY4" fmla="*/ 1209899 h 6797829"/>
                <a:gd name="connsiteX5" fmla="*/ 5622498 w 6007612"/>
                <a:gd name="connsiteY5" fmla="*/ 1086619 h 6797829"/>
                <a:gd name="connsiteX6" fmla="*/ 4493032 w 6007612"/>
                <a:gd name="connsiteY6" fmla="*/ 851533 h 6797829"/>
                <a:gd name="connsiteX7" fmla="*/ 3155579 w 6007612"/>
                <a:gd name="connsiteY7" fmla="*/ 1108326 h 6797829"/>
                <a:gd name="connsiteX8" fmla="*/ 1963832 w 6007612"/>
                <a:gd name="connsiteY8" fmla="*/ 1817700 h 6797829"/>
                <a:gd name="connsiteX9" fmla="*/ 1144646 w 6007612"/>
                <a:gd name="connsiteY9" fmla="*/ 2832814 h 6797829"/>
                <a:gd name="connsiteX10" fmla="*/ 851249 w 6007612"/>
                <a:gd name="connsiteY10" fmla="*/ 3998599 h 6797829"/>
                <a:gd name="connsiteX11" fmla="*/ 1336319 w 6007612"/>
                <a:gd name="connsiteY11" fmla="*/ 5057837 h 6797829"/>
                <a:gd name="connsiteX12" fmla="*/ 1597084 w 6007612"/>
                <a:gd name="connsiteY12" fmla="*/ 5424583 h 6797829"/>
                <a:gd name="connsiteX13" fmla="*/ 2591910 w 6007612"/>
                <a:gd name="connsiteY13" fmla="*/ 6440122 h 6797829"/>
                <a:gd name="connsiteX14" fmla="*/ 3899854 w 6007612"/>
                <a:gd name="connsiteY14" fmla="*/ 6780621 h 6797829"/>
                <a:gd name="connsiteX15" fmla="*/ 4741172 w 6007612"/>
                <a:gd name="connsiteY15" fmla="*/ 6563979 h 6797829"/>
                <a:gd name="connsiteX16" fmla="*/ 5649171 w 6007612"/>
                <a:gd name="connsiteY16" fmla="*/ 5938452 h 6797829"/>
                <a:gd name="connsiteX17" fmla="*/ 5873475 w 6007612"/>
                <a:gd name="connsiteY17" fmla="*/ 5764656 h 6797829"/>
                <a:gd name="connsiteX18" fmla="*/ 6007612 w 6007612"/>
                <a:gd name="connsiteY18" fmla="*/ 5660343 h 6797829"/>
                <a:gd name="connsiteX19" fmla="*/ 6007612 w 6007612"/>
                <a:gd name="connsiteY19" fmla="*/ 6737454 h 6797829"/>
                <a:gd name="connsiteX20" fmla="*/ 5929386 w 6007612"/>
                <a:gd name="connsiteY20" fmla="*/ 6797829 h 6797829"/>
                <a:gd name="connsiteX21" fmla="*/ 1656512 w 6007612"/>
                <a:gd name="connsiteY21" fmla="*/ 6797829 h 6797829"/>
                <a:gd name="connsiteX22" fmla="*/ 1630254 w 6007612"/>
                <a:gd name="connsiteY22" fmla="*/ 6775222 h 6797829"/>
                <a:gd name="connsiteX23" fmla="*/ 892250 w 6007612"/>
                <a:gd name="connsiteY23" fmla="*/ 5902700 h 6797829"/>
                <a:gd name="connsiteX24" fmla="*/ 0 w 6007612"/>
                <a:gd name="connsiteY24" fmla="*/ 3998599 h 6797829"/>
                <a:gd name="connsiteX25" fmla="*/ 4493032 w 6007612"/>
                <a:gd name="connsiteY25" fmla="*/ 285 h 679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07612" h="6797829">
                  <a:moveTo>
                    <a:pt x="4493599" y="0"/>
                  </a:moveTo>
                  <a:cubicBezTo>
                    <a:pt x="5048011" y="0"/>
                    <a:pt x="5546284" y="111886"/>
                    <a:pt x="5981837" y="314220"/>
                  </a:cubicBezTo>
                  <a:lnTo>
                    <a:pt x="6007612" y="327088"/>
                  </a:lnTo>
                  <a:lnTo>
                    <a:pt x="6007612" y="1316637"/>
                  </a:lnTo>
                  <a:lnTo>
                    <a:pt x="5852405" y="1209899"/>
                  </a:lnTo>
                  <a:cubicBezTo>
                    <a:pt x="5778266" y="1164709"/>
                    <a:pt x="5701526" y="1123535"/>
                    <a:pt x="5622498" y="1086619"/>
                  </a:cubicBezTo>
                  <a:cubicBezTo>
                    <a:pt x="5286822" y="930699"/>
                    <a:pt x="4906882" y="851533"/>
                    <a:pt x="4493032" y="851533"/>
                  </a:cubicBezTo>
                  <a:cubicBezTo>
                    <a:pt x="4056201" y="851533"/>
                    <a:pt x="3593263" y="940631"/>
                    <a:pt x="3155579" y="1108326"/>
                  </a:cubicBezTo>
                  <a:cubicBezTo>
                    <a:pt x="2721215" y="1275979"/>
                    <a:pt x="2318305" y="1515819"/>
                    <a:pt x="1963832" y="1817700"/>
                  </a:cubicBezTo>
                  <a:cubicBezTo>
                    <a:pt x="1617657" y="2114360"/>
                    <a:pt x="1334332" y="2465358"/>
                    <a:pt x="1144646" y="2832814"/>
                  </a:cubicBezTo>
                  <a:cubicBezTo>
                    <a:pt x="950561" y="3210060"/>
                    <a:pt x="851249" y="3602202"/>
                    <a:pt x="851249" y="3998599"/>
                  </a:cubicBezTo>
                  <a:cubicBezTo>
                    <a:pt x="851249" y="4377547"/>
                    <a:pt x="999792" y="4597311"/>
                    <a:pt x="1336319" y="5057837"/>
                  </a:cubicBezTo>
                  <a:cubicBezTo>
                    <a:pt x="1420450" y="5173181"/>
                    <a:pt x="1507419" y="5292497"/>
                    <a:pt x="1597084" y="5424583"/>
                  </a:cubicBezTo>
                  <a:cubicBezTo>
                    <a:pt x="1914175" y="5891917"/>
                    <a:pt x="2239493" y="6224189"/>
                    <a:pt x="2591910" y="6440122"/>
                  </a:cubicBezTo>
                  <a:cubicBezTo>
                    <a:pt x="2965467" y="6669393"/>
                    <a:pt x="3393219" y="6780621"/>
                    <a:pt x="3899854" y="6780621"/>
                  </a:cubicBezTo>
                  <a:cubicBezTo>
                    <a:pt x="4187861" y="6780621"/>
                    <a:pt x="4454583" y="6711812"/>
                    <a:pt x="4741172" y="6563979"/>
                  </a:cubicBezTo>
                  <a:cubicBezTo>
                    <a:pt x="5034852" y="6412173"/>
                    <a:pt x="5326263" y="6190848"/>
                    <a:pt x="5649171" y="5938452"/>
                  </a:cubicBezTo>
                  <a:cubicBezTo>
                    <a:pt x="5724931" y="5879291"/>
                    <a:pt x="5800409" y="5821406"/>
                    <a:pt x="5873475" y="5764656"/>
                  </a:cubicBezTo>
                  <a:lnTo>
                    <a:pt x="6007612" y="5660343"/>
                  </a:lnTo>
                  <a:lnTo>
                    <a:pt x="6007612" y="6737454"/>
                  </a:lnTo>
                  <a:lnTo>
                    <a:pt x="5929386" y="6797829"/>
                  </a:lnTo>
                  <a:lnTo>
                    <a:pt x="1656512" y="6797829"/>
                  </a:lnTo>
                  <a:lnTo>
                    <a:pt x="1630254" y="6775222"/>
                  </a:lnTo>
                  <a:cubicBezTo>
                    <a:pt x="1360562" y="6528765"/>
                    <a:pt x="1117699" y="6235219"/>
                    <a:pt x="892250" y="5902700"/>
                  </a:cubicBezTo>
                  <a:cubicBezTo>
                    <a:pt x="459249" y="5264548"/>
                    <a:pt x="0" y="4826722"/>
                    <a:pt x="0" y="3998599"/>
                  </a:cubicBezTo>
                  <a:cubicBezTo>
                    <a:pt x="0" y="1790460"/>
                    <a:pt x="2262336" y="285"/>
                    <a:pt x="4493032" y="2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0582300F-F646-4FC3-94FC-0582F4B5E0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60995" y="62352"/>
              <a:ext cx="6028697" cy="6795648"/>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FBB8E8B8-1900-4326-8858-F375F5D8A0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63721" y="81632"/>
              <a:ext cx="6025971" cy="6776368"/>
            </a:xfrm>
            <a:custGeom>
              <a:avLst/>
              <a:gdLst>
                <a:gd name="connsiteX0" fmla="*/ 6025971 w 6025971"/>
                <a:gd name="connsiteY0" fmla="*/ 5825635 h 6797829"/>
                <a:gd name="connsiteX1" fmla="*/ 6025971 w 6025971"/>
                <a:gd name="connsiteY1" fmla="*/ 6723285 h 6797829"/>
                <a:gd name="connsiteX2" fmla="*/ 5929386 w 6025971"/>
                <a:gd name="connsiteY2" fmla="*/ 6797829 h 6797829"/>
                <a:gd name="connsiteX3" fmla="*/ 4560411 w 6025971"/>
                <a:gd name="connsiteY3" fmla="*/ 6797829 h 6797829"/>
                <a:gd name="connsiteX4" fmla="*/ 4597731 w 6025971"/>
                <a:gd name="connsiteY4" fmla="*/ 6785305 h 6797829"/>
                <a:gd name="connsiteX5" fmla="*/ 5736707 w 6025971"/>
                <a:gd name="connsiteY5" fmla="*/ 6050108 h 6797829"/>
                <a:gd name="connsiteX6" fmla="*/ 5960301 w 6025971"/>
                <a:gd name="connsiteY6" fmla="*/ 5876738 h 6797829"/>
                <a:gd name="connsiteX7" fmla="*/ 4493599 w 6025971"/>
                <a:gd name="connsiteY7" fmla="*/ 0 h 6797829"/>
                <a:gd name="connsiteX8" fmla="*/ 5981837 w 6025971"/>
                <a:gd name="connsiteY8" fmla="*/ 314220 h 6797829"/>
                <a:gd name="connsiteX9" fmla="*/ 6025971 w 6025971"/>
                <a:gd name="connsiteY9" fmla="*/ 336254 h 6797829"/>
                <a:gd name="connsiteX10" fmla="*/ 6025971 w 6025971"/>
                <a:gd name="connsiteY10" fmla="*/ 1157325 h 6797829"/>
                <a:gd name="connsiteX11" fmla="*/ 5925889 w 6025971"/>
                <a:gd name="connsiteY11" fmla="*/ 1088522 h 6797829"/>
                <a:gd name="connsiteX12" fmla="*/ 5682227 w 6025971"/>
                <a:gd name="connsiteY12" fmla="*/ 957939 h 6797829"/>
                <a:gd name="connsiteX13" fmla="*/ 4493032 w 6025971"/>
                <a:gd name="connsiteY13" fmla="*/ 709658 h 6797829"/>
                <a:gd name="connsiteX14" fmla="*/ 3104646 w 6025971"/>
                <a:gd name="connsiteY14" fmla="*/ 976666 h 6797829"/>
                <a:gd name="connsiteX15" fmla="*/ 1871612 w 6025971"/>
                <a:gd name="connsiteY15" fmla="*/ 1710017 h 6797829"/>
                <a:gd name="connsiteX16" fmla="*/ 1018661 w 6025971"/>
                <a:gd name="connsiteY16" fmla="*/ 2767694 h 6797829"/>
                <a:gd name="connsiteX17" fmla="*/ 709374 w 6025971"/>
                <a:gd name="connsiteY17" fmla="*/ 3998599 h 6797829"/>
                <a:gd name="connsiteX18" fmla="*/ 1221258 w 6025971"/>
                <a:gd name="connsiteY18" fmla="*/ 5141684 h 6797829"/>
                <a:gd name="connsiteX19" fmla="*/ 1479187 w 6025971"/>
                <a:gd name="connsiteY19" fmla="*/ 5504459 h 6797829"/>
                <a:gd name="connsiteX20" fmla="*/ 3021272 w 6025971"/>
                <a:gd name="connsiteY20" fmla="*/ 6793670 h 6797829"/>
                <a:gd name="connsiteX21" fmla="*/ 3035805 w 6025971"/>
                <a:gd name="connsiteY21" fmla="*/ 6797829 h 6797829"/>
                <a:gd name="connsiteX22" fmla="*/ 1656512 w 6025971"/>
                <a:gd name="connsiteY22" fmla="*/ 6797829 h 6797829"/>
                <a:gd name="connsiteX23" fmla="*/ 1630254 w 6025971"/>
                <a:gd name="connsiteY23" fmla="*/ 6775222 h 6797829"/>
                <a:gd name="connsiteX24" fmla="*/ 892250 w 6025971"/>
                <a:gd name="connsiteY24" fmla="*/ 5902700 h 6797829"/>
                <a:gd name="connsiteX25" fmla="*/ 0 w 6025971"/>
                <a:gd name="connsiteY25" fmla="*/ 3998599 h 6797829"/>
                <a:gd name="connsiteX26" fmla="*/ 4493032 w 6025971"/>
                <a:gd name="connsiteY26" fmla="*/ 285 h 679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25971" h="6797829">
                  <a:moveTo>
                    <a:pt x="6025971" y="5825635"/>
                  </a:moveTo>
                  <a:lnTo>
                    <a:pt x="6025971" y="6723285"/>
                  </a:lnTo>
                  <a:lnTo>
                    <a:pt x="5929386" y="6797829"/>
                  </a:lnTo>
                  <a:lnTo>
                    <a:pt x="4560411" y="6797829"/>
                  </a:lnTo>
                  <a:lnTo>
                    <a:pt x="4597731" y="6785305"/>
                  </a:lnTo>
                  <a:cubicBezTo>
                    <a:pt x="4964953" y="6637825"/>
                    <a:pt x="5315251" y="6379435"/>
                    <a:pt x="5736707" y="6050108"/>
                  </a:cubicBezTo>
                  <a:cubicBezTo>
                    <a:pt x="5812043" y="5991230"/>
                    <a:pt x="5887377" y="5933488"/>
                    <a:pt x="5960301" y="5876738"/>
                  </a:cubicBezTo>
                  <a:close/>
                  <a:moveTo>
                    <a:pt x="4493599" y="0"/>
                  </a:moveTo>
                  <a:cubicBezTo>
                    <a:pt x="5048011" y="0"/>
                    <a:pt x="5546284" y="111886"/>
                    <a:pt x="5981837" y="314220"/>
                  </a:cubicBezTo>
                  <a:lnTo>
                    <a:pt x="6025971" y="336254"/>
                  </a:lnTo>
                  <a:lnTo>
                    <a:pt x="6025971" y="1157325"/>
                  </a:lnTo>
                  <a:lnTo>
                    <a:pt x="5925889" y="1088522"/>
                  </a:lnTo>
                  <a:cubicBezTo>
                    <a:pt x="5847314" y="1040649"/>
                    <a:pt x="5765982" y="997036"/>
                    <a:pt x="5682227" y="957939"/>
                  </a:cubicBezTo>
                  <a:cubicBezTo>
                    <a:pt x="5327823" y="793222"/>
                    <a:pt x="4927595" y="709658"/>
                    <a:pt x="4493032" y="709658"/>
                  </a:cubicBezTo>
                  <a:cubicBezTo>
                    <a:pt x="4031940" y="709658"/>
                    <a:pt x="3564888" y="799465"/>
                    <a:pt x="3104646" y="976666"/>
                  </a:cubicBezTo>
                  <a:cubicBezTo>
                    <a:pt x="2655243" y="1149867"/>
                    <a:pt x="2238358" y="1397822"/>
                    <a:pt x="1871612" y="1710017"/>
                  </a:cubicBezTo>
                  <a:cubicBezTo>
                    <a:pt x="1506427" y="2022852"/>
                    <a:pt x="1219414" y="2378815"/>
                    <a:pt x="1018661" y="2767694"/>
                  </a:cubicBezTo>
                  <a:cubicBezTo>
                    <a:pt x="813368" y="3165227"/>
                    <a:pt x="709374" y="3579358"/>
                    <a:pt x="709374" y="3998599"/>
                  </a:cubicBezTo>
                  <a:cubicBezTo>
                    <a:pt x="709374" y="4421103"/>
                    <a:pt x="875510" y="4667680"/>
                    <a:pt x="1221258" y="5141684"/>
                  </a:cubicBezTo>
                  <a:cubicBezTo>
                    <a:pt x="1304681" y="5256035"/>
                    <a:pt x="1390941" y="5374217"/>
                    <a:pt x="1479187" y="5504459"/>
                  </a:cubicBezTo>
                  <a:cubicBezTo>
                    <a:pt x="1942790" y="6187719"/>
                    <a:pt x="2430063" y="6601673"/>
                    <a:pt x="3021272" y="6793670"/>
                  </a:cubicBezTo>
                  <a:lnTo>
                    <a:pt x="3035805" y="6797829"/>
                  </a:lnTo>
                  <a:lnTo>
                    <a:pt x="1656512" y="6797829"/>
                  </a:lnTo>
                  <a:lnTo>
                    <a:pt x="1630254" y="6775222"/>
                  </a:lnTo>
                  <a:cubicBezTo>
                    <a:pt x="1360562" y="6528765"/>
                    <a:pt x="1117699" y="6235219"/>
                    <a:pt x="892250" y="5902700"/>
                  </a:cubicBezTo>
                  <a:cubicBezTo>
                    <a:pt x="459249" y="5264548"/>
                    <a:pt x="0" y="4826722"/>
                    <a:pt x="0" y="3998599"/>
                  </a:cubicBezTo>
                  <a:cubicBezTo>
                    <a:pt x="0" y="1790460"/>
                    <a:pt x="2262336" y="285"/>
                    <a:pt x="4493032" y="2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04672" y="1055098"/>
            <a:ext cx="5760719" cy="4747805"/>
          </a:xfrm>
        </p:spPr>
        <p:txBody>
          <a:bodyPr vert="horz" lIns="91440" tIns="45720" rIns="91440" bIns="45720" rtlCol="0" anchor="ctr">
            <a:normAutofit/>
          </a:bodyPr>
          <a:lstStyle/>
          <a:p>
            <a:r>
              <a:rPr lang="en-US" sz="3100" b="1" kern="1200" dirty="0">
                <a:solidFill>
                  <a:schemeClr val="tx2"/>
                </a:solidFill>
                <a:latin typeface="+mj-lt"/>
                <a:ea typeface="+mj-ea"/>
                <a:cs typeface="+mj-cs"/>
              </a:rPr>
              <a:t>R2: Who Can Provide Assurance?</a:t>
            </a:r>
            <a:br>
              <a:rPr lang="en-US" sz="3100" b="1" kern="1200" dirty="0">
                <a:solidFill>
                  <a:schemeClr val="tx2"/>
                </a:solidFill>
                <a:latin typeface="+mj-lt"/>
                <a:ea typeface="+mj-ea"/>
                <a:cs typeface="+mj-cs"/>
              </a:rPr>
            </a:br>
            <a:br>
              <a:rPr lang="en-US" sz="3100" b="1" kern="1200" dirty="0">
                <a:solidFill>
                  <a:schemeClr val="tx2"/>
                </a:solidFill>
                <a:latin typeface="+mj-lt"/>
                <a:ea typeface="+mj-ea"/>
                <a:cs typeface="+mj-cs"/>
              </a:rPr>
            </a:br>
            <a:r>
              <a:rPr lang="en-US" sz="3100" b="1" kern="1200" dirty="0">
                <a:solidFill>
                  <a:schemeClr val="tx2"/>
                </a:solidFill>
                <a:latin typeface="+mj-lt"/>
                <a:ea typeface="+mj-ea"/>
                <a:cs typeface="+mj-cs"/>
              </a:rPr>
              <a:t> </a:t>
            </a:r>
            <a:r>
              <a:rPr lang="en-US" sz="3100" kern="1200" dirty="0">
                <a:solidFill>
                  <a:schemeClr val="tx2"/>
                </a:solidFill>
                <a:latin typeface="+mj-lt"/>
                <a:ea typeface="+mj-ea"/>
                <a:cs typeface="+mj-cs"/>
              </a:rPr>
              <a:t>• External Auditor</a:t>
            </a:r>
            <a:br>
              <a:rPr lang="en-US" sz="3100" kern="1200" dirty="0">
                <a:solidFill>
                  <a:schemeClr val="tx2"/>
                </a:solidFill>
                <a:latin typeface="+mj-lt"/>
                <a:ea typeface="+mj-ea"/>
                <a:cs typeface="+mj-cs"/>
              </a:rPr>
            </a:br>
            <a:r>
              <a:rPr lang="en-US" sz="3100" kern="1200" dirty="0">
                <a:solidFill>
                  <a:schemeClr val="tx2"/>
                </a:solidFill>
                <a:latin typeface="+mj-lt"/>
                <a:ea typeface="+mj-ea"/>
                <a:cs typeface="+mj-cs"/>
              </a:rPr>
              <a:t> • Internal Auditor </a:t>
            </a:r>
            <a:br>
              <a:rPr lang="en-US" sz="3100" kern="1200" dirty="0">
                <a:solidFill>
                  <a:schemeClr val="tx2"/>
                </a:solidFill>
                <a:latin typeface="+mj-lt"/>
                <a:ea typeface="+mj-ea"/>
                <a:cs typeface="+mj-cs"/>
              </a:rPr>
            </a:br>
            <a:r>
              <a:rPr lang="en-US" sz="3100" kern="1200" dirty="0">
                <a:solidFill>
                  <a:schemeClr val="tx2"/>
                </a:solidFill>
                <a:latin typeface="+mj-lt"/>
                <a:ea typeface="+mj-ea"/>
                <a:cs typeface="+mj-cs"/>
              </a:rPr>
              <a:t> • Second Line of Defense Function</a:t>
            </a:r>
            <a:br>
              <a:rPr lang="en-US" sz="3100" kern="1200" dirty="0">
                <a:solidFill>
                  <a:schemeClr val="tx2"/>
                </a:solidFill>
                <a:latin typeface="+mj-lt"/>
                <a:ea typeface="+mj-ea"/>
                <a:cs typeface="+mj-cs"/>
              </a:rPr>
            </a:br>
            <a:r>
              <a:rPr lang="en-US" sz="3100" kern="1200" dirty="0">
                <a:solidFill>
                  <a:schemeClr val="tx2"/>
                </a:solidFill>
                <a:latin typeface="+mj-lt"/>
                <a:ea typeface="+mj-ea"/>
                <a:cs typeface="+mj-cs"/>
              </a:rPr>
              <a:t> • Control Owners or Management</a:t>
            </a:r>
            <a:br>
              <a:rPr lang="en-US" sz="3100" kern="1200" dirty="0">
                <a:solidFill>
                  <a:schemeClr val="tx2"/>
                </a:solidFill>
                <a:latin typeface="+mj-lt"/>
                <a:ea typeface="+mj-ea"/>
                <a:cs typeface="+mj-cs"/>
              </a:rPr>
            </a:br>
            <a:r>
              <a:rPr lang="en-US" sz="3100" kern="1200" dirty="0">
                <a:solidFill>
                  <a:schemeClr val="tx2"/>
                </a:solidFill>
                <a:latin typeface="+mj-lt"/>
                <a:ea typeface="+mj-ea"/>
                <a:cs typeface="+mj-cs"/>
              </a:rPr>
              <a:t> • Government Regulator</a:t>
            </a:r>
            <a:br>
              <a:rPr lang="en-US" sz="3100" kern="1200" dirty="0">
                <a:solidFill>
                  <a:schemeClr val="tx2"/>
                </a:solidFill>
                <a:latin typeface="+mj-lt"/>
                <a:ea typeface="+mj-ea"/>
                <a:cs typeface="+mj-cs"/>
              </a:rPr>
            </a:br>
            <a:r>
              <a:rPr lang="en-US" sz="3100" kern="1200" dirty="0">
                <a:solidFill>
                  <a:schemeClr val="tx2"/>
                </a:solidFill>
                <a:latin typeface="+mj-lt"/>
                <a:ea typeface="+mj-ea"/>
                <a:cs typeface="+mj-cs"/>
              </a:rPr>
              <a:t> •Third party expert</a:t>
            </a:r>
            <a:endParaRPr lang="en-US" sz="3100" b="1" kern="1200" dirty="0">
              <a:solidFill>
                <a:schemeClr val="tx2"/>
              </a:solidFill>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43C823D3-D619-407C-89E0-C6F6B1E7A4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47F8E3E-2FFA-4A0F-B3C7-E57ADDCFB4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 name="Title 1"/>
          <p:cNvSpPr>
            <a:spLocks noGrp="1"/>
          </p:cNvSpPr>
          <p:nvPr>
            <p:ph type="title"/>
          </p:nvPr>
        </p:nvSpPr>
        <p:spPr>
          <a:xfrm>
            <a:off x="1179226" y="1594707"/>
            <a:ext cx="9833548" cy="1325563"/>
          </a:xfrm>
        </p:spPr>
        <p:txBody>
          <a:bodyPr anchor="b">
            <a:normAutofit/>
          </a:bodyPr>
          <a:lstStyle/>
          <a:p>
            <a:r>
              <a:rPr lang="en-US" sz="2000" b="1" dirty="0">
                <a:solidFill>
                  <a:schemeClr val="tx2"/>
                </a:solidFill>
              </a:rPr>
              <a:t>R3 – Improvement</a:t>
            </a:r>
            <a:br>
              <a:rPr lang="en-US" sz="2000" dirty="0">
                <a:solidFill>
                  <a:schemeClr val="tx2"/>
                </a:solidFill>
              </a:rPr>
            </a:br>
            <a:r>
              <a:rPr lang="en-US" sz="2000" dirty="0">
                <a:solidFill>
                  <a:schemeClr val="tx2"/>
                </a:solidFill>
              </a:rPr>
              <a:t>Review information from monitoring, periodic evaluation, assurance, and detective actions and controls to identify opportunities for capability improvements.</a:t>
            </a:r>
          </a:p>
        </p:txBody>
      </p:sp>
      <p:grpSp>
        <p:nvGrpSpPr>
          <p:cNvPr id="12" name="Group 11">
            <a:extLst>
              <a:ext uri="{FF2B5EF4-FFF2-40B4-BE49-F238E27FC236}">
                <a16:creationId xmlns:a16="http://schemas.microsoft.com/office/drawing/2014/main" id="{33D939F1-7ABE-4D0E-946A-43F37F556AF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3346102" cy="2510865"/>
            <a:chOff x="-305" y="-1"/>
            <a:chExt cx="3832880" cy="2876136"/>
          </a:xfrm>
        </p:grpSpPr>
        <p:sp>
          <p:nvSpPr>
            <p:cNvPr id="13" name="Freeform: Shape 12">
              <a:extLst>
                <a:ext uri="{FF2B5EF4-FFF2-40B4-BE49-F238E27FC236}">
                  <a16:creationId xmlns:a16="http://schemas.microsoft.com/office/drawing/2014/main" id="{63FE0426-0FE4-451E-A8BB-08DA6A6AC2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4A32F7E8-35B4-451F-AA07-AECF7CA1D5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E1097796-C3C8-4772-9EBD-9F5CA368F5A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C4BC137-BB50-4235-A83F-4B4EEE159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Content Placeholder 2"/>
          <p:cNvSpPr>
            <a:spLocks noGrp="1"/>
          </p:cNvSpPr>
          <p:nvPr>
            <p:ph idx="1"/>
          </p:nvPr>
        </p:nvSpPr>
        <p:spPr>
          <a:xfrm>
            <a:off x="1179226" y="3329677"/>
            <a:ext cx="9833548" cy="2457269"/>
          </a:xfrm>
        </p:spPr>
        <p:txBody>
          <a:bodyPr>
            <a:normAutofit/>
          </a:bodyPr>
          <a:lstStyle/>
          <a:p>
            <a:pPr marL="0" indent="0">
              <a:buNone/>
            </a:pPr>
            <a:r>
              <a:rPr lang="en-US" sz="1500" b="1" dirty="0">
                <a:solidFill>
                  <a:schemeClr val="tx2"/>
                </a:solidFill>
                <a:effectLst/>
                <a:latin typeface="Arial" panose="020B0604020202020204" pitchFamily="34" charset="0"/>
                <a:ea typeface="Arial" panose="020B0604020202020204" pitchFamily="34" charset="0"/>
              </a:rPr>
              <a:t>R3:</a:t>
            </a:r>
            <a:r>
              <a:rPr lang="en-US" sz="1500" b="1" spc="-40" dirty="0">
                <a:solidFill>
                  <a:schemeClr val="tx2"/>
                </a:solidFill>
                <a:effectLst/>
                <a:latin typeface="Arial" panose="020B0604020202020204" pitchFamily="34" charset="0"/>
                <a:ea typeface="Arial" panose="020B0604020202020204" pitchFamily="34" charset="0"/>
              </a:rPr>
              <a:t> </a:t>
            </a:r>
            <a:r>
              <a:rPr lang="en-US" sz="1500" b="1" dirty="0">
                <a:solidFill>
                  <a:schemeClr val="tx2"/>
                </a:solidFill>
                <a:effectLst/>
                <a:latin typeface="Arial" panose="020B0604020202020204" pitchFamily="34" charset="0"/>
                <a:ea typeface="Arial" panose="020B0604020202020204" pitchFamily="34" charset="0"/>
              </a:rPr>
              <a:t>Design</a:t>
            </a:r>
            <a:r>
              <a:rPr lang="en-US" sz="1500" b="1" spc="-55" dirty="0">
                <a:solidFill>
                  <a:schemeClr val="tx2"/>
                </a:solidFill>
                <a:effectLst/>
                <a:latin typeface="Arial" panose="020B0604020202020204" pitchFamily="34" charset="0"/>
                <a:ea typeface="Arial" panose="020B0604020202020204" pitchFamily="34" charset="0"/>
              </a:rPr>
              <a:t> </a:t>
            </a:r>
            <a:r>
              <a:rPr lang="en-US" sz="1500" b="1" dirty="0">
                <a:solidFill>
                  <a:schemeClr val="tx2"/>
                </a:solidFill>
                <a:effectLst/>
                <a:latin typeface="Arial" panose="020B0604020202020204" pitchFamily="34" charset="0"/>
                <a:ea typeface="Arial" panose="020B0604020202020204" pitchFamily="34" charset="0"/>
              </a:rPr>
              <a:t>&amp;</a:t>
            </a:r>
            <a:r>
              <a:rPr lang="en-US" sz="1500" b="1" spc="-70" dirty="0">
                <a:solidFill>
                  <a:schemeClr val="tx2"/>
                </a:solidFill>
                <a:effectLst/>
                <a:latin typeface="Arial" panose="020B0604020202020204" pitchFamily="34" charset="0"/>
                <a:ea typeface="Arial" panose="020B0604020202020204" pitchFamily="34" charset="0"/>
              </a:rPr>
              <a:t> </a:t>
            </a:r>
            <a:r>
              <a:rPr lang="en-US" sz="1500" b="1" dirty="0">
                <a:solidFill>
                  <a:schemeClr val="tx2"/>
                </a:solidFill>
                <a:effectLst/>
                <a:latin typeface="Arial" panose="020B0604020202020204" pitchFamily="34" charset="0"/>
                <a:ea typeface="Arial" panose="020B0604020202020204" pitchFamily="34" charset="0"/>
              </a:rPr>
              <a:t>Implementation </a:t>
            </a:r>
            <a:r>
              <a:rPr lang="en-US" sz="1500" b="1" spc="-10" dirty="0">
                <a:solidFill>
                  <a:schemeClr val="tx2"/>
                </a:solidFill>
                <a:effectLst/>
                <a:latin typeface="Arial" panose="020B0604020202020204" pitchFamily="34" charset="0"/>
                <a:ea typeface="Arial" panose="020B0604020202020204" pitchFamily="34" charset="0"/>
              </a:rPr>
              <a:t>Considerations</a:t>
            </a:r>
          </a:p>
          <a:p>
            <a:pPr marL="0" marR="13335" lvl="0" indent="0" rtl="0">
              <a:spcAft>
                <a:spcPts val="0"/>
              </a:spcAft>
              <a:buSzPts val="1200"/>
              <a:buNone/>
              <a:tabLst>
                <a:tab pos="180975" algn="l"/>
              </a:tabLst>
            </a:pPr>
            <a:r>
              <a:rPr lang="en-US" sz="1500" dirty="0">
                <a:solidFill>
                  <a:schemeClr val="tx2"/>
                </a:solidFill>
              </a:rPr>
              <a:t>• </a:t>
            </a:r>
            <a:r>
              <a:rPr lang="en-US" sz="1500" spc="0" dirty="0">
                <a:solidFill>
                  <a:schemeClr val="tx2"/>
                </a:solidFill>
                <a:effectLst/>
                <a:latin typeface="Arial" panose="020B0604020202020204" pitchFamily="34" charset="0"/>
                <a:ea typeface="Arial" panose="020B0604020202020204" pitchFamily="34" charset="0"/>
              </a:rPr>
              <a:t>Continual, systemic improvement is the hallmark of a mature and high performing </a:t>
            </a:r>
            <a:r>
              <a:rPr lang="en-US" sz="1500" spc="-10" dirty="0">
                <a:solidFill>
                  <a:schemeClr val="tx2"/>
                </a:solidFill>
                <a:effectLst/>
                <a:latin typeface="Arial" panose="020B0604020202020204" pitchFamily="34" charset="0"/>
                <a:ea typeface="Arial" panose="020B0604020202020204" pitchFamily="34" charset="0"/>
              </a:rPr>
              <a:t>capability</a:t>
            </a:r>
            <a:endParaRPr lang="en-US" sz="1500" spc="0" dirty="0">
              <a:solidFill>
                <a:schemeClr val="tx2"/>
              </a:solidFill>
              <a:effectLst/>
              <a:latin typeface="Arial" panose="020B0604020202020204" pitchFamily="34" charset="0"/>
              <a:ea typeface="Arial" panose="020B0604020202020204" pitchFamily="34" charset="0"/>
            </a:endParaRPr>
          </a:p>
          <a:p>
            <a:pPr marL="0" marR="11430" lvl="0" indent="0">
              <a:spcBef>
                <a:spcPts val="870"/>
              </a:spcBef>
              <a:spcAft>
                <a:spcPts val="0"/>
              </a:spcAft>
              <a:buSzPts val="1200"/>
              <a:buNone/>
              <a:tabLst>
                <a:tab pos="180975" algn="l"/>
              </a:tabLst>
            </a:pPr>
            <a:r>
              <a:rPr lang="en-US" sz="1500" dirty="0">
                <a:solidFill>
                  <a:schemeClr val="tx2"/>
                </a:solidFill>
              </a:rPr>
              <a:t>• </a:t>
            </a:r>
            <a:r>
              <a:rPr lang="en-US" sz="1500" spc="0" dirty="0">
                <a:solidFill>
                  <a:schemeClr val="tx2"/>
                </a:solidFill>
                <a:effectLst/>
                <a:latin typeface="Arial" panose="020B0604020202020204" pitchFamily="34" charset="0"/>
                <a:ea typeface="Arial" panose="020B0604020202020204" pitchFamily="34" charset="0"/>
              </a:rPr>
              <a:t>Improvement</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efforts</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allow</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for</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the</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implementation</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of</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new</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innovations</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as</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they become available</a:t>
            </a:r>
          </a:p>
          <a:p>
            <a:pPr marL="0" marR="12700" lvl="0" indent="0">
              <a:spcBef>
                <a:spcPts val="910"/>
              </a:spcBef>
              <a:spcAft>
                <a:spcPts val="0"/>
              </a:spcAft>
              <a:buSzPts val="1200"/>
              <a:buNone/>
              <a:tabLst>
                <a:tab pos="180975" algn="l"/>
                <a:tab pos="1010285" algn="l"/>
                <a:tab pos="1331595" algn="l"/>
                <a:tab pos="1948815" algn="l"/>
                <a:tab pos="2973070" algn="l"/>
                <a:tab pos="3698240" algn="l"/>
                <a:tab pos="4378325" algn="l"/>
                <a:tab pos="5130800" algn="l"/>
              </a:tabLst>
            </a:pPr>
            <a:r>
              <a:rPr lang="en-US" sz="1500" dirty="0">
                <a:solidFill>
                  <a:schemeClr val="tx2"/>
                </a:solidFill>
              </a:rPr>
              <a:t>• </a:t>
            </a:r>
            <a:r>
              <a:rPr lang="en-US" sz="1500" spc="-10" dirty="0">
                <a:solidFill>
                  <a:schemeClr val="tx2"/>
                </a:solidFill>
                <a:effectLst/>
                <a:latin typeface="Arial" panose="020B0604020202020204" pitchFamily="34" charset="0"/>
                <a:ea typeface="Arial" panose="020B0604020202020204" pitchFamily="34" charset="0"/>
              </a:rPr>
              <a:t>Budgeting</a:t>
            </a:r>
            <a:r>
              <a:rPr lang="en-US" sz="1500" dirty="0">
                <a:solidFill>
                  <a:schemeClr val="tx2"/>
                </a:solidFill>
                <a:latin typeface="Arial" panose="020B0604020202020204" pitchFamily="34" charset="0"/>
                <a:ea typeface="Arial" panose="020B0604020202020204" pitchFamily="34" charset="0"/>
              </a:rPr>
              <a:t> </a:t>
            </a:r>
            <a:r>
              <a:rPr lang="en-US" sz="1500" spc="-20" dirty="0">
                <a:solidFill>
                  <a:schemeClr val="tx2"/>
                </a:solidFill>
                <a:effectLst/>
                <a:latin typeface="Arial" panose="020B0604020202020204" pitchFamily="34" charset="0"/>
                <a:ea typeface="Arial" panose="020B0604020202020204" pitchFamily="34" charset="0"/>
              </a:rPr>
              <a:t>for</a:t>
            </a:r>
            <a:r>
              <a:rPr lang="en-US" sz="1500" dirty="0">
                <a:solidFill>
                  <a:schemeClr val="tx2"/>
                </a:solidFill>
                <a:latin typeface="Arial" panose="020B0604020202020204" pitchFamily="34" charset="0"/>
                <a:ea typeface="Arial" panose="020B0604020202020204" pitchFamily="34" charset="0"/>
              </a:rPr>
              <a:t> </a:t>
            </a:r>
            <a:r>
              <a:rPr lang="en-US" sz="1500" spc="-10" dirty="0">
                <a:solidFill>
                  <a:schemeClr val="tx2"/>
                </a:solidFill>
                <a:effectLst/>
                <a:latin typeface="Arial" panose="020B0604020202020204" pitchFamily="34" charset="0"/>
                <a:ea typeface="Arial" panose="020B0604020202020204" pitchFamily="34" charset="0"/>
              </a:rPr>
              <a:t>regular</a:t>
            </a:r>
            <a:r>
              <a:rPr lang="en-US" sz="1500" dirty="0">
                <a:solidFill>
                  <a:schemeClr val="tx2"/>
                </a:solidFill>
                <a:latin typeface="Arial" panose="020B0604020202020204" pitchFamily="34" charset="0"/>
                <a:ea typeface="Arial" panose="020B0604020202020204" pitchFamily="34" charset="0"/>
              </a:rPr>
              <a:t> </a:t>
            </a:r>
            <a:r>
              <a:rPr lang="en-US" sz="1500" spc="-10" dirty="0">
                <a:solidFill>
                  <a:schemeClr val="tx2"/>
                </a:solidFill>
                <a:effectLst/>
                <a:latin typeface="Arial" panose="020B0604020202020204" pitchFamily="34" charset="0"/>
                <a:ea typeface="Arial" panose="020B0604020202020204" pitchFamily="34" charset="0"/>
              </a:rPr>
              <a:t>improvement</a:t>
            </a:r>
            <a:r>
              <a:rPr lang="en-US" sz="1500" dirty="0">
                <a:solidFill>
                  <a:schemeClr val="tx2"/>
                </a:solidFill>
                <a:latin typeface="Arial" panose="020B0604020202020204" pitchFamily="34" charset="0"/>
                <a:ea typeface="Arial" panose="020B0604020202020204" pitchFamily="34" charset="0"/>
              </a:rPr>
              <a:t> </a:t>
            </a:r>
            <a:r>
              <a:rPr lang="en-US" sz="1500" spc="-10" dirty="0">
                <a:solidFill>
                  <a:schemeClr val="tx2"/>
                </a:solidFill>
                <a:effectLst/>
                <a:latin typeface="Arial" panose="020B0604020202020204" pitchFamily="34" charset="0"/>
                <a:ea typeface="Arial" panose="020B0604020202020204" pitchFamily="34" charset="0"/>
              </a:rPr>
              <a:t>activities</a:t>
            </a:r>
            <a:r>
              <a:rPr lang="en-US" sz="1500" dirty="0">
                <a:solidFill>
                  <a:schemeClr val="tx2"/>
                </a:solidFill>
                <a:latin typeface="Arial" panose="020B0604020202020204" pitchFamily="34" charset="0"/>
                <a:ea typeface="Arial" panose="020B0604020202020204" pitchFamily="34" charset="0"/>
              </a:rPr>
              <a:t> </a:t>
            </a:r>
            <a:r>
              <a:rPr lang="en-US" sz="1500" spc="-10" dirty="0">
                <a:solidFill>
                  <a:schemeClr val="tx2"/>
                </a:solidFill>
                <a:effectLst/>
                <a:latin typeface="Arial" panose="020B0604020202020204" pitchFamily="34" charset="0"/>
                <a:ea typeface="Arial" panose="020B0604020202020204" pitchFamily="34" charset="0"/>
              </a:rPr>
              <a:t>enables</a:t>
            </a:r>
            <a:r>
              <a:rPr lang="en-US" sz="1500" dirty="0">
                <a:solidFill>
                  <a:schemeClr val="tx2"/>
                </a:solidFill>
                <a:latin typeface="Arial" panose="020B0604020202020204" pitchFamily="34" charset="0"/>
                <a:ea typeface="Arial" panose="020B0604020202020204" pitchFamily="34" charset="0"/>
              </a:rPr>
              <a:t> </a:t>
            </a:r>
            <a:r>
              <a:rPr lang="en-US" sz="1500" spc="-10" dirty="0">
                <a:solidFill>
                  <a:schemeClr val="tx2"/>
                </a:solidFill>
                <a:effectLst/>
                <a:latin typeface="Arial" panose="020B0604020202020204" pitchFamily="34" charset="0"/>
                <a:ea typeface="Arial" panose="020B0604020202020204" pitchFamily="34" charset="0"/>
              </a:rPr>
              <a:t>continual</a:t>
            </a:r>
            <a:r>
              <a:rPr lang="en-US" sz="1500" dirty="0">
                <a:solidFill>
                  <a:schemeClr val="tx2"/>
                </a:solidFill>
                <a:latin typeface="Arial" panose="020B0604020202020204" pitchFamily="34" charset="0"/>
                <a:ea typeface="Arial" panose="020B0604020202020204" pitchFamily="34" charset="0"/>
              </a:rPr>
              <a:t> </a:t>
            </a:r>
            <a:r>
              <a:rPr lang="en-US" sz="1500" spc="-10" dirty="0">
                <a:solidFill>
                  <a:schemeClr val="tx2"/>
                </a:solidFill>
                <a:effectLst/>
                <a:latin typeface="Arial" panose="020B0604020202020204" pitchFamily="34" charset="0"/>
                <a:ea typeface="Arial" panose="020B0604020202020204" pitchFamily="34" charset="0"/>
              </a:rPr>
              <a:t>capability </a:t>
            </a:r>
            <a:r>
              <a:rPr lang="en-US" sz="1500" spc="0" dirty="0">
                <a:solidFill>
                  <a:schemeClr val="tx2"/>
                </a:solidFill>
                <a:effectLst/>
                <a:latin typeface="Arial" panose="020B0604020202020204" pitchFamily="34" charset="0"/>
                <a:ea typeface="Arial" panose="020B0604020202020204" pitchFamily="34" charset="0"/>
              </a:rPr>
              <a:t>maturation and efficiency</a:t>
            </a:r>
          </a:p>
          <a:p>
            <a:pPr marL="0" marR="12065" lvl="0" indent="0">
              <a:spcBef>
                <a:spcPts val="910"/>
              </a:spcBef>
              <a:spcAft>
                <a:spcPts val="0"/>
              </a:spcAft>
              <a:buSzPts val="1200"/>
              <a:buNone/>
              <a:tabLst>
                <a:tab pos="180975" algn="l"/>
              </a:tabLst>
            </a:pPr>
            <a:r>
              <a:rPr lang="en-US" sz="1500" dirty="0">
                <a:solidFill>
                  <a:schemeClr val="tx2"/>
                </a:solidFill>
              </a:rPr>
              <a:t>• </a:t>
            </a:r>
            <a:r>
              <a:rPr lang="en-US" sz="1500" spc="0" dirty="0">
                <a:solidFill>
                  <a:schemeClr val="tx2"/>
                </a:solidFill>
                <a:effectLst/>
                <a:latin typeface="Arial" panose="020B0604020202020204" pitchFamily="34" charset="0"/>
                <a:ea typeface="Arial" panose="020B0604020202020204" pitchFamily="34" charset="0"/>
              </a:rPr>
              <a:t>Incorporating</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feedback</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loops</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and</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post-assessments</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helps</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ensure</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areas</a:t>
            </a:r>
            <a:r>
              <a:rPr lang="en-US" sz="1500" spc="2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for</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improvement are identified and addressed</a:t>
            </a:r>
          </a:p>
          <a:p>
            <a:pPr marL="0" marR="13335" lvl="0" indent="0">
              <a:spcBef>
                <a:spcPts val="885"/>
              </a:spcBef>
              <a:spcAft>
                <a:spcPts val="0"/>
              </a:spcAft>
              <a:buSzPts val="1200"/>
              <a:buNone/>
              <a:tabLst>
                <a:tab pos="180975" algn="l"/>
              </a:tabLst>
            </a:pPr>
            <a:r>
              <a:rPr lang="en-US" sz="1500" dirty="0">
                <a:solidFill>
                  <a:schemeClr val="tx2"/>
                </a:solidFill>
              </a:rPr>
              <a:t>• </a:t>
            </a:r>
            <a:r>
              <a:rPr lang="en-US" sz="1500" spc="0" dirty="0">
                <a:solidFill>
                  <a:schemeClr val="tx2"/>
                </a:solidFill>
                <a:effectLst/>
                <a:latin typeface="Arial" panose="020B0604020202020204" pitchFamily="34" charset="0"/>
                <a:ea typeface="Arial" panose="020B0604020202020204" pitchFamily="34" charset="0"/>
              </a:rPr>
              <a:t>Using</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change</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management</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activities</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helps</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ensure</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people</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are</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aware</a:t>
            </a:r>
            <a:r>
              <a:rPr lang="en-US" sz="1500" spc="400" dirty="0">
                <a:solidFill>
                  <a:schemeClr val="tx2"/>
                </a:solidFill>
                <a:effectLst/>
                <a:latin typeface="Arial" panose="020B0604020202020204" pitchFamily="34" charset="0"/>
                <a:ea typeface="Arial" panose="020B0604020202020204" pitchFamily="34" charset="0"/>
              </a:rPr>
              <a:t> </a:t>
            </a:r>
            <a:r>
              <a:rPr lang="en-US" sz="1500" spc="0" dirty="0">
                <a:solidFill>
                  <a:schemeClr val="tx2"/>
                </a:solidFill>
                <a:effectLst/>
                <a:latin typeface="Arial" panose="020B0604020202020204" pitchFamily="34" charset="0"/>
                <a:ea typeface="Arial" panose="020B0604020202020204" pitchFamily="34" charset="0"/>
              </a:rPr>
              <a:t>and accepting of changes</a:t>
            </a:r>
          </a:p>
          <a:p>
            <a:pPr marL="0" indent="0">
              <a:buNone/>
            </a:pPr>
            <a:endParaRPr lang="en-US" sz="1500" dirty="0">
              <a:solidFill>
                <a:schemeClr val="tx2"/>
              </a:solidFill>
              <a:effectLst/>
              <a:latin typeface="Arial" panose="020B0604020202020204" pitchFamily="34" charset="0"/>
              <a:ea typeface="Arial" panose="020B0604020202020204" pitchFamily="34" charset="0"/>
            </a:endParaRPr>
          </a:p>
          <a:p>
            <a:pPr marL="0" indent="0">
              <a:buNone/>
            </a:pPr>
            <a:endParaRPr lang="en-US" sz="1500" dirty="0">
              <a:solidFill>
                <a:schemeClr val="tx2"/>
              </a:solidFill>
            </a:endParaRPr>
          </a:p>
        </p:txBody>
      </p:sp>
      <p:grpSp>
        <p:nvGrpSpPr>
          <p:cNvPr id="18" name="Group 17">
            <a:extLst>
              <a:ext uri="{FF2B5EF4-FFF2-40B4-BE49-F238E27FC236}">
                <a16:creationId xmlns:a16="http://schemas.microsoft.com/office/drawing/2014/main" id="{9DB3963A-4187-4A72-9DA4-CA6BADE2293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5400000">
            <a:off x="9072780" y="3734338"/>
            <a:ext cx="3878664" cy="2368659"/>
            <a:chOff x="6867015" y="-1"/>
            <a:chExt cx="5324985" cy="3251912"/>
          </a:xfrm>
          <a:solidFill>
            <a:schemeClr val="accent5">
              <a:alpha val="10000"/>
            </a:schemeClr>
          </a:solidFill>
        </p:grpSpPr>
        <p:sp>
          <p:nvSpPr>
            <p:cNvPr id="19" name="Freeform: Shape 18">
              <a:extLst>
                <a:ext uri="{FF2B5EF4-FFF2-40B4-BE49-F238E27FC236}">
                  <a16:creationId xmlns:a16="http://schemas.microsoft.com/office/drawing/2014/main" id="{2428E75E-001A-4568-B035-574F1303EF5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64AC8CFC-1164-4525-82A0-25F75ADCF4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F35C856-5B70-4CA2-BB8F-A37197D8F9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550FD8B0-DE97-47B1-84ED-67A3BD00FE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322729"/>
            <a:ext cx="3855720" cy="5937716"/>
          </a:xfrm>
        </p:spPr>
        <p:txBody>
          <a:bodyPr>
            <a:normAutofit/>
          </a:bodyPr>
          <a:lstStyle/>
          <a:p>
            <a:r>
              <a:rPr lang="en-US" sz="2000" b="1" dirty="0">
                <a:solidFill>
                  <a:schemeClr val="tx2"/>
                </a:solidFill>
                <a:effectLst/>
                <a:latin typeface="Arial" panose="020B0604020202020204" pitchFamily="34" charset="0"/>
                <a:ea typeface="Arial" panose="020B0604020202020204" pitchFamily="34" charset="0"/>
                <a:cs typeface="Arial" panose="020B0604020202020204" pitchFamily="34" charset="0"/>
              </a:rPr>
              <a:t>R3:</a:t>
            </a:r>
            <a:r>
              <a:rPr lang="en-US" sz="2000" b="1"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b="1" dirty="0">
                <a:solidFill>
                  <a:schemeClr val="tx2"/>
                </a:solidFill>
                <a:effectLst/>
                <a:latin typeface="Arial" panose="020B0604020202020204" pitchFamily="34" charset="0"/>
                <a:ea typeface="Arial" panose="020B0604020202020204" pitchFamily="34" charset="0"/>
                <a:cs typeface="Arial" panose="020B0604020202020204" pitchFamily="34" charset="0"/>
              </a:rPr>
              <a:t>Key</a:t>
            </a:r>
            <a:r>
              <a:rPr lang="en-US" sz="2000" b="1"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b="1" dirty="0">
                <a:solidFill>
                  <a:schemeClr val="tx2"/>
                </a:solidFill>
                <a:effectLst/>
                <a:latin typeface="Arial" panose="020B0604020202020204" pitchFamily="34" charset="0"/>
                <a:ea typeface="Arial" panose="020B0604020202020204" pitchFamily="34" charset="0"/>
                <a:cs typeface="Arial" panose="020B0604020202020204" pitchFamily="34" charset="0"/>
              </a:rPr>
              <a:t>Actions</a:t>
            </a:r>
            <a:r>
              <a:rPr lang="en-US" sz="2000" b="1" spc="1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b="1" dirty="0">
                <a:solidFill>
                  <a:schemeClr val="tx2"/>
                </a:solidFill>
                <a:effectLst/>
                <a:latin typeface="Arial" panose="020B0604020202020204" pitchFamily="34" charset="0"/>
                <a:ea typeface="Arial" panose="020B0604020202020204" pitchFamily="34" charset="0"/>
                <a:cs typeface="Arial" panose="020B0604020202020204" pitchFamily="34" charset="0"/>
              </a:rPr>
              <a:t>&amp;</a:t>
            </a:r>
            <a:r>
              <a:rPr lang="en-US" sz="2000" b="1"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t>Controls</a:t>
            </a:r>
            <a:br>
              <a:rPr lang="en-US" sz="20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2000" u="sng" dirty="0">
                <a:solidFill>
                  <a:schemeClr val="tx2"/>
                </a:solidFill>
                <a:latin typeface="Arial" panose="020B0604020202020204" pitchFamily="34" charset="0"/>
                <a:cs typeface="Arial" panose="020B0604020202020204" pitchFamily="34" charset="0"/>
              </a:rPr>
              <a:t>• Develop improvement plan </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o Develop portfolio of improvement initiatives</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o Communicate improvement plan to management </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o Define any recommendations from investigation outcome and assurance reports that are not in improvement plan and provide explanation(s) </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o Obtain authorization to execute an improvement plan</a:t>
            </a:r>
            <a:b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br>
            <a:endParaRPr lang="en-US" sz="2000" dirty="0">
              <a:solidFill>
                <a:schemeClr val="tx2"/>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6172200" y="1258644"/>
            <a:ext cx="5221224" cy="4776395"/>
          </a:xfrm>
        </p:spPr>
        <p:txBody>
          <a:bodyPr anchor="ctr">
            <a:noAutofit/>
          </a:bodyPr>
          <a:lstStyle/>
          <a:p>
            <a:pPr marL="0" indent="0">
              <a:buNone/>
            </a:pPr>
            <a:r>
              <a:rPr lang="en-US" sz="2000" dirty="0">
                <a:solidFill>
                  <a:schemeClr val="tx2"/>
                </a:solidFill>
                <a:latin typeface="Arial" panose="020B0604020202020204" pitchFamily="34" charset="0"/>
                <a:cs typeface="Arial" panose="020B0604020202020204" pitchFamily="34" charset="0"/>
              </a:rPr>
              <a:t>• </a:t>
            </a:r>
            <a:r>
              <a:rPr lang="en-US" sz="2000" u="sng" dirty="0">
                <a:solidFill>
                  <a:schemeClr val="tx2"/>
                </a:solidFill>
                <a:latin typeface="Arial" panose="020B0604020202020204" pitchFamily="34" charset="0"/>
                <a:cs typeface="Arial" panose="020B0604020202020204" pitchFamily="34" charset="0"/>
              </a:rPr>
              <a:t>Implement improved initiatives </a:t>
            </a:r>
          </a:p>
          <a:p>
            <a:pPr marL="0" indent="0">
              <a:buNone/>
            </a:pPr>
            <a:r>
              <a:rPr lang="en-US" sz="2000" dirty="0">
                <a:solidFill>
                  <a:schemeClr val="tx2"/>
                </a:solidFill>
                <a:latin typeface="Arial" panose="020B0604020202020204" pitchFamily="34" charset="0"/>
                <a:cs typeface="Arial" panose="020B0604020202020204" pitchFamily="34" charset="0"/>
              </a:rPr>
              <a:t> o Adapt existing priorities and plans to accommodate additions</a:t>
            </a:r>
          </a:p>
          <a:p>
            <a:pPr marL="0" indent="0">
              <a:buNone/>
            </a:pPr>
            <a:r>
              <a:rPr lang="en-US" sz="2000" dirty="0">
                <a:solidFill>
                  <a:schemeClr val="tx2"/>
                </a:solidFill>
                <a:latin typeface="Arial" panose="020B0604020202020204" pitchFamily="34" charset="0"/>
                <a:cs typeface="Arial" panose="020B0604020202020204" pitchFamily="34" charset="0"/>
              </a:rPr>
              <a:t> o Enhance change management and program management capability as needed for additional initiatives </a:t>
            </a:r>
          </a:p>
          <a:p>
            <a:pPr marL="0" indent="0">
              <a:buNone/>
            </a:pPr>
            <a:r>
              <a:rPr lang="en-US" sz="2000" dirty="0">
                <a:solidFill>
                  <a:schemeClr val="tx2"/>
                </a:solidFill>
                <a:latin typeface="Arial" panose="020B0604020202020204" pitchFamily="34" charset="0"/>
                <a:cs typeface="Arial" panose="020B0604020202020204" pitchFamily="34" charset="0"/>
              </a:rPr>
              <a:t> o Engage resources for initiatives</a:t>
            </a:r>
          </a:p>
          <a:p>
            <a:pPr marL="0" indent="0">
              <a:buNone/>
            </a:pPr>
            <a:r>
              <a:rPr lang="en-US" sz="2000" dirty="0">
                <a:solidFill>
                  <a:schemeClr val="tx2"/>
                </a:solidFill>
                <a:latin typeface="Arial" panose="020B0604020202020204" pitchFamily="34" charset="0"/>
                <a:cs typeface="Arial" panose="020B0604020202020204" pitchFamily="34" charset="0"/>
              </a:rPr>
              <a:t> o Manage initiatives pursuant to project plans</a:t>
            </a:r>
          </a:p>
          <a:p>
            <a:pPr marL="0" indent="0">
              <a:buNone/>
            </a:pPr>
            <a:r>
              <a:rPr lang="en-US" sz="2000" dirty="0">
                <a:solidFill>
                  <a:schemeClr val="tx2"/>
                </a:solidFill>
                <a:latin typeface="Arial" panose="020B0604020202020204" pitchFamily="34" charset="0"/>
                <a:cs typeface="Arial" panose="020B0604020202020204" pitchFamily="34" charset="0"/>
              </a:rPr>
              <a:t> o Periodically report on project and portfolio status </a:t>
            </a:r>
          </a:p>
          <a:p>
            <a:pPr marL="0" indent="0">
              <a:buNone/>
            </a:pPr>
            <a:r>
              <a:rPr lang="en-US" sz="2000" dirty="0">
                <a:solidFill>
                  <a:schemeClr val="tx2"/>
                </a:solidFill>
                <a:latin typeface="Arial" panose="020B0604020202020204" pitchFamily="34" charset="0"/>
                <a:cs typeface="Arial" panose="020B0604020202020204" pitchFamily="34" charset="0"/>
              </a:rPr>
              <a:t> o Confirm that initiatives were complete as defined in the improvement plan</a:t>
            </a:r>
          </a:p>
          <a:p>
            <a:pPr marL="0" indent="0">
              <a:buNone/>
            </a:pPr>
            <a:r>
              <a:rPr lang="en-US" sz="2000" dirty="0">
                <a:solidFill>
                  <a:schemeClr val="tx2"/>
                </a:solidFill>
                <a:latin typeface="Arial" panose="020B0604020202020204" pitchFamily="34" charset="0"/>
                <a:cs typeface="Arial" panose="020B0604020202020204" pitchFamily="34" charset="0"/>
              </a:rPr>
              <a:t> o Assess whether targeted improvements are achieved </a:t>
            </a:r>
          </a:p>
          <a:p>
            <a:pPr marL="0" indent="0">
              <a:buNone/>
            </a:pPr>
            <a:r>
              <a:rPr lang="en-US" sz="2000" dirty="0">
                <a:solidFill>
                  <a:schemeClr val="tx2"/>
                </a:solidFill>
                <a:latin typeface="Arial" panose="020B0604020202020204" pitchFamily="34" charset="0"/>
                <a:cs typeface="Arial" panose="020B0604020202020204" pitchFamily="34" charset="0"/>
              </a:rPr>
              <a:t> o Document changes to the capability, including changes, if any, to the capability strategic plan, prioritized risk matrix, and the risk optimization plan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
                                            <p:txEl>
                                              <p:pRg st="5" end="5"/>
                                            </p:txEl>
                                          </p:spTgt>
                                        </p:tgtEl>
                                        <p:attrNameLst>
                                          <p:attrName>style.visibility</p:attrName>
                                        </p:attrNameLst>
                                      </p:cBhvr>
                                      <p:to>
                                        <p:strVal val="visible"/>
                                      </p:to>
                                    </p:set>
                                    <p:animEffect transition="in" filter="fade">
                                      <p:cBhvr>
                                        <p:cTn id="49" dur="1000"/>
                                        <p:tgtEl>
                                          <p:spTgt spid="3">
                                            <p:txEl>
                                              <p:pRg st="5" end="5"/>
                                            </p:txEl>
                                          </p:spTgt>
                                        </p:tgtEl>
                                      </p:cBhvr>
                                    </p:animEffect>
                                    <p:anim calcmode="lin" valueType="num">
                                      <p:cBhvr>
                                        <p:cTn id="50"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3">
                                            <p:txEl>
                                              <p:pRg st="6" end="6"/>
                                            </p:txEl>
                                          </p:spTgt>
                                        </p:tgtEl>
                                        <p:attrNameLst>
                                          <p:attrName>style.visibility</p:attrName>
                                        </p:attrNameLst>
                                      </p:cBhvr>
                                      <p:to>
                                        <p:strVal val="visible"/>
                                      </p:to>
                                    </p:set>
                                    <p:animEffect transition="in" filter="fade">
                                      <p:cBhvr>
                                        <p:cTn id="56" dur="1000"/>
                                        <p:tgtEl>
                                          <p:spTgt spid="3">
                                            <p:txEl>
                                              <p:pRg st="6" end="6"/>
                                            </p:txEl>
                                          </p:spTgt>
                                        </p:tgtEl>
                                      </p:cBhvr>
                                    </p:animEffect>
                                    <p:anim calcmode="lin" valueType="num">
                                      <p:cBhvr>
                                        <p:cTn id="57"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3">
                                            <p:txEl>
                                              <p:pRg st="7" end="7"/>
                                            </p:txEl>
                                          </p:spTgt>
                                        </p:tgtEl>
                                        <p:attrNameLst>
                                          <p:attrName>style.visibility</p:attrName>
                                        </p:attrNameLst>
                                      </p:cBhvr>
                                      <p:to>
                                        <p:strVal val="visible"/>
                                      </p:to>
                                    </p:set>
                                    <p:animEffect transition="in" filter="fade">
                                      <p:cBhvr>
                                        <p:cTn id="63" dur="1000"/>
                                        <p:tgtEl>
                                          <p:spTgt spid="3">
                                            <p:txEl>
                                              <p:pRg st="7" end="7"/>
                                            </p:txEl>
                                          </p:spTgt>
                                        </p:tgtEl>
                                      </p:cBhvr>
                                    </p:animEffect>
                                    <p:anim calcmode="lin" valueType="num">
                                      <p:cBhvr>
                                        <p:cTn id="64"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3">
                                            <p:txEl>
                                              <p:pRg st="8" end="8"/>
                                            </p:txEl>
                                          </p:spTgt>
                                        </p:tgtEl>
                                        <p:attrNameLst>
                                          <p:attrName>style.visibility</p:attrName>
                                        </p:attrNameLst>
                                      </p:cBhvr>
                                      <p:to>
                                        <p:strVal val="visible"/>
                                      </p:to>
                                    </p:set>
                                    <p:animEffect transition="in" filter="fade">
                                      <p:cBhvr>
                                        <p:cTn id="70" dur="1000"/>
                                        <p:tgtEl>
                                          <p:spTgt spid="3">
                                            <p:txEl>
                                              <p:pRg st="8" end="8"/>
                                            </p:txEl>
                                          </p:spTgt>
                                        </p:tgtEl>
                                      </p:cBhvr>
                                    </p:animEffect>
                                    <p:anim calcmode="lin" valueType="num">
                                      <p:cBhvr>
                                        <p:cTn id="71"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72"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A8384FB5-9ADC-4DDC-881B-597D56F5B1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91E5A9A7-95C6-4F4F-B00E-C82E07FE62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7539" y="1417538"/>
            <a:ext cx="6875818" cy="4040744"/>
          </a:xfrm>
          <a:prstGeom prst="rect">
            <a:avLst/>
          </a:prstGeom>
          <a:gradFill>
            <a:gsLst>
              <a:gs pos="0">
                <a:srgbClr val="000000"/>
              </a:gs>
              <a:gs pos="100000">
                <a:schemeClr val="accent1">
                  <a:lumMod val="75000"/>
                </a:schemeClr>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D07DD2DE-F619-49DD-B5E7-03A290FF4E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158495" y="2660473"/>
            <a:ext cx="4355594" cy="4038603"/>
          </a:xfrm>
          <a:prstGeom prst="rect">
            <a:avLst/>
          </a:prstGeom>
          <a:gradFill>
            <a:gsLst>
              <a:gs pos="0">
                <a:schemeClr val="accent1">
                  <a:alpha val="50000"/>
                </a:schemeClr>
              </a:gs>
              <a:gs pos="100000">
                <a:schemeClr val="accent1">
                  <a:lumMod val="50000"/>
                  <a:alpha val="0"/>
                </a:schemeClr>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85149191-5F60-4A28-AAFF-039F96B0F3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1180882" y="1638085"/>
            <a:ext cx="6857572" cy="3581401"/>
          </a:xfrm>
          <a:prstGeom prst="rect">
            <a:avLst/>
          </a:prstGeom>
          <a:gradFill>
            <a:gsLst>
              <a:gs pos="0">
                <a:srgbClr val="000000">
                  <a:alpha val="59000"/>
                </a:srgbClr>
              </a:gs>
              <a:gs pos="69000">
                <a:schemeClr val="accent1">
                  <a:alpha val="0"/>
                </a:schemeClr>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F8260ED5-17F7-4158-B241-D51DD4CF1B7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6097846">
            <a:off x="-747355" y="1201312"/>
            <a:ext cx="4808302" cy="4088666"/>
          </a:xfrm>
          <a:custGeom>
            <a:avLst/>
            <a:gdLst>
              <a:gd name="connsiteX0" fmla="*/ 48844 w 4808302"/>
              <a:gd name="connsiteY0" fmla="*/ 2888671 h 4088666"/>
              <a:gd name="connsiteX1" fmla="*/ 0 w 4808302"/>
              <a:gd name="connsiteY1" fmla="*/ 2404151 h 4088666"/>
              <a:gd name="connsiteX2" fmla="*/ 2404151 w 4808302"/>
              <a:gd name="connsiteY2" fmla="*/ 0 h 4088666"/>
              <a:gd name="connsiteX3" fmla="*/ 4808302 w 4808302"/>
              <a:gd name="connsiteY3" fmla="*/ 2404151 h 4088666"/>
              <a:gd name="connsiteX4" fmla="*/ 4700216 w 4808302"/>
              <a:gd name="connsiteY4" fmla="*/ 3119072 h 4088666"/>
              <a:gd name="connsiteX5" fmla="*/ 4643143 w 4808302"/>
              <a:gd name="connsiteY5" fmla="*/ 3275009 h 4088666"/>
              <a:gd name="connsiteX6" fmla="*/ 690093 w 4808302"/>
              <a:gd name="connsiteY6" fmla="*/ 4088666 h 4088666"/>
              <a:gd name="connsiteX7" fmla="*/ 548991 w 4808302"/>
              <a:gd name="connsiteY7" fmla="*/ 3933414 h 4088666"/>
              <a:gd name="connsiteX8" fmla="*/ 48844 w 4808302"/>
              <a:gd name="connsiteY8" fmla="*/ 2888671 h 408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8302" h="4088666">
                <a:moveTo>
                  <a:pt x="48844" y="2888671"/>
                </a:moveTo>
                <a:cubicBezTo>
                  <a:pt x="16818" y="2732167"/>
                  <a:pt x="0" y="2570123"/>
                  <a:pt x="0" y="2404151"/>
                </a:cubicBezTo>
                <a:cubicBezTo>
                  <a:pt x="0" y="1076375"/>
                  <a:pt x="1076375" y="0"/>
                  <a:pt x="2404151" y="0"/>
                </a:cubicBezTo>
                <a:cubicBezTo>
                  <a:pt x="3731927" y="0"/>
                  <a:pt x="4808302" y="1076375"/>
                  <a:pt x="4808302" y="2404151"/>
                </a:cubicBezTo>
                <a:cubicBezTo>
                  <a:pt x="4808302" y="2653109"/>
                  <a:pt x="4770461" y="2893229"/>
                  <a:pt x="4700216" y="3119072"/>
                </a:cubicBezTo>
                <a:lnTo>
                  <a:pt x="4643143" y="3275009"/>
                </a:lnTo>
                <a:lnTo>
                  <a:pt x="690093" y="4088666"/>
                </a:lnTo>
                <a:lnTo>
                  <a:pt x="548991" y="3933414"/>
                </a:lnTo>
                <a:cubicBezTo>
                  <a:pt x="304015" y="3636572"/>
                  <a:pt x="128908" y="3279932"/>
                  <a:pt x="48844" y="2888671"/>
                </a:cubicBezTo>
                <a:close/>
              </a:path>
            </a:pathLst>
          </a:custGeom>
          <a:gradFill>
            <a:gsLst>
              <a:gs pos="39000">
                <a:schemeClr val="accent1">
                  <a:lumMod val="60000"/>
                  <a:lumOff val="40000"/>
                  <a:alpha val="0"/>
                </a:schemeClr>
              </a:gs>
              <a:gs pos="100000">
                <a:schemeClr val="accent1">
                  <a:lumMod val="75000"/>
                  <a:alpha val="26000"/>
                </a:schemeClr>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p:cNvSpPr>
            <a:spLocks noGrp="1"/>
          </p:cNvSpPr>
          <p:nvPr>
            <p:ph type="title"/>
          </p:nvPr>
        </p:nvSpPr>
        <p:spPr>
          <a:xfrm>
            <a:off x="660041" y="2767106"/>
            <a:ext cx="2880828" cy="3071906"/>
          </a:xfrm>
        </p:spPr>
        <p:txBody>
          <a:bodyPr vert="horz" lIns="91440" tIns="45720" rIns="91440" bIns="45720" rtlCol="0" anchor="t">
            <a:normAutofit/>
          </a:bodyPr>
          <a:lstStyle/>
          <a:p>
            <a:r>
              <a:rPr lang="en-US" sz="4000" b="1" kern="1200" dirty="0">
                <a:solidFill>
                  <a:srgbClr val="FFFFFF"/>
                </a:solidFill>
                <a:latin typeface="+mj-lt"/>
                <a:ea typeface="+mj-ea"/>
                <a:cs typeface="+mj-cs"/>
              </a:rPr>
              <a:t>GRC Shifting</a:t>
            </a:r>
          </a:p>
        </p:txBody>
      </p:sp>
      <p:pic>
        <p:nvPicPr>
          <p:cNvPr id="4" name="Image 195"/>
          <p:cNvPicPr>
            <a:picLocks noGrp="1"/>
          </p:cNvPicPr>
          <p:nvPr>
            <p:ph idx="1"/>
          </p:nvPr>
        </p:nvPicPr>
        <p:blipFill>
          <a:blip r:embed="rId2" cstate="print"/>
          <a:stretch>
            <a:fillRect/>
          </a:stretch>
        </p:blipFill>
        <p:spPr>
          <a:xfrm>
            <a:off x="4502428" y="881924"/>
            <a:ext cx="7225748" cy="509415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1800" b="1" dirty="0">
                <a:solidFill>
                  <a:srgbClr val="FF0000"/>
                </a:solidFill>
                <a:latin typeface="Arial" panose="020B0604020202020204" pitchFamily="34" charset="0"/>
                <a:cs typeface="Arial" panose="020B0604020202020204" pitchFamily="34" charset="0"/>
              </a:rPr>
              <a:t>4.PERFORM</a:t>
            </a:r>
            <a:br>
              <a:rPr lang="en-US" sz="1800" b="1"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Address threats, opportunities, and requirements by encouraging desired conduct and events, and prevent what is undesired, through the application of proactive, detective, and responsive actions and controls.</a:t>
            </a:r>
            <a:br>
              <a:rPr lang="en-US" sz="1800" dirty="0">
                <a:solidFill>
                  <a:schemeClr val="tx2"/>
                </a:solidFill>
                <a:latin typeface="Arial" panose="020B0604020202020204" pitchFamily="34" charset="0"/>
                <a:cs typeface="Arial" panose="020B0604020202020204" pitchFamily="34" charset="0"/>
              </a:rPr>
            </a:b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P1 – Controls</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P2 - Policies </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P3 – Communication</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P4 - Education </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P5 - Incentives </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P6 – Notification</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P7 - Inquiry </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P8 - Response</a:t>
            </a:r>
            <a:endParaRPr lang="en-US" sz="1800" b="1" dirty="0">
              <a:solidFill>
                <a:schemeClr val="tx2"/>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6172200" y="804672"/>
            <a:ext cx="5221224" cy="5230368"/>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87BF42CA-AD55-48B4-8949-C4DCA60A6AE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AE1D3D-3106-4CB2-AA7C-0C1642AC0F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0A31B6AF-B711-4CDB-8C2B-16E963DDC4C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8137" y="0"/>
            <a:ext cx="5646974" cy="6483075"/>
            <a:chOff x="-19221" y="0"/>
            <a:chExt cx="5646974" cy="6483075"/>
          </a:xfrm>
        </p:grpSpPr>
        <p:sp>
          <p:nvSpPr>
            <p:cNvPr id="13" name="Freeform: Shape 12">
              <a:extLst>
                <a:ext uri="{FF2B5EF4-FFF2-40B4-BE49-F238E27FC236}">
                  <a16:creationId xmlns:a16="http://schemas.microsoft.com/office/drawing/2014/main" id="{CA818331-E13C-49C6-B98D-A60AD0E85A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16610"/>
              <a:ext cx="5535001" cy="6250127"/>
            </a:xfrm>
            <a:custGeom>
              <a:avLst/>
              <a:gdLst>
                <a:gd name="connsiteX0" fmla="*/ 2510242 w 5535001"/>
                <a:gd name="connsiteY0" fmla="*/ 174 h 6250127"/>
                <a:gd name="connsiteX1" fmla="*/ 2550551 w 5535001"/>
                <a:gd name="connsiteY1" fmla="*/ 510 h 6250127"/>
                <a:gd name="connsiteX2" fmla="*/ 2629490 w 5535001"/>
                <a:gd name="connsiteY2" fmla="*/ 3757 h 6250127"/>
                <a:gd name="connsiteX3" fmla="*/ 2708317 w 5535001"/>
                <a:gd name="connsiteY3" fmla="*/ 7229 h 6250127"/>
                <a:gd name="connsiteX4" fmla="*/ 2787256 w 5535001"/>
                <a:gd name="connsiteY4" fmla="*/ 14619 h 6250127"/>
                <a:gd name="connsiteX5" fmla="*/ 3408467 w 5535001"/>
                <a:gd name="connsiteY5" fmla="*/ 145064 h 6250127"/>
                <a:gd name="connsiteX6" fmla="*/ 3557723 w 5535001"/>
                <a:gd name="connsiteY6" fmla="*/ 199593 h 6250127"/>
                <a:gd name="connsiteX7" fmla="*/ 3594337 w 5535001"/>
                <a:gd name="connsiteY7" fmla="*/ 214597 h 6250127"/>
                <a:gd name="connsiteX8" fmla="*/ 3630616 w 5535001"/>
                <a:gd name="connsiteY8" fmla="*/ 230385 h 6250127"/>
                <a:gd name="connsiteX9" fmla="*/ 3703172 w 5535001"/>
                <a:gd name="connsiteY9" fmla="*/ 262073 h 6250127"/>
                <a:gd name="connsiteX10" fmla="*/ 3739003 w 5535001"/>
                <a:gd name="connsiteY10" fmla="*/ 278756 h 6250127"/>
                <a:gd name="connsiteX11" fmla="*/ 3756806 w 5535001"/>
                <a:gd name="connsiteY11" fmla="*/ 287266 h 6250127"/>
                <a:gd name="connsiteX12" fmla="*/ 3773714 w 5535001"/>
                <a:gd name="connsiteY12" fmla="*/ 297567 h 6250127"/>
                <a:gd name="connsiteX13" fmla="*/ 3840784 w 5535001"/>
                <a:gd name="connsiteY13" fmla="*/ 339332 h 6250127"/>
                <a:gd name="connsiteX14" fmla="*/ 3873927 w 5535001"/>
                <a:gd name="connsiteY14" fmla="*/ 360495 h 6250127"/>
                <a:gd name="connsiteX15" fmla="*/ 3906062 w 5535001"/>
                <a:gd name="connsiteY15" fmla="*/ 383001 h 6250127"/>
                <a:gd name="connsiteX16" fmla="*/ 3969662 w 5535001"/>
                <a:gd name="connsiteY16" fmla="*/ 428572 h 6250127"/>
                <a:gd name="connsiteX17" fmla="*/ 4423029 w 5535001"/>
                <a:gd name="connsiteY17" fmla="*/ 837600 h 6250127"/>
                <a:gd name="connsiteX18" fmla="*/ 4474647 w 5535001"/>
                <a:gd name="connsiteY18" fmla="*/ 891569 h 6250127"/>
                <a:gd name="connsiteX19" fmla="*/ 4524250 w 5535001"/>
                <a:gd name="connsiteY19" fmla="*/ 946883 h 6250127"/>
                <a:gd name="connsiteX20" fmla="*/ 4573965 w 5535001"/>
                <a:gd name="connsiteY20" fmla="*/ 1001748 h 6250127"/>
                <a:gd name="connsiteX21" fmla="*/ 4622224 w 5535001"/>
                <a:gd name="connsiteY21" fmla="*/ 1057509 h 6250127"/>
                <a:gd name="connsiteX22" fmla="*/ 4717510 w 5535001"/>
                <a:gd name="connsiteY22" fmla="*/ 1169143 h 6250127"/>
                <a:gd name="connsiteX23" fmla="*/ 4764986 w 5535001"/>
                <a:gd name="connsiteY23" fmla="*/ 1224681 h 6250127"/>
                <a:gd name="connsiteX24" fmla="*/ 4813021 w 5535001"/>
                <a:gd name="connsiteY24" fmla="*/ 1279994 h 6250127"/>
                <a:gd name="connsiteX25" fmla="*/ 5001915 w 5535001"/>
                <a:gd name="connsiteY25" fmla="*/ 1506846 h 6250127"/>
                <a:gd name="connsiteX26" fmla="*/ 5170542 w 5535001"/>
                <a:gd name="connsiteY26" fmla="*/ 1751165 h 6250127"/>
                <a:gd name="connsiteX27" fmla="*/ 5428969 w 5535001"/>
                <a:gd name="connsiteY27" fmla="*/ 2293660 h 6250127"/>
                <a:gd name="connsiteX28" fmla="*/ 5534893 w 5535001"/>
                <a:gd name="connsiteY28" fmla="*/ 2899307 h 6250127"/>
                <a:gd name="connsiteX29" fmla="*/ 5508804 w 5535001"/>
                <a:gd name="connsiteY29" fmla="*/ 3211144 h 6250127"/>
                <a:gd name="connsiteX30" fmla="*/ 5426282 w 5535001"/>
                <a:gd name="connsiteY30" fmla="*/ 3513352 h 6250127"/>
                <a:gd name="connsiteX31" fmla="*/ 5248250 w 5535001"/>
                <a:gd name="connsiteY31" fmla="*/ 4030542 h 6250127"/>
                <a:gd name="connsiteX32" fmla="*/ 5208612 w 5535001"/>
                <a:gd name="connsiteY32" fmla="*/ 4161771 h 6250127"/>
                <a:gd name="connsiteX33" fmla="*/ 5170318 w 5535001"/>
                <a:gd name="connsiteY33" fmla="*/ 4294680 h 6250127"/>
                <a:gd name="connsiteX34" fmla="*/ 5132248 w 5535001"/>
                <a:gd name="connsiteY34" fmla="*/ 4430164 h 6250127"/>
                <a:gd name="connsiteX35" fmla="*/ 5112765 w 5535001"/>
                <a:gd name="connsiteY35" fmla="*/ 4498914 h 6250127"/>
                <a:gd name="connsiteX36" fmla="*/ 5091715 w 5535001"/>
                <a:gd name="connsiteY36" fmla="*/ 4569119 h 6250127"/>
                <a:gd name="connsiteX37" fmla="*/ 5068985 w 5535001"/>
                <a:gd name="connsiteY37" fmla="*/ 4640220 h 6250127"/>
                <a:gd name="connsiteX38" fmla="*/ 5043904 w 5535001"/>
                <a:gd name="connsiteY38" fmla="*/ 4712105 h 6250127"/>
                <a:gd name="connsiteX39" fmla="*/ 5015799 w 5535001"/>
                <a:gd name="connsiteY39" fmla="*/ 4784438 h 6250127"/>
                <a:gd name="connsiteX40" fmla="*/ 4982880 w 5535001"/>
                <a:gd name="connsiteY40" fmla="*/ 4856435 h 6250127"/>
                <a:gd name="connsiteX41" fmla="*/ 4817276 w 5535001"/>
                <a:gd name="connsiteY41" fmla="*/ 5125275 h 6250127"/>
                <a:gd name="connsiteX42" fmla="*/ 4618753 w 5535001"/>
                <a:gd name="connsiteY42" fmla="*/ 5355374 h 6250127"/>
                <a:gd name="connsiteX43" fmla="*/ 4566575 w 5535001"/>
                <a:gd name="connsiteY43" fmla="*/ 5408560 h 6250127"/>
                <a:gd name="connsiteX44" fmla="*/ 4513837 w 5535001"/>
                <a:gd name="connsiteY44" fmla="*/ 5461186 h 6250127"/>
                <a:gd name="connsiteX45" fmla="*/ 4459531 w 5535001"/>
                <a:gd name="connsiteY45" fmla="*/ 5512580 h 6250127"/>
                <a:gd name="connsiteX46" fmla="*/ 4404554 w 5535001"/>
                <a:gd name="connsiteY46" fmla="*/ 5563526 h 6250127"/>
                <a:gd name="connsiteX47" fmla="*/ 4348009 w 5535001"/>
                <a:gd name="connsiteY47" fmla="*/ 5613017 h 6250127"/>
                <a:gd name="connsiteX48" fmla="*/ 4290568 w 5535001"/>
                <a:gd name="connsiteY48" fmla="*/ 5661948 h 6250127"/>
                <a:gd name="connsiteX49" fmla="*/ 4276124 w 5535001"/>
                <a:gd name="connsiteY49" fmla="*/ 5674153 h 6250127"/>
                <a:gd name="connsiteX50" fmla="*/ 4261120 w 5535001"/>
                <a:gd name="connsiteY50" fmla="*/ 5685798 h 6250127"/>
                <a:gd name="connsiteX51" fmla="*/ 4231112 w 5535001"/>
                <a:gd name="connsiteY51" fmla="*/ 5708976 h 6250127"/>
                <a:gd name="connsiteX52" fmla="*/ 4170984 w 5535001"/>
                <a:gd name="connsiteY52" fmla="*/ 5755443 h 6250127"/>
                <a:gd name="connsiteX53" fmla="*/ 4046025 w 5535001"/>
                <a:gd name="connsiteY53" fmla="*/ 5843228 h 6250127"/>
                <a:gd name="connsiteX54" fmla="*/ 3915356 w 5535001"/>
                <a:gd name="connsiteY54" fmla="*/ 5923735 h 6250127"/>
                <a:gd name="connsiteX55" fmla="*/ 3346323 w 5535001"/>
                <a:gd name="connsiteY55" fmla="*/ 6158872 h 6250127"/>
                <a:gd name="connsiteX56" fmla="*/ 2743476 w 5535001"/>
                <a:gd name="connsiteY56" fmla="*/ 6247328 h 6250127"/>
                <a:gd name="connsiteX57" fmla="*/ 2668120 w 5535001"/>
                <a:gd name="connsiteY57" fmla="*/ 6249344 h 6250127"/>
                <a:gd name="connsiteX58" fmla="*/ 2630498 w 5535001"/>
                <a:gd name="connsiteY58" fmla="*/ 6250127 h 6250127"/>
                <a:gd name="connsiteX59" fmla="*/ 2592988 w 5535001"/>
                <a:gd name="connsiteY59" fmla="*/ 6249568 h 6250127"/>
                <a:gd name="connsiteX60" fmla="*/ 2518080 w 5535001"/>
                <a:gd name="connsiteY60" fmla="*/ 6247777 h 6250127"/>
                <a:gd name="connsiteX61" fmla="*/ 2442948 w 5535001"/>
                <a:gd name="connsiteY61" fmla="*/ 6244529 h 6250127"/>
                <a:gd name="connsiteX62" fmla="*/ 2291676 w 5535001"/>
                <a:gd name="connsiteY62" fmla="*/ 6232213 h 6250127"/>
                <a:gd name="connsiteX63" fmla="*/ 2141412 w 5535001"/>
                <a:gd name="connsiteY63" fmla="*/ 6212394 h 6250127"/>
                <a:gd name="connsiteX64" fmla="*/ 1992715 w 5535001"/>
                <a:gd name="connsiteY64" fmla="*/ 6184961 h 6250127"/>
                <a:gd name="connsiteX65" fmla="*/ 1845811 w 5535001"/>
                <a:gd name="connsiteY65" fmla="*/ 6151034 h 6250127"/>
                <a:gd name="connsiteX66" fmla="*/ 1701033 w 5535001"/>
                <a:gd name="connsiteY66" fmla="*/ 6110724 h 6250127"/>
                <a:gd name="connsiteX67" fmla="*/ 1629484 w 5535001"/>
                <a:gd name="connsiteY67" fmla="*/ 6088219 h 6250127"/>
                <a:gd name="connsiteX68" fmla="*/ 1558383 w 5535001"/>
                <a:gd name="connsiteY68" fmla="*/ 6064929 h 6250127"/>
                <a:gd name="connsiteX69" fmla="*/ 1011968 w 5535001"/>
                <a:gd name="connsiteY69" fmla="*/ 5828896 h 6250127"/>
                <a:gd name="connsiteX70" fmla="*/ 511237 w 5535001"/>
                <a:gd name="connsiteY70" fmla="*/ 5512356 h 6250127"/>
                <a:gd name="connsiteX71" fmla="*/ 395572 w 5535001"/>
                <a:gd name="connsiteY71" fmla="*/ 5419757 h 6250127"/>
                <a:gd name="connsiteX72" fmla="*/ 284722 w 5535001"/>
                <a:gd name="connsiteY72" fmla="*/ 5321559 h 6250127"/>
                <a:gd name="connsiteX73" fmla="*/ 257513 w 5535001"/>
                <a:gd name="connsiteY73" fmla="*/ 5296477 h 6250127"/>
                <a:gd name="connsiteX74" fmla="*/ 243853 w 5535001"/>
                <a:gd name="connsiteY74" fmla="*/ 5283937 h 6250127"/>
                <a:gd name="connsiteX75" fmla="*/ 230752 w 5535001"/>
                <a:gd name="connsiteY75" fmla="*/ 5270836 h 6250127"/>
                <a:gd name="connsiteX76" fmla="*/ 178574 w 5535001"/>
                <a:gd name="connsiteY76" fmla="*/ 5218322 h 6250127"/>
                <a:gd name="connsiteX77" fmla="*/ 126508 w 5535001"/>
                <a:gd name="connsiteY77" fmla="*/ 5165584 h 6250127"/>
                <a:gd name="connsiteX78" fmla="*/ 76345 w 5535001"/>
                <a:gd name="connsiteY78" fmla="*/ 5111167 h 6250127"/>
                <a:gd name="connsiteX79" fmla="*/ 26407 w 5535001"/>
                <a:gd name="connsiteY79" fmla="*/ 5056413 h 6250127"/>
                <a:gd name="connsiteX80" fmla="*/ 0 w 5535001"/>
                <a:gd name="connsiteY80" fmla="*/ 5024776 h 6250127"/>
                <a:gd name="connsiteX81" fmla="*/ 0 w 5535001"/>
                <a:gd name="connsiteY81" fmla="*/ 4492798 h 6250127"/>
                <a:gd name="connsiteX82" fmla="*/ 28534 w 5535001"/>
                <a:gd name="connsiteY82" fmla="*/ 4537879 h 6250127"/>
                <a:gd name="connsiteX83" fmla="*/ 66604 w 5535001"/>
                <a:gd name="connsiteY83" fmla="*/ 4592745 h 6250127"/>
                <a:gd name="connsiteX84" fmla="*/ 104114 w 5535001"/>
                <a:gd name="connsiteY84" fmla="*/ 4647834 h 6250127"/>
                <a:gd name="connsiteX85" fmla="*/ 143751 w 5535001"/>
                <a:gd name="connsiteY85" fmla="*/ 4701580 h 6250127"/>
                <a:gd name="connsiteX86" fmla="*/ 182717 w 5535001"/>
                <a:gd name="connsiteY86" fmla="*/ 4755773 h 6250127"/>
                <a:gd name="connsiteX87" fmla="*/ 223810 w 5535001"/>
                <a:gd name="connsiteY87" fmla="*/ 4808399 h 6250127"/>
                <a:gd name="connsiteX88" fmla="*/ 264679 w 5535001"/>
                <a:gd name="connsiteY88" fmla="*/ 4861249 h 6250127"/>
                <a:gd name="connsiteX89" fmla="*/ 307788 w 5535001"/>
                <a:gd name="connsiteY89" fmla="*/ 4912420 h 6250127"/>
                <a:gd name="connsiteX90" fmla="*/ 351232 w 5535001"/>
                <a:gd name="connsiteY90" fmla="*/ 4963254 h 6250127"/>
                <a:gd name="connsiteX91" fmla="*/ 397028 w 5535001"/>
                <a:gd name="connsiteY91" fmla="*/ 5012185 h 6250127"/>
                <a:gd name="connsiteX92" fmla="*/ 443496 w 5535001"/>
                <a:gd name="connsiteY92" fmla="*/ 5060444 h 6250127"/>
                <a:gd name="connsiteX93" fmla="*/ 455140 w 5535001"/>
                <a:gd name="connsiteY93" fmla="*/ 5072537 h 6250127"/>
                <a:gd name="connsiteX94" fmla="*/ 467345 w 5535001"/>
                <a:gd name="connsiteY94" fmla="*/ 5083958 h 6250127"/>
                <a:gd name="connsiteX95" fmla="*/ 491755 w 5535001"/>
                <a:gd name="connsiteY95" fmla="*/ 5106912 h 6250127"/>
                <a:gd name="connsiteX96" fmla="*/ 540686 w 5535001"/>
                <a:gd name="connsiteY96" fmla="*/ 5152819 h 6250127"/>
                <a:gd name="connsiteX97" fmla="*/ 552890 w 5535001"/>
                <a:gd name="connsiteY97" fmla="*/ 5164353 h 6250127"/>
                <a:gd name="connsiteX98" fmla="*/ 565655 w 5535001"/>
                <a:gd name="connsiteY98" fmla="*/ 5175214 h 6250127"/>
                <a:gd name="connsiteX99" fmla="*/ 591072 w 5535001"/>
                <a:gd name="connsiteY99" fmla="*/ 5197048 h 6250127"/>
                <a:gd name="connsiteX100" fmla="*/ 694197 w 5535001"/>
                <a:gd name="connsiteY100" fmla="*/ 5283041 h 6250127"/>
                <a:gd name="connsiteX101" fmla="*/ 1146221 w 5535001"/>
                <a:gd name="connsiteY101" fmla="*/ 5573716 h 6250127"/>
                <a:gd name="connsiteX102" fmla="*/ 1650982 w 5535001"/>
                <a:gd name="connsiteY102" fmla="*/ 5758130 h 6250127"/>
                <a:gd name="connsiteX103" fmla="*/ 1716485 w 5535001"/>
                <a:gd name="connsiteY103" fmla="*/ 5772798 h 6250127"/>
                <a:gd name="connsiteX104" fmla="*/ 1782211 w 5535001"/>
                <a:gd name="connsiteY104" fmla="*/ 5786235 h 6250127"/>
                <a:gd name="connsiteX105" fmla="*/ 1848386 w 5535001"/>
                <a:gd name="connsiteY105" fmla="*/ 5796984 h 6250127"/>
                <a:gd name="connsiteX106" fmla="*/ 1881417 w 5535001"/>
                <a:gd name="connsiteY106" fmla="*/ 5802359 h 6250127"/>
                <a:gd name="connsiteX107" fmla="*/ 1914560 w 5535001"/>
                <a:gd name="connsiteY107" fmla="*/ 5807061 h 6250127"/>
                <a:gd name="connsiteX108" fmla="*/ 2047469 w 5535001"/>
                <a:gd name="connsiteY108" fmla="*/ 5821282 h 6250127"/>
                <a:gd name="connsiteX109" fmla="*/ 2180601 w 5535001"/>
                <a:gd name="connsiteY109" fmla="*/ 5828896 h 6250127"/>
                <a:gd name="connsiteX110" fmla="*/ 2313622 w 5535001"/>
                <a:gd name="connsiteY110" fmla="*/ 5830463 h 6250127"/>
                <a:gd name="connsiteX111" fmla="*/ 2380021 w 5535001"/>
                <a:gd name="connsiteY111" fmla="*/ 5828448 h 6250127"/>
                <a:gd name="connsiteX112" fmla="*/ 2446195 w 5535001"/>
                <a:gd name="connsiteY112" fmla="*/ 5826433 h 6250127"/>
                <a:gd name="connsiteX113" fmla="*/ 2513041 w 5535001"/>
                <a:gd name="connsiteY113" fmla="*/ 5822737 h 6250127"/>
                <a:gd name="connsiteX114" fmla="*/ 2580111 w 5535001"/>
                <a:gd name="connsiteY114" fmla="*/ 5818258 h 6250127"/>
                <a:gd name="connsiteX115" fmla="*/ 2613590 w 5535001"/>
                <a:gd name="connsiteY115" fmla="*/ 5816355 h 6250127"/>
                <a:gd name="connsiteX116" fmla="*/ 2646845 w 5535001"/>
                <a:gd name="connsiteY116" fmla="*/ 5813108 h 6250127"/>
                <a:gd name="connsiteX117" fmla="*/ 2713244 w 5535001"/>
                <a:gd name="connsiteY117" fmla="*/ 5806838 h 6250127"/>
                <a:gd name="connsiteX118" fmla="*/ 3230882 w 5535001"/>
                <a:gd name="connsiteY118" fmla="*/ 5721292 h 6250127"/>
                <a:gd name="connsiteX119" fmla="*/ 3720416 w 5535001"/>
                <a:gd name="connsiteY119" fmla="*/ 5556472 h 6250127"/>
                <a:gd name="connsiteX120" fmla="*/ 3837425 w 5535001"/>
                <a:gd name="connsiteY120" fmla="*/ 5499927 h 6250127"/>
                <a:gd name="connsiteX121" fmla="*/ 3951634 w 5535001"/>
                <a:gd name="connsiteY121" fmla="*/ 5436552 h 6250127"/>
                <a:gd name="connsiteX122" fmla="*/ 4007284 w 5535001"/>
                <a:gd name="connsiteY122" fmla="*/ 5401841 h 6250127"/>
                <a:gd name="connsiteX123" fmla="*/ 4035164 w 5535001"/>
                <a:gd name="connsiteY123" fmla="*/ 5384374 h 6250127"/>
                <a:gd name="connsiteX124" fmla="*/ 4049049 w 5535001"/>
                <a:gd name="connsiteY124" fmla="*/ 5375640 h 6250127"/>
                <a:gd name="connsiteX125" fmla="*/ 4062485 w 5535001"/>
                <a:gd name="connsiteY125" fmla="*/ 5366123 h 6250127"/>
                <a:gd name="connsiteX126" fmla="*/ 4116567 w 5535001"/>
                <a:gd name="connsiteY126" fmla="*/ 5328277 h 6250127"/>
                <a:gd name="connsiteX127" fmla="*/ 4169976 w 5535001"/>
                <a:gd name="connsiteY127" fmla="*/ 5289199 h 6250127"/>
                <a:gd name="connsiteX128" fmla="*/ 4222042 w 5535001"/>
                <a:gd name="connsiteY128" fmla="*/ 5247994 h 6250127"/>
                <a:gd name="connsiteX129" fmla="*/ 4273213 w 5535001"/>
                <a:gd name="connsiteY129" fmla="*/ 5205558 h 6250127"/>
                <a:gd name="connsiteX130" fmla="*/ 4323151 w 5535001"/>
                <a:gd name="connsiteY130" fmla="*/ 5161329 h 6250127"/>
                <a:gd name="connsiteX131" fmla="*/ 4371971 w 5535001"/>
                <a:gd name="connsiteY131" fmla="*/ 5116093 h 6250127"/>
                <a:gd name="connsiteX132" fmla="*/ 4546868 w 5535001"/>
                <a:gd name="connsiteY132" fmla="*/ 4924400 h 6250127"/>
                <a:gd name="connsiteX133" fmla="*/ 4675634 w 5535001"/>
                <a:gd name="connsiteY133" fmla="*/ 4715352 h 6250127"/>
                <a:gd name="connsiteX134" fmla="*/ 4700155 w 5535001"/>
                <a:gd name="connsiteY134" fmla="*/ 4659255 h 6250127"/>
                <a:gd name="connsiteX135" fmla="*/ 4721206 w 5535001"/>
                <a:gd name="connsiteY135" fmla="*/ 4600135 h 6250127"/>
                <a:gd name="connsiteX136" fmla="*/ 4740465 w 5535001"/>
                <a:gd name="connsiteY136" fmla="*/ 4538887 h 6250127"/>
                <a:gd name="connsiteX137" fmla="*/ 4758492 w 5535001"/>
                <a:gd name="connsiteY137" fmla="*/ 4475848 h 6250127"/>
                <a:gd name="connsiteX138" fmla="*/ 4891288 w 5535001"/>
                <a:gd name="connsiteY138" fmla="*/ 3930329 h 6250127"/>
                <a:gd name="connsiteX139" fmla="*/ 5066298 w 5535001"/>
                <a:gd name="connsiteY139" fmla="*/ 3382235 h 6250127"/>
                <a:gd name="connsiteX140" fmla="*/ 5156994 w 5535001"/>
                <a:gd name="connsiteY140" fmla="*/ 2898635 h 6250127"/>
                <a:gd name="connsiteX141" fmla="*/ 5083317 w 5535001"/>
                <a:gd name="connsiteY141" fmla="*/ 2402047 h 6250127"/>
                <a:gd name="connsiteX142" fmla="*/ 4871022 w 5535001"/>
                <a:gd name="connsiteY142" fmla="*/ 1926958 h 6250127"/>
                <a:gd name="connsiteX143" fmla="*/ 4727028 w 5535001"/>
                <a:gd name="connsiteY143" fmla="*/ 1703577 h 6250127"/>
                <a:gd name="connsiteX144" fmla="*/ 4563776 w 5535001"/>
                <a:gd name="connsiteY144" fmla="*/ 1490834 h 6250127"/>
                <a:gd name="connsiteX145" fmla="*/ 4370291 w 5535001"/>
                <a:gd name="connsiteY145" fmla="*/ 1300596 h 6250127"/>
                <a:gd name="connsiteX146" fmla="*/ 4266046 w 5535001"/>
                <a:gd name="connsiteY146" fmla="*/ 1214491 h 6250127"/>
                <a:gd name="connsiteX147" fmla="*/ 4212973 w 5535001"/>
                <a:gd name="connsiteY147" fmla="*/ 1173062 h 6250127"/>
                <a:gd name="connsiteX148" fmla="*/ 4157995 w 5535001"/>
                <a:gd name="connsiteY148" fmla="*/ 1134545 h 6250127"/>
                <a:gd name="connsiteX149" fmla="*/ 3697126 w 5535001"/>
                <a:gd name="connsiteY149" fmla="*/ 881044 h 6250127"/>
                <a:gd name="connsiteX150" fmla="*/ 3637670 w 5535001"/>
                <a:gd name="connsiteY150" fmla="*/ 856747 h 6250127"/>
                <a:gd name="connsiteX151" fmla="*/ 3608222 w 5535001"/>
                <a:gd name="connsiteY151" fmla="*/ 844318 h 6250127"/>
                <a:gd name="connsiteX152" fmla="*/ 3578214 w 5535001"/>
                <a:gd name="connsiteY152" fmla="*/ 833457 h 6250127"/>
                <a:gd name="connsiteX153" fmla="*/ 3518309 w 5535001"/>
                <a:gd name="connsiteY153" fmla="*/ 812294 h 6250127"/>
                <a:gd name="connsiteX154" fmla="*/ 3503417 w 5535001"/>
                <a:gd name="connsiteY154" fmla="*/ 806920 h 6250127"/>
                <a:gd name="connsiteX155" fmla="*/ 3489533 w 5535001"/>
                <a:gd name="connsiteY155" fmla="*/ 799642 h 6250127"/>
                <a:gd name="connsiteX156" fmla="*/ 3460869 w 5535001"/>
                <a:gd name="connsiteY156" fmla="*/ 787101 h 6250127"/>
                <a:gd name="connsiteX157" fmla="*/ 3402980 w 5535001"/>
                <a:gd name="connsiteY157" fmla="*/ 763475 h 6250127"/>
                <a:gd name="connsiteX158" fmla="*/ 3374092 w 5535001"/>
                <a:gd name="connsiteY158" fmla="*/ 751606 h 6250127"/>
                <a:gd name="connsiteX159" fmla="*/ 3344980 w 5535001"/>
                <a:gd name="connsiteY159" fmla="*/ 740409 h 6250127"/>
                <a:gd name="connsiteX160" fmla="*/ 3226627 w 5535001"/>
                <a:gd name="connsiteY160" fmla="*/ 700772 h 6250127"/>
                <a:gd name="connsiteX161" fmla="*/ 2735750 w 5535001"/>
                <a:gd name="connsiteY161" fmla="*/ 614667 h 6250127"/>
                <a:gd name="connsiteX162" fmla="*/ 2673158 w 5535001"/>
                <a:gd name="connsiteY162" fmla="*/ 610412 h 6250127"/>
                <a:gd name="connsiteX163" fmla="*/ 2610119 w 5535001"/>
                <a:gd name="connsiteY163" fmla="*/ 609628 h 6250127"/>
                <a:gd name="connsiteX164" fmla="*/ 2547080 w 5535001"/>
                <a:gd name="connsiteY164" fmla="*/ 608620 h 6250127"/>
                <a:gd name="connsiteX165" fmla="*/ 2516400 w 5535001"/>
                <a:gd name="connsiteY165" fmla="*/ 608844 h 6250127"/>
                <a:gd name="connsiteX166" fmla="*/ 2486280 w 5535001"/>
                <a:gd name="connsiteY166" fmla="*/ 609740 h 6250127"/>
                <a:gd name="connsiteX167" fmla="*/ 2426376 w 5535001"/>
                <a:gd name="connsiteY167" fmla="*/ 613099 h 6250127"/>
                <a:gd name="connsiteX168" fmla="*/ 2366920 w 5535001"/>
                <a:gd name="connsiteY168" fmla="*/ 618474 h 6250127"/>
                <a:gd name="connsiteX169" fmla="*/ 2337248 w 5535001"/>
                <a:gd name="connsiteY169" fmla="*/ 621497 h 6250127"/>
                <a:gd name="connsiteX170" fmla="*/ 2307800 w 5535001"/>
                <a:gd name="connsiteY170" fmla="*/ 625528 h 6250127"/>
                <a:gd name="connsiteX171" fmla="*/ 2278351 w 5535001"/>
                <a:gd name="connsiteY171" fmla="*/ 629559 h 6250127"/>
                <a:gd name="connsiteX172" fmla="*/ 2249127 w 5535001"/>
                <a:gd name="connsiteY172" fmla="*/ 634710 h 6250127"/>
                <a:gd name="connsiteX173" fmla="*/ 1796096 w 5535001"/>
                <a:gd name="connsiteY173" fmla="*/ 781726 h 6250127"/>
                <a:gd name="connsiteX174" fmla="*/ 1370833 w 5535001"/>
                <a:gd name="connsiteY174" fmla="*/ 1048663 h 6250127"/>
                <a:gd name="connsiteX175" fmla="*/ 959790 w 5535001"/>
                <a:gd name="connsiteY175" fmla="*/ 1390844 h 6250127"/>
                <a:gd name="connsiteX176" fmla="*/ 749062 w 5535001"/>
                <a:gd name="connsiteY176" fmla="*/ 1577611 h 6250127"/>
                <a:gd name="connsiteX177" fmla="*/ 524786 w 5535001"/>
                <a:gd name="connsiteY177" fmla="*/ 1763145 h 6250127"/>
                <a:gd name="connsiteX178" fmla="*/ 84071 w 5535001"/>
                <a:gd name="connsiteY178" fmla="*/ 2098496 h 6250127"/>
                <a:gd name="connsiteX179" fmla="*/ 0 w 5535001"/>
                <a:gd name="connsiteY179" fmla="*/ 2168094 h 6250127"/>
                <a:gd name="connsiteX180" fmla="*/ 0 w 5535001"/>
                <a:gd name="connsiteY180" fmla="*/ 1576676 h 6250127"/>
                <a:gd name="connsiteX181" fmla="*/ 174655 w 5535001"/>
                <a:gd name="connsiteY181" fmla="*/ 1387597 h 6250127"/>
                <a:gd name="connsiteX182" fmla="*/ 363661 w 5535001"/>
                <a:gd name="connsiteY182" fmla="*/ 1188626 h 6250127"/>
                <a:gd name="connsiteX183" fmla="*/ 458052 w 5535001"/>
                <a:gd name="connsiteY183" fmla="*/ 1086397 h 6250127"/>
                <a:gd name="connsiteX184" fmla="*/ 557257 w 5535001"/>
                <a:gd name="connsiteY184" fmla="*/ 981593 h 6250127"/>
                <a:gd name="connsiteX185" fmla="*/ 994165 w 5535001"/>
                <a:gd name="connsiteY185" fmla="*/ 578389 h 6250127"/>
                <a:gd name="connsiteX186" fmla="*/ 1520873 w 5535001"/>
                <a:gd name="connsiteY186" fmla="*/ 237215 h 6250127"/>
                <a:gd name="connsiteX187" fmla="*/ 2141748 w 5535001"/>
                <a:gd name="connsiteY187" fmla="*/ 31190 h 6250127"/>
                <a:gd name="connsiteX188" fmla="*/ 2182505 w 5535001"/>
                <a:gd name="connsiteY188" fmla="*/ 24360 h 6250127"/>
                <a:gd name="connsiteX189" fmla="*/ 2223374 w 5535001"/>
                <a:gd name="connsiteY189" fmla="*/ 18873 h 6250127"/>
                <a:gd name="connsiteX190" fmla="*/ 2264355 w 5535001"/>
                <a:gd name="connsiteY190" fmla="*/ 13611 h 6250127"/>
                <a:gd name="connsiteX191" fmla="*/ 2305336 w 5535001"/>
                <a:gd name="connsiteY191" fmla="*/ 9580 h 6250127"/>
                <a:gd name="connsiteX192" fmla="*/ 2387410 w 5535001"/>
                <a:gd name="connsiteY192" fmla="*/ 3645 h 6250127"/>
                <a:gd name="connsiteX193" fmla="*/ 2469373 w 5535001"/>
                <a:gd name="connsiteY193" fmla="*/ 622 h 6250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535001" h="6250127">
                  <a:moveTo>
                    <a:pt x="2510242" y="174"/>
                  </a:moveTo>
                  <a:cubicBezTo>
                    <a:pt x="2523902" y="-50"/>
                    <a:pt x="2537562" y="-162"/>
                    <a:pt x="2550551" y="510"/>
                  </a:cubicBezTo>
                  <a:lnTo>
                    <a:pt x="2629490" y="3757"/>
                  </a:lnTo>
                  <a:lnTo>
                    <a:pt x="2708317" y="7229"/>
                  </a:lnTo>
                  <a:cubicBezTo>
                    <a:pt x="2734630" y="8572"/>
                    <a:pt x="2760943" y="12155"/>
                    <a:pt x="2787256" y="14619"/>
                  </a:cubicBezTo>
                  <a:cubicBezTo>
                    <a:pt x="2997536" y="34885"/>
                    <a:pt x="3207144" y="77994"/>
                    <a:pt x="3408467" y="145064"/>
                  </a:cubicBezTo>
                  <a:lnTo>
                    <a:pt x="3557723" y="199593"/>
                  </a:lnTo>
                  <a:cubicBezTo>
                    <a:pt x="3570264" y="203848"/>
                    <a:pt x="3582245" y="209447"/>
                    <a:pt x="3594337" y="214597"/>
                  </a:cubicBezTo>
                  <a:lnTo>
                    <a:pt x="3630616" y="230385"/>
                  </a:lnTo>
                  <a:lnTo>
                    <a:pt x="3703172" y="262073"/>
                  </a:lnTo>
                  <a:cubicBezTo>
                    <a:pt x="3715265" y="267335"/>
                    <a:pt x="3727358" y="272598"/>
                    <a:pt x="3739003" y="278756"/>
                  </a:cubicBezTo>
                  <a:cubicBezTo>
                    <a:pt x="3744937" y="281667"/>
                    <a:pt x="3750984" y="284131"/>
                    <a:pt x="3756806" y="287266"/>
                  </a:cubicBezTo>
                  <a:cubicBezTo>
                    <a:pt x="3762517" y="290513"/>
                    <a:pt x="3768115" y="294208"/>
                    <a:pt x="3773714" y="297567"/>
                  </a:cubicBezTo>
                  <a:lnTo>
                    <a:pt x="3840784" y="339332"/>
                  </a:lnTo>
                  <a:cubicBezTo>
                    <a:pt x="3851869" y="346386"/>
                    <a:pt x="3863290" y="352881"/>
                    <a:pt x="3873927" y="360495"/>
                  </a:cubicBezTo>
                  <a:lnTo>
                    <a:pt x="3906062" y="383001"/>
                  </a:lnTo>
                  <a:lnTo>
                    <a:pt x="3969662" y="428572"/>
                  </a:lnTo>
                  <a:cubicBezTo>
                    <a:pt x="4137281" y="552188"/>
                    <a:pt x="4285417" y="693270"/>
                    <a:pt x="4423029" y="837600"/>
                  </a:cubicBezTo>
                  <a:cubicBezTo>
                    <a:pt x="4440160" y="855739"/>
                    <a:pt x="4457404" y="873766"/>
                    <a:pt x="4474647" y="891569"/>
                  </a:cubicBezTo>
                  <a:lnTo>
                    <a:pt x="4524250" y="946883"/>
                  </a:lnTo>
                  <a:lnTo>
                    <a:pt x="4573965" y="1001748"/>
                  </a:lnTo>
                  <a:cubicBezTo>
                    <a:pt x="4590760" y="1019887"/>
                    <a:pt x="4605988" y="1039146"/>
                    <a:pt x="4622224" y="1057509"/>
                  </a:cubicBezTo>
                  <a:cubicBezTo>
                    <a:pt x="4653911" y="1094907"/>
                    <a:pt x="4686831" y="1131409"/>
                    <a:pt x="4717510" y="1169143"/>
                  </a:cubicBezTo>
                  <a:cubicBezTo>
                    <a:pt x="4733186" y="1187730"/>
                    <a:pt x="4748862" y="1206430"/>
                    <a:pt x="4764986" y="1224681"/>
                  </a:cubicBezTo>
                  <a:cubicBezTo>
                    <a:pt x="4780886" y="1243044"/>
                    <a:pt x="4797233" y="1261071"/>
                    <a:pt x="4813021" y="1279994"/>
                  </a:cubicBezTo>
                  <a:cubicBezTo>
                    <a:pt x="4877292" y="1354230"/>
                    <a:pt x="4941339" y="1428914"/>
                    <a:pt x="5001915" y="1506846"/>
                  </a:cubicBezTo>
                  <a:cubicBezTo>
                    <a:pt x="5062603" y="1584665"/>
                    <a:pt x="5118252" y="1666739"/>
                    <a:pt x="5170542" y="1751165"/>
                  </a:cubicBezTo>
                  <a:cubicBezTo>
                    <a:pt x="5274898" y="1920240"/>
                    <a:pt x="5363579" y="2101295"/>
                    <a:pt x="5428969" y="2293660"/>
                  </a:cubicBezTo>
                  <a:cubicBezTo>
                    <a:pt x="5494136" y="2485801"/>
                    <a:pt x="5533102" y="2690819"/>
                    <a:pt x="5534893" y="2899307"/>
                  </a:cubicBezTo>
                  <a:cubicBezTo>
                    <a:pt x="5536124" y="3003439"/>
                    <a:pt x="5526831" y="3108132"/>
                    <a:pt x="5508804" y="3211144"/>
                  </a:cubicBezTo>
                  <a:cubicBezTo>
                    <a:pt x="5490441" y="3314157"/>
                    <a:pt x="5462336" y="3415490"/>
                    <a:pt x="5426282" y="3513352"/>
                  </a:cubicBezTo>
                  <a:cubicBezTo>
                    <a:pt x="5363355" y="3684890"/>
                    <a:pt x="5302219" y="3856428"/>
                    <a:pt x="5248250" y="4030542"/>
                  </a:cubicBezTo>
                  <a:lnTo>
                    <a:pt x="5208612" y="4161771"/>
                  </a:lnTo>
                  <a:lnTo>
                    <a:pt x="5170318" y="4294680"/>
                  </a:lnTo>
                  <a:lnTo>
                    <a:pt x="5132248" y="4430164"/>
                  </a:lnTo>
                  <a:lnTo>
                    <a:pt x="5112765" y="4498914"/>
                  </a:lnTo>
                  <a:lnTo>
                    <a:pt x="5091715" y="4569119"/>
                  </a:lnTo>
                  <a:cubicBezTo>
                    <a:pt x="5085221" y="4592297"/>
                    <a:pt x="5076823" y="4616482"/>
                    <a:pt x="5068985" y="4640220"/>
                  </a:cubicBezTo>
                  <a:cubicBezTo>
                    <a:pt x="5060699" y="4664182"/>
                    <a:pt x="5053981" y="4687807"/>
                    <a:pt x="5043904" y="4712105"/>
                  </a:cubicBezTo>
                  <a:lnTo>
                    <a:pt x="5015799" y="4784438"/>
                  </a:lnTo>
                  <a:cubicBezTo>
                    <a:pt x="5005274" y="4808511"/>
                    <a:pt x="4993965" y="4832473"/>
                    <a:pt x="4982880" y="4856435"/>
                  </a:cubicBezTo>
                  <a:cubicBezTo>
                    <a:pt x="4936524" y="4951273"/>
                    <a:pt x="4881099" y="5044096"/>
                    <a:pt x="4817276" y="5125275"/>
                  </a:cubicBezTo>
                  <a:cubicBezTo>
                    <a:pt x="4755244" y="5208805"/>
                    <a:pt x="4686943" y="5282817"/>
                    <a:pt x="4618753" y="5355374"/>
                  </a:cubicBezTo>
                  <a:cubicBezTo>
                    <a:pt x="4602069" y="5374073"/>
                    <a:pt x="4584154" y="5391092"/>
                    <a:pt x="4566575" y="5408560"/>
                  </a:cubicBezTo>
                  <a:lnTo>
                    <a:pt x="4513837" y="5461186"/>
                  </a:lnTo>
                  <a:cubicBezTo>
                    <a:pt x="4496593" y="5479101"/>
                    <a:pt x="4477894" y="5495560"/>
                    <a:pt x="4459531" y="5512580"/>
                  </a:cubicBezTo>
                  <a:lnTo>
                    <a:pt x="4404554" y="5563526"/>
                  </a:lnTo>
                  <a:cubicBezTo>
                    <a:pt x="4386527" y="5580770"/>
                    <a:pt x="4366932" y="5596670"/>
                    <a:pt x="4348009" y="5613017"/>
                  </a:cubicBezTo>
                  <a:lnTo>
                    <a:pt x="4290568" y="5661948"/>
                  </a:lnTo>
                  <a:lnTo>
                    <a:pt x="4276124" y="5674153"/>
                  </a:lnTo>
                  <a:lnTo>
                    <a:pt x="4261120" y="5685798"/>
                  </a:lnTo>
                  <a:lnTo>
                    <a:pt x="4231112" y="5708976"/>
                  </a:lnTo>
                  <a:lnTo>
                    <a:pt x="4170984" y="5755443"/>
                  </a:lnTo>
                  <a:cubicBezTo>
                    <a:pt x="4130227" y="5785563"/>
                    <a:pt x="4087790" y="5813892"/>
                    <a:pt x="4046025" y="5843228"/>
                  </a:cubicBezTo>
                  <a:cubicBezTo>
                    <a:pt x="4002917" y="5870437"/>
                    <a:pt x="3959248" y="5897309"/>
                    <a:pt x="3915356" y="5923735"/>
                  </a:cubicBezTo>
                  <a:cubicBezTo>
                    <a:pt x="3737659" y="6026299"/>
                    <a:pt x="3544847" y="6106022"/>
                    <a:pt x="3346323" y="6158872"/>
                  </a:cubicBezTo>
                  <a:cubicBezTo>
                    <a:pt x="3147800" y="6211946"/>
                    <a:pt x="2944462" y="6239714"/>
                    <a:pt x="2743476" y="6247328"/>
                  </a:cubicBezTo>
                  <a:lnTo>
                    <a:pt x="2668120" y="6249344"/>
                  </a:lnTo>
                  <a:lnTo>
                    <a:pt x="2630498" y="6250127"/>
                  </a:lnTo>
                  <a:lnTo>
                    <a:pt x="2592988" y="6249568"/>
                  </a:lnTo>
                  <a:lnTo>
                    <a:pt x="2518080" y="6247777"/>
                  </a:lnTo>
                  <a:cubicBezTo>
                    <a:pt x="2493110" y="6247105"/>
                    <a:pt x="2468365" y="6246881"/>
                    <a:pt x="2442948" y="6244529"/>
                  </a:cubicBezTo>
                  <a:cubicBezTo>
                    <a:pt x="2392337" y="6240722"/>
                    <a:pt x="2341950" y="6237699"/>
                    <a:pt x="2291676" y="6232213"/>
                  </a:cubicBezTo>
                  <a:lnTo>
                    <a:pt x="2141412" y="6212394"/>
                  </a:lnTo>
                  <a:lnTo>
                    <a:pt x="1992715" y="6184961"/>
                  </a:lnTo>
                  <a:cubicBezTo>
                    <a:pt x="1943561" y="6173988"/>
                    <a:pt x="1894630" y="6162231"/>
                    <a:pt x="1845811" y="6151034"/>
                  </a:cubicBezTo>
                  <a:cubicBezTo>
                    <a:pt x="1797215" y="6138829"/>
                    <a:pt x="1749180" y="6123938"/>
                    <a:pt x="1701033" y="6110724"/>
                  </a:cubicBezTo>
                  <a:cubicBezTo>
                    <a:pt x="1676847" y="6104566"/>
                    <a:pt x="1653334" y="6095833"/>
                    <a:pt x="1629484" y="6088219"/>
                  </a:cubicBezTo>
                  <a:lnTo>
                    <a:pt x="1558383" y="6064929"/>
                  </a:lnTo>
                  <a:cubicBezTo>
                    <a:pt x="1369713" y="6000210"/>
                    <a:pt x="1186978" y="5921271"/>
                    <a:pt x="1011968" y="5828896"/>
                  </a:cubicBezTo>
                  <a:cubicBezTo>
                    <a:pt x="837071" y="5736408"/>
                    <a:pt x="668556" y="5631940"/>
                    <a:pt x="511237" y="5512356"/>
                  </a:cubicBezTo>
                  <a:cubicBezTo>
                    <a:pt x="471152" y="5483468"/>
                    <a:pt x="433642" y="5451220"/>
                    <a:pt x="395572" y="5419757"/>
                  </a:cubicBezTo>
                  <a:cubicBezTo>
                    <a:pt x="356831" y="5388965"/>
                    <a:pt x="321112" y="5354926"/>
                    <a:pt x="284722" y="5321559"/>
                  </a:cubicBezTo>
                  <a:lnTo>
                    <a:pt x="257513" y="5296477"/>
                  </a:lnTo>
                  <a:lnTo>
                    <a:pt x="243853" y="5283937"/>
                  </a:lnTo>
                  <a:lnTo>
                    <a:pt x="230752" y="5270836"/>
                  </a:lnTo>
                  <a:lnTo>
                    <a:pt x="178574" y="5218322"/>
                  </a:lnTo>
                  <a:cubicBezTo>
                    <a:pt x="161331" y="5200631"/>
                    <a:pt x="143191" y="5183948"/>
                    <a:pt x="126508" y="5165584"/>
                  </a:cubicBezTo>
                  <a:lnTo>
                    <a:pt x="76345" y="5111167"/>
                  </a:lnTo>
                  <a:cubicBezTo>
                    <a:pt x="59774" y="5092916"/>
                    <a:pt x="42530" y="5075112"/>
                    <a:pt x="26407" y="5056413"/>
                  </a:cubicBezTo>
                  <a:lnTo>
                    <a:pt x="0" y="5024776"/>
                  </a:lnTo>
                  <a:lnTo>
                    <a:pt x="0" y="4492798"/>
                  </a:lnTo>
                  <a:lnTo>
                    <a:pt x="28534" y="4537879"/>
                  </a:lnTo>
                  <a:cubicBezTo>
                    <a:pt x="41299" y="4556130"/>
                    <a:pt x="54175" y="4574382"/>
                    <a:pt x="66604" y="4592745"/>
                  </a:cubicBezTo>
                  <a:lnTo>
                    <a:pt x="104114" y="4647834"/>
                  </a:lnTo>
                  <a:lnTo>
                    <a:pt x="143751" y="4701580"/>
                  </a:lnTo>
                  <a:cubicBezTo>
                    <a:pt x="156964" y="4719495"/>
                    <a:pt x="169728" y="4737746"/>
                    <a:pt x="182717" y="4755773"/>
                  </a:cubicBezTo>
                  <a:lnTo>
                    <a:pt x="223810" y="4808399"/>
                  </a:lnTo>
                  <a:lnTo>
                    <a:pt x="264679" y="4861249"/>
                  </a:lnTo>
                  <a:cubicBezTo>
                    <a:pt x="278563" y="4878717"/>
                    <a:pt x="293455" y="4895288"/>
                    <a:pt x="307788" y="4912420"/>
                  </a:cubicBezTo>
                  <a:lnTo>
                    <a:pt x="351232" y="4963254"/>
                  </a:lnTo>
                  <a:cubicBezTo>
                    <a:pt x="365788" y="4980162"/>
                    <a:pt x="381688" y="4995837"/>
                    <a:pt x="397028" y="5012185"/>
                  </a:cubicBezTo>
                  <a:lnTo>
                    <a:pt x="443496" y="5060444"/>
                  </a:lnTo>
                  <a:lnTo>
                    <a:pt x="455140" y="5072537"/>
                  </a:lnTo>
                  <a:lnTo>
                    <a:pt x="467345" y="5083958"/>
                  </a:lnTo>
                  <a:lnTo>
                    <a:pt x="491755" y="5106912"/>
                  </a:lnTo>
                  <a:lnTo>
                    <a:pt x="540686" y="5152819"/>
                  </a:lnTo>
                  <a:lnTo>
                    <a:pt x="552890" y="5164353"/>
                  </a:lnTo>
                  <a:lnTo>
                    <a:pt x="565655" y="5175214"/>
                  </a:lnTo>
                  <a:lnTo>
                    <a:pt x="591072" y="5197048"/>
                  </a:lnTo>
                  <a:cubicBezTo>
                    <a:pt x="624999" y="5226160"/>
                    <a:pt x="658366" y="5256056"/>
                    <a:pt x="694197" y="5283041"/>
                  </a:cubicBezTo>
                  <a:cubicBezTo>
                    <a:pt x="834272" y="5394675"/>
                    <a:pt x="985207" y="5493881"/>
                    <a:pt x="1146221" y="5573716"/>
                  </a:cubicBezTo>
                  <a:cubicBezTo>
                    <a:pt x="1307122" y="5653774"/>
                    <a:pt x="1476869" y="5715918"/>
                    <a:pt x="1650982" y="5758130"/>
                  </a:cubicBezTo>
                  <a:lnTo>
                    <a:pt x="1716485" y="5772798"/>
                  </a:lnTo>
                  <a:cubicBezTo>
                    <a:pt x="1738431" y="5777390"/>
                    <a:pt x="1759929" y="5783100"/>
                    <a:pt x="1782211" y="5786235"/>
                  </a:cubicBezTo>
                  <a:lnTo>
                    <a:pt x="1848386" y="5796984"/>
                  </a:lnTo>
                  <a:lnTo>
                    <a:pt x="1881417" y="5802359"/>
                  </a:lnTo>
                  <a:cubicBezTo>
                    <a:pt x="1892390" y="5804151"/>
                    <a:pt x="1903363" y="5806054"/>
                    <a:pt x="1914560" y="5807061"/>
                  </a:cubicBezTo>
                  <a:cubicBezTo>
                    <a:pt x="1959012" y="5811765"/>
                    <a:pt x="2003241" y="5817251"/>
                    <a:pt x="2047469" y="5821282"/>
                  </a:cubicBezTo>
                  <a:lnTo>
                    <a:pt x="2180601" y="5828896"/>
                  </a:lnTo>
                  <a:lnTo>
                    <a:pt x="2313622" y="5830463"/>
                  </a:lnTo>
                  <a:cubicBezTo>
                    <a:pt x="2335680" y="5830799"/>
                    <a:pt x="2357962" y="5829008"/>
                    <a:pt x="2380021" y="5828448"/>
                  </a:cubicBezTo>
                  <a:lnTo>
                    <a:pt x="2446195" y="5826433"/>
                  </a:lnTo>
                  <a:cubicBezTo>
                    <a:pt x="2468029" y="5826208"/>
                    <a:pt x="2490647" y="5824193"/>
                    <a:pt x="2513041" y="5822737"/>
                  </a:cubicBezTo>
                  <a:lnTo>
                    <a:pt x="2580111" y="5818258"/>
                  </a:lnTo>
                  <a:lnTo>
                    <a:pt x="2613590" y="5816355"/>
                  </a:lnTo>
                  <a:lnTo>
                    <a:pt x="2646845" y="5813108"/>
                  </a:lnTo>
                  <a:cubicBezTo>
                    <a:pt x="2669016" y="5810869"/>
                    <a:pt x="2691074" y="5808741"/>
                    <a:pt x="2713244" y="5806838"/>
                  </a:cubicBezTo>
                  <a:cubicBezTo>
                    <a:pt x="2889933" y="5789371"/>
                    <a:pt x="3062815" y="5762050"/>
                    <a:pt x="3230882" y="5721292"/>
                  </a:cubicBezTo>
                  <a:cubicBezTo>
                    <a:pt x="3398837" y="5680423"/>
                    <a:pt x="3562426" y="5626902"/>
                    <a:pt x="3720416" y="5556472"/>
                  </a:cubicBezTo>
                  <a:cubicBezTo>
                    <a:pt x="3759381" y="5537997"/>
                    <a:pt x="3798347" y="5518962"/>
                    <a:pt x="3837425" y="5499927"/>
                  </a:cubicBezTo>
                  <a:cubicBezTo>
                    <a:pt x="3875271" y="5478765"/>
                    <a:pt x="3913900" y="5458610"/>
                    <a:pt x="3951634" y="5436552"/>
                  </a:cubicBezTo>
                  <a:lnTo>
                    <a:pt x="4007284" y="5401841"/>
                  </a:lnTo>
                  <a:lnTo>
                    <a:pt x="4035164" y="5384374"/>
                  </a:lnTo>
                  <a:lnTo>
                    <a:pt x="4049049" y="5375640"/>
                  </a:lnTo>
                  <a:lnTo>
                    <a:pt x="4062485" y="5366123"/>
                  </a:lnTo>
                  <a:lnTo>
                    <a:pt x="4116567" y="5328277"/>
                  </a:lnTo>
                  <a:cubicBezTo>
                    <a:pt x="4134594" y="5315624"/>
                    <a:pt x="4152957" y="5303420"/>
                    <a:pt x="4169976" y="5289199"/>
                  </a:cubicBezTo>
                  <a:lnTo>
                    <a:pt x="4222042" y="5247994"/>
                  </a:lnTo>
                  <a:cubicBezTo>
                    <a:pt x="4239398" y="5234222"/>
                    <a:pt x="4256865" y="5220562"/>
                    <a:pt x="4273213" y="5205558"/>
                  </a:cubicBezTo>
                  <a:lnTo>
                    <a:pt x="4323151" y="5161329"/>
                  </a:lnTo>
                  <a:cubicBezTo>
                    <a:pt x="4339611" y="5146437"/>
                    <a:pt x="4356631" y="5131881"/>
                    <a:pt x="4371971" y="5116093"/>
                  </a:cubicBezTo>
                  <a:cubicBezTo>
                    <a:pt x="4435457" y="5054398"/>
                    <a:pt x="4496258" y="4991135"/>
                    <a:pt x="4546868" y="4924400"/>
                  </a:cubicBezTo>
                  <a:cubicBezTo>
                    <a:pt x="4600054" y="4858450"/>
                    <a:pt x="4640699" y="4788916"/>
                    <a:pt x="4675634" y="4715352"/>
                  </a:cubicBezTo>
                  <a:lnTo>
                    <a:pt x="4700155" y="4659255"/>
                  </a:lnTo>
                  <a:lnTo>
                    <a:pt x="4721206" y="4600135"/>
                  </a:lnTo>
                  <a:cubicBezTo>
                    <a:pt x="4728707" y="4580988"/>
                    <a:pt x="4733970" y="4559266"/>
                    <a:pt x="4740465" y="4538887"/>
                  </a:cubicBezTo>
                  <a:cubicBezTo>
                    <a:pt x="4746623" y="4518061"/>
                    <a:pt x="4753005" y="4497906"/>
                    <a:pt x="4758492" y="4475848"/>
                  </a:cubicBezTo>
                  <a:cubicBezTo>
                    <a:pt x="4803168" y="4303637"/>
                    <a:pt x="4840902" y="4115080"/>
                    <a:pt x="4891288" y="3930329"/>
                  </a:cubicBezTo>
                  <a:cubicBezTo>
                    <a:pt x="4940891" y="3744906"/>
                    <a:pt x="5000235" y="3562059"/>
                    <a:pt x="5066298" y="3382235"/>
                  </a:cubicBezTo>
                  <a:cubicBezTo>
                    <a:pt x="5124186" y="3226932"/>
                    <a:pt x="5154530" y="3064015"/>
                    <a:pt x="5156994" y="2898635"/>
                  </a:cubicBezTo>
                  <a:cubicBezTo>
                    <a:pt x="5159681" y="2733255"/>
                    <a:pt x="5132920" y="2565636"/>
                    <a:pt x="5083317" y="2402047"/>
                  </a:cubicBezTo>
                  <a:cubicBezTo>
                    <a:pt x="5033938" y="2238123"/>
                    <a:pt x="4960150" y="2079013"/>
                    <a:pt x="4871022" y="1926958"/>
                  </a:cubicBezTo>
                  <a:cubicBezTo>
                    <a:pt x="4826570" y="1850818"/>
                    <a:pt x="4777415" y="1776918"/>
                    <a:pt x="4727028" y="1703577"/>
                  </a:cubicBezTo>
                  <a:cubicBezTo>
                    <a:pt x="4676418" y="1630349"/>
                    <a:pt x="4622784" y="1558464"/>
                    <a:pt x="4563776" y="1490834"/>
                  </a:cubicBezTo>
                  <a:cubicBezTo>
                    <a:pt x="4503647" y="1423764"/>
                    <a:pt x="4439041" y="1359157"/>
                    <a:pt x="4370291" y="1300596"/>
                  </a:cubicBezTo>
                  <a:cubicBezTo>
                    <a:pt x="4336812" y="1270141"/>
                    <a:pt x="4301541" y="1242148"/>
                    <a:pt x="4266046" y="1214491"/>
                  </a:cubicBezTo>
                  <a:cubicBezTo>
                    <a:pt x="4248355" y="1200607"/>
                    <a:pt x="4230776" y="1186611"/>
                    <a:pt x="4212973" y="1173062"/>
                  </a:cubicBezTo>
                  <a:cubicBezTo>
                    <a:pt x="4194722" y="1160074"/>
                    <a:pt x="4176359" y="1147197"/>
                    <a:pt x="4157995" y="1134545"/>
                  </a:cubicBezTo>
                  <a:cubicBezTo>
                    <a:pt x="4011426" y="1031980"/>
                    <a:pt x="3855004" y="948562"/>
                    <a:pt x="3697126" y="881044"/>
                  </a:cubicBezTo>
                  <a:lnTo>
                    <a:pt x="3637670" y="856747"/>
                  </a:lnTo>
                  <a:lnTo>
                    <a:pt x="3608222" y="844318"/>
                  </a:lnTo>
                  <a:cubicBezTo>
                    <a:pt x="3598480" y="840063"/>
                    <a:pt x="3588179" y="837040"/>
                    <a:pt x="3578214" y="833457"/>
                  </a:cubicBezTo>
                  <a:lnTo>
                    <a:pt x="3518309" y="812294"/>
                  </a:lnTo>
                  <a:cubicBezTo>
                    <a:pt x="3513383" y="810503"/>
                    <a:pt x="3508344" y="808823"/>
                    <a:pt x="3503417" y="806920"/>
                  </a:cubicBezTo>
                  <a:cubicBezTo>
                    <a:pt x="3498603" y="804792"/>
                    <a:pt x="3494236" y="801993"/>
                    <a:pt x="3489533" y="799642"/>
                  </a:cubicBezTo>
                  <a:cubicBezTo>
                    <a:pt x="3480240" y="794827"/>
                    <a:pt x="3470498" y="791020"/>
                    <a:pt x="3460869" y="787101"/>
                  </a:cubicBezTo>
                  <a:lnTo>
                    <a:pt x="3402980" y="763475"/>
                  </a:lnTo>
                  <a:lnTo>
                    <a:pt x="3374092" y="751606"/>
                  </a:lnTo>
                  <a:cubicBezTo>
                    <a:pt x="3364462" y="747688"/>
                    <a:pt x="3354945" y="743433"/>
                    <a:pt x="3344980" y="740409"/>
                  </a:cubicBezTo>
                  <a:lnTo>
                    <a:pt x="3226627" y="700772"/>
                  </a:lnTo>
                  <a:cubicBezTo>
                    <a:pt x="3067405" y="652849"/>
                    <a:pt x="2902697" y="625192"/>
                    <a:pt x="2735750" y="614667"/>
                  </a:cubicBezTo>
                  <a:cubicBezTo>
                    <a:pt x="2714811" y="613435"/>
                    <a:pt x="2694209" y="610860"/>
                    <a:pt x="2673158" y="610412"/>
                  </a:cubicBezTo>
                  <a:lnTo>
                    <a:pt x="2610119" y="609628"/>
                  </a:lnTo>
                  <a:lnTo>
                    <a:pt x="2547080" y="608620"/>
                  </a:lnTo>
                  <a:cubicBezTo>
                    <a:pt x="2536443" y="608173"/>
                    <a:pt x="2526365" y="608397"/>
                    <a:pt x="2516400" y="608844"/>
                  </a:cubicBezTo>
                  <a:lnTo>
                    <a:pt x="2486280" y="609740"/>
                  </a:lnTo>
                  <a:cubicBezTo>
                    <a:pt x="2466125" y="609852"/>
                    <a:pt x="2446307" y="611868"/>
                    <a:pt x="2426376" y="613099"/>
                  </a:cubicBezTo>
                  <a:cubicBezTo>
                    <a:pt x="2406333" y="613995"/>
                    <a:pt x="2386627" y="616458"/>
                    <a:pt x="2366920" y="618474"/>
                  </a:cubicBezTo>
                  <a:cubicBezTo>
                    <a:pt x="2357066" y="619482"/>
                    <a:pt x="2347101" y="620153"/>
                    <a:pt x="2337248" y="621497"/>
                  </a:cubicBezTo>
                  <a:lnTo>
                    <a:pt x="2307800" y="625528"/>
                  </a:lnTo>
                  <a:lnTo>
                    <a:pt x="2278351" y="629559"/>
                  </a:lnTo>
                  <a:lnTo>
                    <a:pt x="2249127" y="634710"/>
                  </a:lnTo>
                  <a:cubicBezTo>
                    <a:pt x="2093377" y="661918"/>
                    <a:pt x="1942329" y="710849"/>
                    <a:pt x="1796096" y="781726"/>
                  </a:cubicBezTo>
                  <a:cubicBezTo>
                    <a:pt x="1649751" y="852268"/>
                    <a:pt x="1508892" y="944307"/>
                    <a:pt x="1370833" y="1048663"/>
                  </a:cubicBezTo>
                  <a:cubicBezTo>
                    <a:pt x="1232774" y="1153244"/>
                    <a:pt x="1097290" y="1269917"/>
                    <a:pt x="959790" y="1390844"/>
                  </a:cubicBezTo>
                  <a:lnTo>
                    <a:pt x="749062" y="1577611"/>
                  </a:lnTo>
                  <a:cubicBezTo>
                    <a:pt x="674602" y="1642329"/>
                    <a:pt x="599806" y="1704137"/>
                    <a:pt x="524786" y="1763145"/>
                  </a:cubicBezTo>
                  <a:cubicBezTo>
                    <a:pt x="374858" y="1881498"/>
                    <a:pt x="223810" y="1987422"/>
                    <a:pt x="84071" y="2098496"/>
                  </a:cubicBezTo>
                  <a:lnTo>
                    <a:pt x="0" y="2168094"/>
                  </a:lnTo>
                  <a:lnTo>
                    <a:pt x="0" y="1576676"/>
                  </a:lnTo>
                  <a:lnTo>
                    <a:pt x="174655" y="1387597"/>
                  </a:lnTo>
                  <a:cubicBezTo>
                    <a:pt x="238926" y="1320079"/>
                    <a:pt x="302749" y="1254577"/>
                    <a:pt x="363661" y="1188626"/>
                  </a:cubicBezTo>
                  <a:lnTo>
                    <a:pt x="458052" y="1086397"/>
                  </a:lnTo>
                  <a:cubicBezTo>
                    <a:pt x="490635" y="1051351"/>
                    <a:pt x="523666" y="1016416"/>
                    <a:pt x="557257" y="981593"/>
                  </a:cubicBezTo>
                  <a:cubicBezTo>
                    <a:pt x="691510" y="842414"/>
                    <a:pt x="835055" y="705699"/>
                    <a:pt x="994165" y="578389"/>
                  </a:cubicBezTo>
                  <a:cubicBezTo>
                    <a:pt x="1152939" y="451190"/>
                    <a:pt x="1328060" y="333398"/>
                    <a:pt x="1520873" y="237215"/>
                  </a:cubicBezTo>
                  <a:cubicBezTo>
                    <a:pt x="1713238" y="141033"/>
                    <a:pt x="1924302" y="68028"/>
                    <a:pt x="2141748" y="31190"/>
                  </a:cubicBezTo>
                  <a:lnTo>
                    <a:pt x="2182505" y="24360"/>
                  </a:lnTo>
                  <a:cubicBezTo>
                    <a:pt x="2196165" y="22344"/>
                    <a:pt x="2209826" y="20665"/>
                    <a:pt x="2223374" y="18873"/>
                  </a:cubicBezTo>
                  <a:lnTo>
                    <a:pt x="2264355" y="13611"/>
                  </a:lnTo>
                  <a:cubicBezTo>
                    <a:pt x="2278015" y="11931"/>
                    <a:pt x="2291676" y="10924"/>
                    <a:pt x="2305336" y="9580"/>
                  </a:cubicBezTo>
                  <a:cubicBezTo>
                    <a:pt x="2332657" y="7229"/>
                    <a:pt x="2360090" y="4653"/>
                    <a:pt x="2387410" y="3645"/>
                  </a:cubicBezTo>
                  <a:cubicBezTo>
                    <a:pt x="2414731" y="2414"/>
                    <a:pt x="2442164" y="510"/>
                    <a:pt x="2469373" y="622"/>
                  </a:cubicBezTo>
                  <a:close/>
                </a:path>
              </a:pathLst>
            </a:custGeom>
            <a:gradFill>
              <a:gsLst>
                <a:gs pos="37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67C4629D-4AB7-48D4-A61B-1AE1837A78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646908" cy="6130481"/>
            </a:xfrm>
            <a:custGeom>
              <a:avLst/>
              <a:gdLst>
                <a:gd name="connsiteX0" fmla="*/ 2616837 w 5646908"/>
                <a:gd name="connsiteY0" fmla="*/ 0 h 6130481"/>
                <a:gd name="connsiteX1" fmla="*/ 4918721 w 5646908"/>
                <a:gd name="connsiteY1" fmla="*/ 1134258 h 6130481"/>
                <a:gd name="connsiteX2" fmla="*/ 5539036 w 5646908"/>
                <a:gd name="connsiteY2" fmla="*/ 3362353 h 6130481"/>
                <a:gd name="connsiteX3" fmla="*/ 4712024 w 5646908"/>
                <a:gd name="connsiteY3" fmla="*/ 5293280 h 6130481"/>
                <a:gd name="connsiteX4" fmla="*/ 2547864 w 5646908"/>
                <a:gd name="connsiteY4" fmla="*/ 6130481 h 6130481"/>
                <a:gd name="connsiteX5" fmla="*/ 263223 w 5646908"/>
                <a:gd name="connsiteY5" fmla="*/ 5212325 h 6130481"/>
                <a:gd name="connsiteX6" fmla="*/ 49974 w 5646908"/>
                <a:gd name="connsiteY6" fmla="*/ 4985345 h 6130481"/>
                <a:gd name="connsiteX7" fmla="*/ 0 w 5646908"/>
                <a:gd name="connsiteY7" fmla="*/ 4920618 h 6130481"/>
                <a:gd name="connsiteX8" fmla="*/ 0 w 5646908"/>
                <a:gd name="connsiteY8" fmla="*/ 3760303 h 6130481"/>
                <a:gd name="connsiteX9" fmla="*/ 80488 w 5646908"/>
                <a:gd name="connsiteY9" fmla="*/ 3974159 h 6130481"/>
                <a:gd name="connsiteX10" fmla="*/ 664748 w 5646908"/>
                <a:gd name="connsiteY10" fmla="*/ 4813600 h 6130481"/>
                <a:gd name="connsiteX11" fmla="*/ 2548087 w 5646908"/>
                <a:gd name="connsiteY11" fmla="*/ 5570406 h 6130481"/>
                <a:gd name="connsiteX12" fmla="*/ 3536561 w 5646908"/>
                <a:gd name="connsiteY12" fmla="*/ 5407153 h 6130481"/>
                <a:gd name="connsiteX13" fmla="*/ 4308035 w 5646908"/>
                <a:gd name="connsiteY13" fmla="*/ 4897241 h 6130481"/>
                <a:gd name="connsiteX14" fmla="*/ 4569038 w 5646908"/>
                <a:gd name="connsiteY14" fmla="*/ 4564802 h 6130481"/>
                <a:gd name="connsiteX15" fmla="*/ 4699147 w 5646908"/>
                <a:gd name="connsiteY15" fmla="*/ 4149952 h 6130481"/>
                <a:gd name="connsiteX16" fmla="*/ 5003034 w 5646908"/>
                <a:gd name="connsiteY16" fmla="*/ 3168421 h 6130481"/>
                <a:gd name="connsiteX17" fmla="*/ 4994189 w 5646908"/>
                <a:gd name="connsiteY17" fmla="*/ 2321590 h 6130481"/>
                <a:gd name="connsiteX18" fmla="*/ 4487860 w 5646908"/>
                <a:gd name="connsiteY18" fmla="*/ 1501856 h 6130481"/>
                <a:gd name="connsiteX19" fmla="*/ 3640469 w 5646908"/>
                <a:gd name="connsiteY19" fmla="*/ 808425 h 6130481"/>
                <a:gd name="connsiteX20" fmla="*/ 2616837 w 5646908"/>
                <a:gd name="connsiteY20" fmla="*/ 559851 h 6130481"/>
                <a:gd name="connsiteX21" fmla="*/ 1762952 w 5646908"/>
                <a:gd name="connsiteY21" fmla="*/ 812008 h 6130481"/>
                <a:gd name="connsiteX22" fmla="*/ 939635 w 5646908"/>
                <a:gd name="connsiteY22" fmla="*/ 1502976 h 6130481"/>
                <a:gd name="connsiteX23" fmla="*/ 585250 w 5646908"/>
                <a:gd name="connsiteY23" fmla="*/ 1831049 h 6130481"/>
                <a:gd name="connsiteX24" fmla="*/ 40403 w 5646908"/>
                <a:gd name="connsiteY24" fmla="*/ 2389556 h 6130481"/>
                <a:gd name="connsiteX25" fmla="*/ 0 w 5646908"/>
                <a:gd name="connsiteY25" fmla="*/ 2456747 h 6130481"/>
                <a:gd name="connsiteX26" fmla="*/ 0 w 5646908"/>
                <a:gd name="connsiteY26" fmla="*/ 1601114 h 6130481"/>
                <a:gd name="connsiteX27" fmla="*/ 93200 w 5646908"/>
                <a:gd name="connsiteY27" fmla="*/ 1513741 h 6130481"/>
                <a:gd name="connsiteX28" fmla="*/ 535423 w 5646908"/>
                <a:gd name="connsiteY28" fmla="*/ 1107273 h 6130481"/>
                <a:gd name="connsiteX29" fmla="*/ 2616837 w 5646908"/>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46908" h="6130481">
                  <a:moveTo>
                    <a:pt x="2616837" y="0"/>
                  </a:moveTo>
                  <a:cubicBezTo>
                    <a:pt x="3596241" y="0"/>
                    <a:pt x="4322479" y="463445"/>
                    <a:pt x="4918721" y="1134258"/>
                  </a:cubicBezTo>
                  <a:cubicBezTo>
                    <a:pt x="5416317" y="1694109"/>
                    <a:pt x="5857703" y="2516643"/>
                    <a:pt x="5539036" y="3362353"/>
                  </a:cubicBezTo>
                  <a:cubicBezTo>
                    <a:pt x="5111758" y="4496612"/>
                    <a:pt x="5300763" y="4716633"/>
                    <a:pt x="4712024" y="5293280"/>
                  </a:cubicBezTo>
                  <a:cubicBezTo>
                    <a:pt x="4123284" y="5869926"/>
                    <a:pt x="3446201" y="6130481"/>
                    <a:pt x="2547864" y="6130481"/>
                  </a:cubicBezTo>
                  <a:cubicBezTo>
                    <a:pt x="1657476" y="6130481"/>
                    <a:pt x="850619" y="5780127"/>
                    <a:pt x="263223" y="5212325"/>
                  </a:cubicBezTo>
                  <a:cubicBezTo>
                    <a:pt x="188497" y="5140091"/>
                    <a:pt x="117321" y="5064339"/>
                    <a:pt x="49974" y="4985345"/>
                  </a:cubicBezTo>
                  <a:lnTo>
                    <a:pt x="0" y="4920618"/>
                  </a:lnTo>
                  <a:lnTo>
                    <a:pt x="0" y="3760303"/>
                  </a:lnTo>
                  <a:lnTo>
                    <a:pt x="80488" y="3974159"/>
                  </a:lnTo>
                  <a:cubicBezTo>
                    <a:pt x="217875" y="4289243"/>
                    <a:pt x="414383" y="4571632"/>
                    <a:pt x="664748" y="4813600"/>
                  </a:cubicBezTo>
                  <a:cubicBezTo>
                    <a:pt x="1169734" y="5301566"/>
                    <a:pt x="1838644" y="5570406"/>
                    <a:pt x="2548087" y="5570406"/>
                  </a:cubicBezTo>
                  <a:cubicBezTo>
                    <a:pt x="2928786" y="5570406"/>
                    <a:pt x="3252156" y="5516996"/>
                    <a:pt x="3536561" y="5407153"/>
                  </a:cubicBezTo>
                  <a:cubicBezTo>
                    <a:pt x="3815366" y="5299438"/>
                    <a:pt x="4067747" y="5132603"/>
                    <a:pt x="4308035" y="4897241"/>
                  </a:cubicBezTo>
                  <a:cubicBezTo>
                    <a:pt x="4475095" y="4733653"/>
                    <a:pt x="4533767" y="4637358"/>
                    <a:pt x="4569038" y="4564802"/>
                  </a:cubicBezTo>
                  <a:cubicBezTo>
                    <a:pt x="4619313" y="4461453"/>
                    <a:pt x="4652792" y="4330784"/>
                    <a:pt x="4699147" y="4149952"/>
                  </a:cubicBezTo>
                  <a:cubicBezTo>
                    <a:pt x="4758491" y="3918846"/>
                    <a:pt x="4839558" y="3602194"/>
                    <a:pt x="5003034" y="3168421"/>
                  </a:cubicBezTo>
                  <a:cubicBezTo>
                    <a:pt x="5103024" y="2902940"/>
                    <a:pt x="5100112" y="2626037"/>
                    <a:pt x="4994189" y="2321590"/>
                  </a:cubicBezTo>
                  <a:cubicBezTo>
                    <a:pt x="4900470" y="2052526"/>
                    <a:pt x="4725460" y="1769129"/>
                    <a:pt x="4487860" y="1501856"/>
                  </a:cubicBezTo>
                  <a:cubicBezTo>
                    <a:pt x="4210285" y="1189683"/>
                    <a:pt x="3933047" y="962832"/>
                    <a:pt x="3640469" y="808425"/>
                  </a:cubicBezTo>
                  <a:cubicBezTo>
                    <a:pt x="3323369" y="641141"/>
                    <a:pt x="2988578" y="559851"/>
                    <a:pt x="2616837" y="559851"/>
                  </a:cubicBezTo>
                  <a:cubicBezTo>
                    <a:pt x="2315413" y="559851"/>
                    <a:pt x="2044110" y="640134"/>
                    <a:pt x="1762952" y="812008"/>
                  </a:cubicBezTo>
                  <a:cubicBezTo>
                    <a:pt x="1472838" y="989593"/>
                    <a:pt x="1197167" y="1250707"/>
                    <a:pt x="939635" y="1502976"/>
                  </a:cubicBezTo>
                  <a:cubicBezTo>
                    <a:pt x="819379" y="1620769"/>
                    <a:pt x="700355" y="1727700"/>
                    <a:pt x="585250" y="1831049"/>
                  </a:cubicBezTo>
                  <a:cubicBezTo>
                    <a:pt x="362317" y="2031140"/>
                    <a:pt x="169840" y="2204022"/>
                    <a:pt x="40403" y="2389556"/>
                  </a:cubicBezTo>
                  <a:lnTo>
                    <a:pt x="0" y="2456747"/>
                  </a:lnTo>
                  <a:lnTo>
                    <a:pt x="0" y="1601114"/>
                  </a:lnTo>
                  <a:lnTo>
                    <a:pt x="93200" y="1513741"/>
                  </a:lnTo>
                  <a:cubicBezTo>
                    <a:pt x="237107" y="1383294"/>
                    <a:pt x="388238" y="1251435"/>
                    <a:pt x="535423" y="1107273"/>
                  </a:cubicBezTo>
                  <a:cubicBezTo>
                    <a:pt x="1124050" y="530627"/>
                    <a:pt x="1718500" y="0"/>
                    <a:pt x="2616837" y="0"/>
                  </a:cubicBezTo>
                  <a:close/>
                </a:path>
              </a:pathLst>
            </a:custGeom>
            <a:gradFill>
              <a:gsLst>
                <a:gs pos="2000">
                  <a:schemeClr val="bg1">
                    <a:alpha val="10000"/>
                  </a:schemeClr>
                </a:gs>
                <a:gs pos="54000">
                  <a:schemeClr val="accent6">
                    <a:alpha val="10000"/>
                  </a:schemeClr>
                </a:gs>
                <a:gs pos="100000">
                  <a:schemeClr val="bg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D1E30050-9FC4-4CC7-8C0B-BF5EFD1064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176241"/>
              <a:ext cx="5517522" cy="6130481"/>
            </a:xfrm>
            <a:custGeom>
              <a:avLst/>
              <a:gdLst>
                <a:gd name="connsiteX0" fmla="*/ 2549095 w 5517522"/>
                <a:gd name="connsiteY0" fmla="*/ 0 h 6130481"/>
                <a:gd name="connsiteX1" fmla="*/ 4804175 w 5517522"/>
                <a:gd name="connsiteY1" fmla="*/ 1134258 h 6130481"/>
                <a:gd name="connsiteX2" fmla="*/ 5411838 w 5517522"/>
                <a:gd name="connsiteY2" fmla="*/ 3362353 h 6130481"/>
                <a:gd name="connsiteX3" fmla="*/ 4601621 w 5517522"/>
                <a:gd name="connsiteY3" fmla="*/ 5293280 h 6130481"/>
                <a:gd name="connsiteX4" fmla="*/ 2481577 w 5517522"/>
                <a:gd name="connsiteY4" fmla="*/ 6130481 h 6130481"/>
                <a:gd name="connsiteX5" fmla="*/ 243517 w 5517522"/>
                <a:gd name="connsiteY5" fmla="*/ 5212325 h 6130481"/>
                <a:gd name="connsiteX6" fmla="*/ 34587 w 5517522"/>
                <a:gd name="connsiteY6" fmla="*/ 4985345 h 6130481"/>
                <a:gd name="connsiteX7" fmla="*/ 0 w 5517522"/>
                <a:gd name="connsiteY7" fmla="*/ 4939620 h 6130481"/>
                <a:gd name="connsiteX8" fmla="*/ 0 w 5517522"/>
                <a:gd name="connsiteY8" fmla="*/ 3335329 h 6130481"/>
                <a:gd name="connsiteX9" fmla="*/ 17141 w 5517522"/>
                <a:gd name="connsiteY9" fmla="*/ 3448738 h 6130481"/>
                <a:gd name="connsiteX10" fmla="*/ 167489 w 5517522"/>
                <a:gd name="connsiteY10" fmla="*/ 3930490 h 6130481"/>
                <a:gd name="connsiteX11" fmla="*/ 715471 w 5517522"/>
                <a:gd name="connsiteY11" fmla="*/ 4734212 h 6130481"/>
                <a:gd name="connsiteX12" fmla="*/ 2481689 w 5517522"/>
                <a:gd name="connsiteY12" fmla="*/ 5458772 h 6130481"/>
                <a:gd name="connsiteX13" fmla="*/ 4126644 w 5517522"/>
                <a:gd name="connsiteY13" fmla="*/ 4818302 h 6130481"/>
                <a:gd name="connsiteX14" fmla="*/ 4360437 w 5517522"/>
                <a:gd name="connsiteY14" fmla="*/ 4516766 h 6130481"/>
                <a:gd name="connsiteX15" fmla="*/ 4480357 w 5517522"/>
                <a:gd name="connsiteY15" fmla="*/ 4122855 h 6130481"/>
                <a:gd name="connsiteX16" fmla="*/ 4781557 w 5517522"/>
                <a:gd name="connsiteY16" fmla="*/ 3129791 h 6130481"/>
                <a:gd name="connsiteX17" fmla="*/ 4771928 w 5517522"/>
                <a:gd name="connsiteY17" fmla="*/ 2357869 h 6130481"/>
                <a:gd name="connsiteX18" fmla="*/ 4297510 w 5517522"/>
                <a:gd name="connsiteY18" fmla="*/ 1575533 h 6130481"/>
                <a:gd name="connsiteX19" fmla="*/ 3498715 w 5517522"/>
                <a:gd name="connsiteY19" fmla="*/ 907071 h 6130481"/>
                <a:gd name="connsiteX20" fmla="*/ 2549095 w 5517522"/>
                <a:gd name="connsiteY20" fmla="*/ 671821 h 6130481"/>
                <a:gd name="connsiteX21" fmla="*/ 985319 w 5517522"/>
                <a:gd name="connsiteY21" fmla="*/ 1582475 h 6130481"/>
                <a:gd name="connsiteX22" fmla="*/ 634628 w 5517522"/>
                <a:gd name="connsiteY22" fmla="*/ 1913907 h 6130481"/>
                <a:gd name="connsiteX23" fmla="*/ 117662 w 5517522"/>
                <a:gd name="connsiteY23" fmla="*/ 2453044 h 6130481"/>
                <a:gd name="connsiteX24" fmla="*/ 2515 w 5517522"/>
                <a:gd name="connsiteY24" fmla="*/ 2685494 h 6130481"/>
                <a:gd name="connsiteX25" fmla="*/ 0 w 5517522"/>
                <a:gd name="connsiteY25" fmla="*/ 2696965 h 6130481"/>
                <a:gd name="connsiteX26" fmla="*/ 0 w 5517522"/>
                <a:gd name="connsiteY26" fmla="*/ 1587383 h 6130481"/>
                <a:gd name="connsiteX27" fmla="*/ 76951 w 5517522"/>
                <a:gd name="connsiteY27" fmla="*/ 1513741 h 6130481"/>
                <a:gd name="connsiteX28" fmla="*/ 510118 w 5517522"/>
                <a:gd name="connsiteY28" fmla="*/ 1107273 h 6130481"/>
                <a:gd name="connsiteX29" fmla="*/ 2549095 w 5517522"/>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522" h="6130481">
                  <a:moveTo>
                    <a:pt x="2549095" y="0"/>
                  </a:moveTo>
                  <a:cubicBezTo>
                    <a:pt x="3508568" y="0"/>
                    <a:pt x="4219915" y="463445"/>
                    <a:pt x="4804175" y="1134258"/>
                  </a:cubicBezTo>
                  <a:cubicBezTo>
                    <a:pt x="5291694" y="1694109"/>
                    <a:pt x="5724011"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335329"/>
                  </a:lnTo>
                  <a:lnTo>
                    <a:pt x="17141" y="3448738"/>
                  </a:lnTo>
                  <a:cubicBezTo>
                    <a:pt x="50676" y="3613558"/>
                    <a:pt x="100867" y="3774516"/>
                    <a:pt x="167489" y="3930490"/>
                  </a:cubicBezTo>
                  <a:cubicBezTo>
                    <a:pt x="296255" y="4232138"/>
                    <a:pt x="480670" y="4502546"/>
                    <a:pt x="715471" y="4734212"/>
                  </a:cubicBezTo>
                  <a:cubicBezTo>
                    <a:pt x="1188993" y="5201464"/>
                    <a:pt x="1816250" y="5458772"/>
                    <a:pt x="2481689" y="5458772"/>
                  </a:cubicBezTo>
                  <a:cubicBezTo>
                    <a:pt x="3185758" y="5458772"/>
                    <a:pt x="3677755" y="5267191"/>
                    <a:pt x="4126644" y="4818302"/>
                  </a:cubicBezTo>
                  <a:cubicBezTo>
                    <a:pt x="4278363" y="4666583"/>
                    <a:pt x="4329982" y="4580701"/>
                    <a:pt x="4360437" y="4516766"/>
                  </a:cubicBezTo>
                  <a:cubicBezTo>
                    <a:pt x="4404890" y="4423495"/>
                    <a:pt x="4436577" y="4297417"/>
                    <a:pt x="4480357" y="4122855"/>
                  </a:cubicBezTo>
                  <a:cubicBezTo>
                    <a:pt x="4539030" y="3889285"/>
                    <a:pt x="4619425" y="3569275"/>
                    <a:pt x="4781557" y="3129791"/>
                  </a:cubicBezTo>
                  <a:cubicBezTo>
                    <a:pt x="4870238" y="2889503"/>
                    <a:pt x="4867103" y="2637010"/>
                    <a:pt x="4771928" y="2357869"/>
                  </a:cubicBezTo>
                  <a:cubicBezTo>
                    <a:pt x="4684815" y="2102465"/>
                    <a:pt x="4520779" y="1831945"/>
                    <a:pt x="4297510" y="1575533"/>
                  </a:cubicBezTo>
                  <a:cubicBezTo>
                    <a:pt x="4034492" y="1273549"/>
                    <a:pt x="3773266" y="1054983"/>
                    <a:pt x="3498715" y="907071"/>
                  </a:cubicBezTo>
                  <a:cubicBezTo>
                    <a:pt x="3204905" y="748745"/>
                    <a:pt x="2894187" y="671821"/>
                    <a:pt x="2549095" y="671821"/>
                  </a:cubicBezTo>
                  <a:cubicBezTo>
                    <a:pt x="1942553" y="671821"/>
                    <a:pt x="1518298" y="1049273"/>
                    <a:pt x="985319" y="1582475"/>
                  </a:cubicBezTo>
                  <a:cubicBezTo>
                    <a:pt x="865735" y="1702059"/>
                    <a:pt x="748278" y="1809774"/>
                    <a:pt x="634628" y="1913907"/>
                  </a:cubicBezTo>
                  <a:cubicBezTo>
                    <a:pt x="421325" y="2109407"/>
                    <a:pt x="237134" y="2278146"/>
                    <a:pt x="117662" y="2453044"/>
                  </a:cubicBezTo>
                  <a:cubicBezTo>
                    <a:pt x="64756" y="2530415"/>
                    <a:pt x="27022" y="2605799"/>
                    <a:pt x="2515" y="2685494"/>
                  </a:cubicBezTo>
                  <a:lnTo>
                    <a:pt x="0" y="2696965"/>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E7E03733-50FD-49A6-B226-40F6A0AD45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176241"/>
              <a:ext cx="5517475" cy="6130481"/>
            </a:xfrm>
            <a:custGeom>
              <a:avLst/>
              <a:gdLst>
                <a:gd name="connsiteX0" fmla="*/ 2549095 w 5517475"/>
                <a:gd name="connsiteY0" fmla="*/ 0 h 6130481"/>
                <a:gd name="connsiteX1" fmla="*/ 4804175 w 5517475"/>
                <a:gd name="connsiteY1" fmla="*/ 1134258 h 6130481"/>
                <a:gd name="connsiteX2" fmla="*/ 5411838 w 5517475"/>
                <a:gd name="connsiteY2" fmla="*/ 3362353 h 6130481"/>
                <a:gd name="connsiteX3" fmla="*/ 4601621 w 5517475"/>
                <a:gd name="connsiteY3" fmla="*/ 5293280 h 6130481"/>
                <a:gd name="connsiteX4" fmla="*/ 2481577 w 5517475"/>
                <a:gd name="connsiteY4" fmla="*/ 6130481 h 6130481"/>
                <a:gd name="connsiteX5" fmla="*/ 243517 w 5517475"/>
                <a:gd name="connsiteY5" fmla="*/ 5212325 h 6130481"/>
                <a:gd name="connsiteX6" fmla="*/ 34587 w 5517475"/>
                <a:gd name="connsiteY6" fmla="*/ 4985345 h 6130481"/>
                <a:gd name="connsiteX7" fmla="*/ 0 w 5517475"/>
                <a:gd name="connsiteY7" fmla="*/ 4939620 h 6130481"/>
                <a:gd name="connsiteX8" fmla="*/ 0 w 5517475"/>
                <a:gd name="connsiteY8" fmla="*/ 3799573 h 6130481"/>
                <a:gd name="connsiteX9" fmla="*/ 64364 w 5517475"/>
                <a:gd name="connsiteY9" fmla="*/ 3974159 h 6130481"/>
                <a:gd name="connsiteX10" fmla="*/ 636644 w 5517475"/>
                <a:gd name="connsiteY10" fmla="*/ 4813600 h 6130481"/>
                <a:gd name="connsiteX11" fmla="*/ 2481577 w 5517475"/>
                <a:gd name="connsiteY11" fmla="*/ 5570406 h 6130481"/>
                <a:gd name="connsiteX12" fmla="*/ 3449896 w 5517475"/>
                <a:gd name="connsiteY12" fmla="*/ 5407153 h 6130481"/>
                <a:gd name="connsiteX13" fmla="*/ 4205695 w 5517475"/>
                <a:gd name="connsiteY13" fmla="*/ 4897241 h 6130481"/>
                <a:gd name="connsiteX14" fmla="*/ 4461434 w 5517475"/>
                <a:gd name="connsiteY14" fmla="*/ 4564802 h 6130481"/>
                <a:gd name="connsiteX15" fmla="*/ 4588969 w 5517475"/>
                <a:gd name="connsiteY15" fmla="*/ 4149952 h 6130481"/>
                <a:gd name="connsiteX16" fmla="*/ 4886585 w 5517475"/>
                <a:gd name="connsiteY16" fmla="*/ 3168421 h 6130481"/>
                <a:gd name="connsiteX17" fmla="*/ 4877964 w 5517475"/>
                <a:gd name="connsiteY17" fmla="*/ 2321590 h 6130481"/>
                <a:gd name="connsiteX18" fmla="*/ 4382048 w 5517475"/>
                <a:gd name="connsiteY18" fmla="*/ 1501856 h 6130481"/>
                <a:gd name="connsiteX19" fmla="*/ 3551900 w 5517475"/>
                <a:gd name="connsiteY19" fmla="*/ 808425 h 6130481"/>
                <a:gd name="connsiteX20" fmla="*/ 2549095 w 5517475"/>
                <a:gd name="connsiteY20" fmla="*/ 559851 h 6130481"/>
                <a:gd name="connsiteX21" fmla="*/ 1712566 w 5517475"/>
                <a:gd name="connsiteY21" fmla="*/ 812008 h 6130481"/>
                <a:gd name="connsiteX22" fmla="*/ 906044 w 5517475"/>
                <a:gd name="connsiteY22" fmla="*/ 1502976 h 6130481"/>
                <a:gd name="connsiteX23" fmla="*/ 558825 w 5517475"/>
                <a:gd name="connsiteY23" fmla="*/ 1831049 h 6130481"/>
                <a:gd name="connsiteX24" fmla="*/ 25063 w 5517475"/>
                <a:gd name="connsiteY24" fmla="*/ 2389556 h 6130481"/>
                <a:gd name="connsiteX25" fmla="*/ 0 w 5517475"/>
                <a:gd name="connsiteY25" fmla="*/ 2432109 h 6130481"/>
                <a:gd name="connsiteX26" fmla="*/ 0 w 5517475"/>
                <a:gd name="connsiteY26" fmla="*/ 1587383 h 6130481"/>
                <a:gd name="connsiteX27" fmla="*/ 76951 w 5517475"/>
                <a:gd name="connsiteY27" fmla="*/ 1513741 h 6130481"/>
                <a:gd name="connsiteX28" fmla="*/ 510118 w 5517475"/>
                <a:gd name="connsiteY28" fmla="*/ 1107273 h 6130481"/>
                <a:gd name="connsiteX29" fmla="*/ 2549095 w 5517475"/>
                <a:gd name="connsiteY29" fmla="*/ 0 h 6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17475" h="6130481">
                  <a:moveTo>
                    <a:pt x="2549095" y="0"/>
                  </a:moveTo>
                  <a:cubicBezTo>
                    <a:pt x="3508568" y="0"/>
                    <a:pt x="4219915" y="463445"/>
                    <a:pt x="4804175" y="1134258"/>
                  </a:cubicBezTo>
                  <a:cubicBezTo>
                    <a:pt x="5291694" y="1694109"/>
                    <a:pt x="5723899" y="2516643"/>
                    <a:pt x="5411838" y="3362353"/>
                  </a:cubicBezTo>
                  <a:cubicBezTo>
                    <a:pt x="4993181" y="4496612"/>
                    <a:pt x="5178268" y="4716633"/>
                    <a:pt x="4601621" y="5293280"/>
                  </a:cubicBezTo>
                  <a:cubicBezTo>
                    <a:pt x="4024863" y="5869926"/>
                    <a:pt x="3361551" y="6130481"/>
                    <a:pt x="2481577" y="6130481"/>
                  </a:cubicBezTo>
                  <a:cubicBezTo>
                    <a:pt x="1609329" y="6130481"/>
                    <a:pt x="818932" y="5780127"/>
                    <a:pt x="243517" y="5212325"/>
                  </a:cubicBezTo>
                  <a:cubicBezTo>
                    <a:pt x="170302" y="5140091"/>
                    <a:pt x="100568" y="5064339"/>
                    <a:pt x="34587" y="4985345"/>
                  </a:cubicBezTo>
                  <a:lnTo>
                    <a:pt x="0" y="4939620"/>
                  </a:lnTo>
                  <a:lnTo>
                    <a:pt x="0" y="3799573"/>
                  </a:lnTo>
                  <a:lnTo>
                    <a:pt x="64364" y="3974159"/>
                  </a:lnTo>
                  <a:cubicBezTo>
                    <a:pt x="198841" y="4289243"/>
                    <a:pt x="391429" y="4571632"/>
                    <a:pt x="636644" y="4813600"/>
                  </a:cubicBezTo>
                  <a:cubicBezTo>
                    <a:pt x="1131328" y="5301566"/>
                    <a:pt x="1786578" y="5570406"/>
                    <a:pt x="2481577" y="5570406"/>
                  </a:cubicBezTo>
                  <a:cubicBezTo>
                    <a:pt x="2854550" y="5570406"/>
                    <a:pt x="3171314" y="5516996"/>
                    <a:pt x="3449896" y="5407153"/>
                  </a:cubicBezTo>
                  <a:cubicBezTo>
                    <a:pt x="3723103" y="5299438"/>
                    <a:pt x="3970333" y="5132603"/>
                    <a:pt x="4205695" y="4897241"/>
                  </a:cubicBezTo>
                  <a:cubicBezTo>
                    <a:pt x="4369395" y="4733653"/>
                    <a:pt x="4426836" y="4637358"/>
                    <a:pt x="4461434" y="4564802"/>
                  </a:cubicBezTo>
                  <a:cubicBezTo>
                    <a:pt x="4510701" y="4461453"/>
                    <a:pt x="4543509" y="4330784"/>
                    <a:pt x="4588969" y="4149952"/>
                  </a:cubicBezTo>
                  <a:cubicBezTo>
                    <a:pt x="4646969" y="3918846"/>
                    <a:pt x="4726468" y="3602194"/>
                    <a:pt x="4886585" y="3168421"/>
                  </a:cubicBezTo>
                  <a:cubicBezTo>
                    <a:pt x="4984560" y="2902940"/>
                    <a:pt x="4981760" y="2626037"/>
                    <a:pt x="4877964" y="2321590"/>
                  </a:cubicBezTo>
                  <a:cubicBezTo>
                    <a:pt x="4786260" y="2052526"/>
                    <a:pt x="4614834" y="1769129"/>
                    <a:pt x="4382048" y="1501856"/>
                  </a:cubicBezTo>
                  <a:cubicBezTo>
                    <a:pt x="4110072" y="1189683"/>
                    <a:pt x="3838544" y="962832"/>
                    <a:pt x="3551900" y="808425"/>
                  </a:cubicBezTo>
                  <a:cubicBezTo>
                    <a:pt x="3241183" y="641141"/>
                    <a:pt x="2913222" y="559851"/>
                    <a:pt x="2549095" y="559851"/>
                  </a:cubicBezTo>
                  <a:cubicBezTo>
                    <a:pt x="2253830" y="559851"/>
                    <a:pt x="1988013" y="640134"/>
                    <a:pt x="1712566" y="812008"/>
                  </a:cubicBezTo>
                  <a:cubicBezTo>
                    <a:pt x="1428385" y="989593"/>
                    <a:pt x="1158313" y="1250707"/>
                    <a:pt x="906044" y="1502976"/>
                  </a:cubicBezTo>
                  <a:cubicBezTo>
                    <a:pt x="788140" y="1620769"/>
                    <a:pt x="671579" y="1727700"/>
                    <a:pt x="558825" y="1831049"/>
                  </a:cubicBezTo>
                  <a:cubicBezTo>
                    <a:pt x="340371" y="2031140"/>
                    <a:pt x="151813" y="2204022"/>
                    <a:pt x="25063" y="2389556"/>
                  </a:cubicBezTo>
                  <a:lnTo>
                    <a:pt x="0" y="2432109"/>
                  </a:lnTo>
                  <a:lnTo>
                    <a:pt x="0" y="1587383"/>
                  </a:lnTo>
                  <a:lnTo>
                    <a:pt x="76951" y="1513741"/>
                  </a:lnTo>
                  <a:cubicBezTo>
                    <a:pt x="217918" y="1383294"/>
                    <a:pt x="365956" y="1251435"/>
                    <a:pt x="510118" y="1107273"/>
                  </a:cubicBezTo>
                  <a:cubicBezTo>
                    <a:pt x="1086764" y="530627"/>
                    <a:pt x="1669121" y="0"/>
                    <a:pt x="2549095"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8A614510-A9F4-41B6-B78E-F49E390C7E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0"/>
              <a:ext cx="5646974" cy="6483075"/>
            </a:xfrm>
            <a:custGeom>
              <a:avLst/>
              <a:gdLst>
                <a:gd name="connsiteX0" fmla="*/ 2405773 w 5646974"/>
                <a:gd name="connsiteY0" fmla="*/ 0 h 6483075"/>
                <a:gd name="connsiteX1" fmla="*/ 5646974 w 5646974"/>
                <a:gd name="connsiteY1" fmla="*/ 3241538 h 6483075"/>
                <a:gd name="connsiteX2" fmla="*/ 2405773 w 5646974"/>
                <a:gd name="connsiteY2" fmla="*/ 6483075 h 6483075"/>
                <a:gd name="connsiteX3" fmla="*/ 113897 w 5646974"/>
                <a:gd name="connsiteY3" fmla="*/ 5533666 h 6483075"/>
                <a:gd name="connsiteX4" fmla="*/ 0 w 5646974"/>
                <a:gd name="connsiteY4" fmla="*/ 5408336 h 6483075"/>
                <a:gd name="connsiteX5" fmla="*/ 0 w 5646974"/>
                <a:gd name="connsiteY5" fmla="*/ 4983659 h 6483075"/>
                <a:gd name="connsiteX6" fmla="*/ 155731 w 5646974"/>
                <a:gd name="connsiteY6" fmla="*/ 5176047 h 6483075"/>
                <a:gd name="connsiteX7" fmla="*/ 1093706 w 5646974"/>
                <a:gd name="connsiteY7" fmla="*/ 5866903 h 6483075"/>
                <a:gd name="connsiteX8" fmla="*/ 1639673 w 5646974"/>
                <a:gd name="connsiteY8" fmla="*/ 6059940 h 6483075"/>
                <a:gd name="connsiteX9" fmla="*/ 1709990 w 5646974"/>
                <a:gd name="connsiteY9" fmla="*/ 6076287 h 6483075"/>
                <a:gd name="connsiteX10" fmla="*/ 1780307 w 5646974"/>
                <a:gd name="connsiteY10" fmla="*/ 6091963 h 6483075"/>
                <a:gd name="connsiteX11" fmla="*/ 1851072 w 5646974"/>
                <a:gd name="connsiteY11" fmla="*/ 6105176 h 6483075"/>
                <a:gd name="connsiteX12" fmla="*/ 1886455 w 5646974"/>
                <a:gd name="connsiteY12" fmla="*/ 6111782 h 6483075"/>
                <a:gd name="connsiteX13" fmla="*/ 1921949 w 5646974"/>
                <a:gd name="connsiteY13" fmla="*/ 6117716 h 6483075"/>
                <a:gd name="connsiteX14" fmla="*/ 2064152 w 5646974"/>
                <a:gd name="connsiteY14" fmla="*/ 6137647 h 6483075"/>
                <a:gd name="connsiteX15" fmla="*/ 2206914 w 5646974"/>
                <a:gd name="connsiteY15" fmla="*/ 6151195 h 6483075"/>
                <a:gd name="connsiteX16" fmla="*/ 2350011 w 5646974"/>
                <a:gd name="connsiteY16" fmla="*/ 6158250 h 6483075"/>
                <a:gd name="connsiteX17" fmla="*/ 2493109 w 5646974"/>
                <a:gd name="connsiteY17" fmla="*/ 6159705 h 6483075"/>
                <a:gd name="connsiteX18" fmla="*/ 2781321 w 5646974"/>
                <a:gd name="connsiteY18" fmla="*/ 6147277 h 6483075"/>
                <a:gd name="connsiteX19" fmla="*/ 3345091 w 5646974"/>
                <a:gd name="connsiteY19" fmla="*/ 6060276 h 6483075"/>
                <a:gd name="connsiteX20" fmla="*/ 3878853 w 5646974"/>
                <a:gd name="connsiteY20" fmla="*/ 5871718 h 6483075"/>
                <a:gd name="connsiteX21" fmla="*/ 4367267 w 5646974"/>
                <a:gd name="connsiteY21" fmla="*/ 5573093 h 6483075"/>
                <a:gd name="connsiteX22" fmla="*/ 4424484 w 5646974"/>
                <a:gd name="connsiteY22" fmla="*/ 5528529 h 6483075"/>
                <a:gd name="connsiteX23" fmla="*/ 4481252 w 5646974"/>
                <a:gd name="connsiteY23" fmla="*/ 5483069 h 6483075"/>
                <a:gd name="connsiteX24" fmla="*/ 4536790 w 5646974"/>
                <a:gd name="connsiteY24" fmla="*/ 5435818 h 6483075"/>
                <a:gd name="connsiteX25" fmla="*/ 4591543 w 5646974"/>
                <a:gd name="connsiteY25" fmla="*/ 5387671 h 6483075"/>
                <a:gd name="connsiteX26" fmla="*/ 4794209 w 5646974"/>
                <a:gd name="connsiteY26" fmla="*/ 5181198 h 6483075"/>
                <a:gd name="connsiteX27" fmla="*/ 4956678 w 5646974"/>
                <a:gd name="connsiteY27" fmla="*/ 4945836 h 6483075"/>
                <a:gd name="connsiteX28" fmla="*/ 4989262 w 5646974"/>
                <a:gd name="connsiteY28" fmla="*/ 4881453 h 6483075"/>
                <a:gd name="connsiteX29" fmla="*/ 5017814 w 5646974"/>
                <a:gd name="connsiteY29" fmla="*/ 4814607 h 6483075"/>
                <a:gd name="connsiteX30" fmla="*/ 5044127 w 5646974"/>
                <a:gd name="connsiteY30" fmla="*/ 4746193 h 6483075"/>
                <a:gd name="connsiteX31" fmla="*/ 5068425 w 5646974"/>
                <a:gd name="connsiteY31" fmla="*/ 4676436 h 6483075"/>
                <a:gd name="connsiteX32" fmla="*/ 5154641 w 5646974"/>
                <a:gd name="connsiteY32" fmla="*/ 4390352 h 6483075"/>
                <a:gd name="connsiteX33" fmla="*/ 5196854 w 5646974"/>
                <a:gd name="connsiteY33" fmla="*/ 4246134 h 6483075"/>
                <a:gd name="connsiteX34" fmla="*/ 5240299 w 5646974"/>
                <a:gd name="connsiteY34" fmla="*/ 4102140 h 6483075"/>
                <a:gd name="connsiteX35" fmla="*/ 5432440 w 5646974"/>
                <a:gd name="connsiteY35" fmla="*/ 3532884 h 6483075"/>
                <a:gd name="connsiteX36" fmla="*/ 5528846 w 5646974"/>
                <a:gd name="connsiteY36" fmla="*/ 2951647 h 6483075"/>
                <a:gd name="connsiteX37" fmla="*/ 5495927 w 5646974"/>
                <a:gd name="connsiteY37" fmla="*/ 2658733 h 6483075"/>
                <a:gd name="connsiteX38" fmla="*/ 5480027 w 5646974"/>
                <a:gd name="connsiteY38" fmla="*/ 2586848 h 6483075"/>
                <a:gd name="connsiteX39" fmla="*/ 5461328 w 5646974"/>
                <a:gd name="connsiteY39" fmla="*/ 2515635 h 6483075"/>
                <a:gd name="connsiteX40" fmla="*/ 5439605 w 5646974"/>
                <a:gd name="connsiteY40" fmla="*/ 2445317 h 6483075"/>
                <a:gd name="connsiteX41" fmla="*/ 5415532 w 5646974"/>
                <a:gd name="connsiteY41" fmla="*/ 2375896 h 6483075"/>
                <a:gd name="connsiteX42" fmla="*/ 5144564 w 5646974"/>
                <a:gd name="connsiteY42" fmla="*/ 1857138 h 6483075"/>
                <a:gd name="connsiteX43" fmla="*/ 4774838 w 5646974"/>
                <a:gd name="connsiteY43" fmla="*/ 1405450 h 6483075"/>
                <a:gd name="connsiteX44" fmla="*/ 4345769 w 5646974"/>
                <a:gd name="connsiteY44" fmla="*/ 1012323 h 6483075"/>
                <a:gd name="connsiteX45" fmla="*/ 4115334 w 5646974"/>
                <a:gd name="connsiteY45" fmla="*/ 841344 h 6483075"/>
                <a:gd name="connsiteX46" fmla="*/ 3874038 w 5646974"/>
                <a:gd name="connsiteY46" fmla="*/ 691528 h 6483075"/>
                <a:gd name="connsiteX47" fmla="*/ 3359535 w 5646974"/>
                <a:gd name="connsiteY47" fmla="*/ 468819 h 6483075"/>
                <a:gd name="connsiteX48" fmla="*/ 2811105 w 5646974"/>
                <a:gd name="connsiteY48" fmla="*/ 366031 h 6483075"/>
                <a:gd name="connsiteX49" fmla="*/ 2741124 w 5646974"/>
                <a:gd name="connsiteY49" fmla="*/ 361440 h 6483075"/>
                <a:gd name="connsiteX50" fmla="*/ 2671030 w 5646974"/>
                <a:gd name="connsiteY50" fmla="*/ 358417 h 6483075"/>
                <a:gd name="connsiteX51" fmla="*/ 2600713 w 5646974"/>
                <a:gd name="connsiteY51" fmla="*/ 357521 h 6483075"/>
                <a:gd name="connsiteX52" fmla="*/ 2531739 w 5646974"/>
                <a:gd name="connsiteY52" fmla="*/ 358529 h 6483075"/>
                <a:gd name="connsiteX53" fmla="*/ 2259988 w 5646974"/>
                <a:gd name="connsiteY53" fmla="*/ 385289 h 6483075"/>
                <a:gd name="connsiteX54" fmla="*/ 1740670 w 5646974"/>
                <a:gd name="connsiteY54" fmla="*/ 553917 h 6483075"/>
                <a:gd name="connsiteX55" fmla="*/ 1264124 w 5646974"/>
                <a:gd name="connsiteY55" fmla="*/ 853549 h 6483075"/>
                <a:gd name="connsiteX56" fmla="*/ 823074 w 5646974"/>
                <a:gd name="connsiteY56" fmla="*/ 1234136 h 6483075"/>
                <a:gd name="connsiteX57" fmla="*/ 715694 w 5646974"/>
                <a:gd name="connsiteY57" fmla="*/ 1336252 h 6483075"/>
                <a:gd name="connsiteX58" fmla="*/ 606859 w 5646974"/>
                <a:gd name="connsiteY58" fmla="*/ 1440945 h 6483075"/>
                <a:gd name="connsiteX59" fmla="*/ 382023 w 5646974"/>
                <a:gd name="connsiteY59" fmla="*/ 1646074 h 6483075"/>
                <a:gd name="connsiteX60" fmla="*/ 158531 w 5646974"/>
                <a:gd name="connsiteY60" fmla="*/ 1843813 h 6483075"/>
                <a:gd name="connsiteX61" fmla="*/ 0 w 5646974"/>
                <a:gd name="connsiteY61" fmla="*/ 1991775 h 6483075"/>
                <a:gd name="connsiteX62" fmla="*/ 0 w 5646974"/>
                <a:gd name="connsiteY62" fmla="*/ 1074740 h 6483075"/>
                <a:gd name="connsiteX63" fmla="*/ 113897 w 5646974"/>
                <a:gd name="connsiteY63" fmla="*/ 949410 h 6483075"/>
                <a:gd name="connsiteX64" fmla="*/ 2405773 w 5646974"/>
                <a:gd name="connsiteY64" fmla="*/ 0 h 648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46974" h="6483075">
                  <a:moveTo>
                    <a:pt x="2405773" y="0"/>
                  </a:moveTo>
                  <a:cubicBezTo>
                    <a:pt x="4195841" y="0"/>
                    <a:pt x="5646974" y="1451246"/>
                    <a:pt x="5646974" y="3241538"/>
                  </a:cubicBezTo>
                  <a:cubicBezTo>
                    <a:pt x="5646974" y="5031830"/>
                    <a:pt x="4195841" y="6483075"/>
                    <a:pt x="2405773" y="6483075"/>
                  </a:cubicBezTo>
                  <a:cubicBezTo>
                    <a:pt x="1510739" y="6483075"/>
                    <a:pt x="700439" y="6120264"/>
                    <a:pt x="113897" y="5533666"/>
                  </a:cubicBezTo>
                  <a:lnTo>
                    <a:pt x="0" y="5408336"/>
                  </a:lnTo>
                  <a:lnTo>
                    <a:pt x="0" y="4983659"/>
                  </a:lnTo>
                  <a:lnTo>
                    <a:pt x="155731" y="5176047"/>
                  </a:lnTo>
                  <a:cubicBezTo>
                    <a:pt x="417742" y="5469073"/>
                    <a:pt x="741224" y="5704211"/>
                    <a:pt x="1093706" y="5866903"/>
                  </a:cubicBezTo>
                  <a:cubicBezTo>
                    <a:pt x="1269947" y="5948418"/>
                    <a:pt x="1453018" y="6013137"/>
                    <a:pt x="1639673" y="6059940"/>
                  </a:cubicBezTo>
                  <a:lnTo>
                    <a:pt x="1709990" y="6076287"/>
                  </a:lnTo>
                  <a:cubicBezTo>
                    <a:pt x="1733504" y="6081550"/>
                    <a:pt x="1756570" y="6088156"/>
                    <a:pt x="1780307" y="6091963"/>
                  </a:cubicBezTo>
                  <a:lnTo>
                    <a:pt x="1851072" y="6105176"/>
                  </a:lnTo>
                  <a:lnTo>
                    <a:pt x="1886455" y="6111782"/>
                  </a:lnTo>
                  <a:cubicBezTo>
                    <a:pt x="1898212" y="6114021"/>
                    <a:pt x="1909969" y="6116373"/>
                    <a:pt x="1921949" y="6117716"/>
                  </a:cubicBezTo>
                  <a:cubicBezTo>
                    <a:pt x="1969425" y="6124323"/>
                    <a:pt x="2016676" y="6131489"/>
                    <a:pt x="2064152" y="6137647"/>
                  </a:cubicBezTo>
                  <a:cubicBezTo>
                    <a:pt x="2111851" y="6141790"/>
                    <a:pt x="2159438" y="6146381"/>
                    <a:pt x="2206914" y="6151195"/>
                  </a:cubicBezTo>
                  <a:lnTo>
                    <a:pt x="2350011" y="6158250"/>
                  </a:lnTo>
                  <a:cubicBezTo>
                    <a:pt x="2397711" y="6159593"/>
                    <a:pt x="2445410" y="6159146"/>
                    <a:pt x="2493109" y="6159705"/>
                  </a:cubicBezTo>
                  <a:cubicBezTo>
                    <a:pt x="2589068" y="6158137"/>
                    <a:pt x="2685922" y="6154666"/>
                    <a:pt x="2781321" y="6147277"/>
                  </a:cubicBezTo>
                  <a:cubicBezTo>
                    <a:pt x="2972566" y="6132944"/>
                    <a:pt x="3161348" y="6105288"/>
                    <a:pt x="3345091" y="6060276"/>
                  </a:cubicBezTo>
                  <a:cubicBezTo>
                    <a:pt x="3528834" y="6015375"/>
                    <a:pt x="3707539" y="5952785"/>
                    <a:pt x="3878853" y="5871718"/>
                  </a:cubicBezTo>
                  <a:cubicBezTo>
                    <a:pt x="4050167" y="5790428"/>
                    <a:pt x="4213084" y="5689318"/>
                    <a:pt x="4367267" y="5573093"/>
                  </a:cubicBezTo>
                  <a:lnTo>
                    <a:pt x="4424484" y="5528529"/>
                  </a:lnTo>
                  <a:cubicBezTo>
                    <a:pt x="4443631" y="5513637"/>
                    <a:pt x="4463113" y="5499193"/>
                    <a:pt x="4481252" y="5483069"/>
                  </a:cubicBezTo>
                  <a:lnTo>
                    <a:pt x="4536790" y="5435818"/>
                  </a:lnTo>
                  <a:cubicBezTo>
                    <a:pt x="4555265" y="5419918"/>
                    <a:pt x="4574188" y="5404466"/>
                    <a:pt x="4591543" y="5387671"/>
                  </a:cubicBezTo>
                  <a:cubicBezTo>
                    <a:pt x="4662980" y="5321944"/>
                    <a:pt x="4733074" y="5254650"/>
                    <a:pt x="4794209" y="5181198"/>
                  </a:cubicBezTo>
                  <a:cubicBezTo>
                    <a:pt x="4857808" y="5109089"/>
                    <a:pt x="4910434" y="5029926"/>
                    <a:pt x="4956678" y="4945836"/>
                  </a:cubicBezTo>
                  <a:cubicBezTo>
                    <a:pt x="4967651" y="4924450"/>
                    <a:pt x="4978624" y="4903064"/>
                    <a:pt x="4989262" y="4881453"/>
                  </a:cubicBezTo>
                  <a:lnTo>
                    <a:pt x="5017814" y="4814607"/>
                  </a:lnTo>
                  <a:cubicBezTo>
                    <a:pt x="5027891" y="4792549"/>
                    <a:pt x="5035393" y="4769035"/>
                    <a:pt x="5044127" y="4746193"/>
                  </a:cubicBezTo>
                  <a:cubicBezTo>
                    <a:pt x="5052636" y="4723128"/>
                    <a:pt x="5061146" y="4700174"/>
                    <a:pt x="5068425" y="4676436"/>
                  </a:cubicBezTo>
                  <a:cubicBezTo>
                    <a:pt x="5099552" y="4582717"/>
                    <a:pt x="5126985" y="4486422"/>
                    <a:pt x="5154641" y="4390352"/>
                  </a:cubicBezTo>
                  <a:lnTo>
                    <a:pt x="5196854" y="4246134"/>
                  </a:lnTo>
                  <a:lnTo>
                    <a:pt x="5240299" y="4102140"/>
                  </a:lnTo>
                  <a:cubicBezTo>
                    <a:pt x="5299195" y="3910560"/>
                    <a:pt x="5364697" y="3721330"/>
                    <a:pt x="5432440" y="3532884"/>
                  </a:cubicBezTo>
                  <a:cubicBezTo>
                    <a:pt x="5500294" y="3346902"/>
                    <a:pt x="5533549" y="3148714"/>
                    <a:pt x="5528846" y="2951647"/>
                  </a:cubicBezTo>
                  <a:cubicBezTo>
                    <a:pt x="5526831" y="2853113"/>
                    <a:pt x="5515409" y="2755027"/>
                    <a:pt x="5495927" y="2658733"/>
                  </a:cubicBezTo>
                  <a:cubicBezTo>
                    <a:pt x="5491112" y="2634659"/>
                    <a:pt x="5486297" y="2610585"/>
                    <a:pt x="5480027" y="2586848"/>
                  </a:cubicBezTo>
                  <a:cubicBezTo>
                    <a:pt x="5474205" y="2562998"/>
                    <a:pt x="5468718" y="2539036"/>
                    <a:pt x="5461328" y="2515635"/>
                  </a:cubicBezTo>
                  <a:cubicBezTo>
                    <a:pt x="5454386" y="2492009"/>
                    <a:pt x="5447668" y="2468495"/>
                    <a:pt x="5439605" y="2445317"/>
                  </a:cubicBezTo>
                  <a:cubicBezTo>
                    <a:pt x="5431879" y="2422028"/>
                    <a:pt x="5424378" y="2398738"/>
                    <a:pt x="5415532" y="2375896"/>
                  </a:cubicBezTo>
                  <a:cubicBezTo>
                    <a:pt x="5347790" y="2191817"/>
                    <a:pt x="5254071" y="2018599"/>
                    <a:pt x="5144564" y="1857138"/>
                  </a:cubicBezTo>
                  <a:cubicBezTo>
                    <a:pt x="5034946" y="1695565"/>
                    <a:pt x="4909762" y="1545301"/>
                    <a:pt x="4774838" y="1405450"/>
                  </a:cubicBezTo>
                  <a:cubicBezTo>
                    <a:pt x="4638907" y="1265040"/>
                    <a:pt x="4496145" y="1132131"/>
                    <a:pt x="4345769" y="1012323"/>
                  </a:cubicBezTo>
                  <a:cubicBezTo>
                    <a:pt x="4270749" y="952195"/>
                    <a:pt x="4194273" y="894642"/>
                    <a:pt x="4115334" y="841344"/>
                  </a:cubicBezTo>
                  <a:cubicBezTo>
                    <a:pt x="4037067" y="787263"/>
                    <a:pt x="3956336" y="737548"/>
                    <a:pt x="3874038" y="691528"/>
                  </a:cubicBezTo>
                  <a:cubicBezTo>
                    <a:pt x="3709554" y="599712"/>
                    <a:pt x="3537792" y="523349"/>
                    <a:pt x="3359535" y="468819"/>
                  </a:cubicBezTo>
                  <a:cubicBezTo>
                    <a:pt x="3181278" y="414514"/>
                    <a:pt x="2997311" y="380699"/>
                    <a:pt x="2811105" y="366031"/>
                  </a:cubicBezTo>
                  <a:cubicBezTo>
                    <a:pt x="2787703" y="364575"/>
                    <a:pt x="2764525" y="362448"/>
                    <a:pt x="2741124" y="361440"/>
                  </a:cubicBezTo>
                  <a:lnTo>
                    <a:pt x="2671030" y="358417"/>
                  </a:lnTo>
                  <a:lnTo>
                    <a:pt x="2600713" y="357521"/>
                  </a:lnTo>
                  <a:cubicBezTo>
                    <a:pt x="2577087" y="356961"/>
                    <a:pt x="2554805" y="358305"/>
                    <a:pt x="2531739" y="358529"/>
                  </a:cubicBezTo>
                  <a:cubicBezTo>
                    <a:pt x="2440259" y="360992"/>
                    <a:pt x="2349564" y="370285"/>
                    <a:pt x="2259988" y="385289"/>
                  </a:cubicBezTo>
                  <a:cubicBezTo>
                    <a:pt x="2080723" y="415521"/>
                    <a:pt x="1906945" y="473634"/>
                    <a:pt x="1740670" y="553917"/>
                  </a:cubicBezTo>
                  <a:cubicBezTo>
                    <a:pt x="1574506" y="634647"/>
                    <a:pt x="1415844" y="737100"/>
                    <a:pt x="1264124" y="853549"/>
                  </a:cubicBezTo>
                  <a:cubicBezTo>
                    <a:pt x="1112181" y="969886"/>
                    <a:pt x="966508" y="1099212"/>
                    <a:pt x="823074" y="1234136"/>
                  </a:cubicBezTo>
                  <a:cubicBezTo>
                    <a:pt x="787131" y="1267951"/>
                    <a:pt x="751413" y="1301990"/>
                    <a:pt x="715694" y="1336252"/>
                  </a:cubicBezTo>
                  <a:lnTo>
                    <a:pt x="606859" y="1440945"/>
                  </a:lnTo>
                  <a:cubicBezTo>
                    <a:pt x="532623" y="1511374"/>
                    <a:pt x="457267" y="1579452"/>
                    <a:pt x="382023" y="1646074"/>
                  </a:cubicBezTo>
                  <a:lnTo>
                    <a:pt x="158531" y="1843813"/>
                  </a:lnTo>
                  <a:lnTo>
                    <a:pt x="0" y="1991775"/>
                  </a:lnTo>
                  <a:lnTo>
                    <a:pt x="0" y="1074740"/>
                  </a:lnTo>
                  <a:lnTo>
                    <a:pt x="113897" y="949410"/>
                  </a:lnTo>
                  <a:cubicBezTo>
                    <a:pt x="700439" y="362812"/>
                    <a:pt x="1510739" y="0"/>
                    <a:pt x="2405773" y="0"/>
                  </a:cubicBezTo>
                  <a:close/>
                </a:path>
              </a:pathLst>
            </a:custGeom>
            <a:gradFill>
              <a:gsLst>
                <a:gs pos="2000">
                  <a:schemeClr val="bg1">
                    <a:alpha val="10000"/>
                  </a:schemeClr>
                </a:gs>
                <a:gs pos="16000">
                  <a:schemeClr val="accent6">
                    <a:alpha val="10000"/>
                  </a:schemeClr>
                </a:gs>
                <a:gs pos="100000">
                  <a:schemeClr val="bg1">
                    <a:alpha val="10000"/>
                  </a:schemeClr>
                </a:gs>
                <a:gs pos="74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804672" y="1710466"/>
            <a:ext cx="10304486" cy="3668358"/>
          </a:xfrm>
        </p:spPr>
        <p:txBody>
          <a:bodyPr>
            <a:normAutofit fontScale="90000"/>
          </a:bodyPr>
          <a:lstStyle/>
          <a:p>
            <a:r>
              <a:rPr lang="en-US" sz="2200" b="1" dirty="0">
                <a:solidFill>
                  <a:schemeClr val="tx2"/>
                </a:solidFill>
                <a:latin typeface="Arial" panose="020B0604020202020204" pitchFamily="34" charset="0"/>
                <a:cs typeface="Arial" panose="020B0604020202020204" pitchFamily="34" charset="0"/>
              </a:rPr>
              <a:t>P1 – Controls</a:t>
            </a:r>
            <a:br>
              <a:rPr lang="en-US" sz="2200" b="1" dirty="0">
                <a:solidFill>
                  <a:schemeClr val="tx2"/>
                </a:solidFill>
                <a:latin typeface="Arial" panose="020B0604020202020204" pitchFamily="34" charset="0"/>
                <a:cs typeface="Arial" panose="020B0604020202020204" pitchFamily="34" charset="0"/>
              </a:rPr>
            </a:br>
            <a:r>
              <a:rPr lang="en-US" sz="2200" dirty="0">
                <a:solidFill>
                  <a:schemeClr val="tx2"/>
                </a:solidFill>
                <a:latin typeface="Arial" panose="020B0604020202020204" pitchFamily="34" charset="0"/>
                <a:cs typeface="Arial" panose="020B0604020202020204" pitchFamily="34" charset="0"/>
              </a:rPr>
              <a:t>Establish a mix of management, process, human capital, technology, and physical actions and controls that serve governance, management, and assurance needs.</a:t>
            </a:r>
            <a:br>
              <a:rPr lang="en-US" sz="2200" dirty="0">
                <a:solidFill>
                  <a:schemeClr val="tx2"/>
                </a:solidFill>
                <a:latin typeface="Arial" panose="020B0604020202020204" pitchFamily="34" charset="0"/>
                <a:cs typeface="Arial" panose="020B0604020202020204" pitchFamily="34" charset="0"/>
              </a:rPr>
            </a:br>
            <a:br>
              <a:rPr lang="en-US" sz="2200" dirty="0">
                <a:solidFill>
                  <a:schemeClr val="tx2"/>
                </a:solidFill>
                <a:latin typeface="Arial" panose="020B0604020202020204" pitchFamily="34" charset="0"/>
                <a:cs typeface="Arial" panose="020B0604020202020204" pitchFamily="34" charset="0"/>
              </a:rPr>
            </a:br>
            <a:r>
              <a:rPr lang="en-US" sz="2200" b="1" dirty="0">
                <a:solidFill>
                  <a:schemeClr val="tx2"/>
                </a:solidFill>
                <a:latin typeface="Arial" panose="020B0604020202020204" pitchFamily="34" charset="0"/>
                <a:cs typeface="Arial" panose="020B0604020202020204" pitchFamily="34" charset="0"/>
              </a:rPr>
              <a:t>Simple Definition : </a:t>
            </a:r>
            <a:br>
              <a:rPr lang="en-US" sz="2200" dirty="0">
                <a:solidFill>
                  <a:schemeClr val="tx2"/>
                </a:solidFill>
                <a:latin typeface="Arial" panose="020B0604020202020204" pitchFamily="34" charset="0"/>
                <a:cs typeface="Arial" panose="020B0604020202020204" pitchFamily="34" charset="0"/>
              </a:rPr>
            </a:br>
            <a:r>
              <a:rPr lang="en-US" sz="2200" i="0" u="none" strike="noStrike" baseline="0" dirty="0">
                <a:solidFill>
                  <a:schemeClr val="tx2"/>
                </a:solidFill>
                <a:latin typeface="Arial" panose="020B0604020202020204" pitchFamily="34" charset="0"/>
                <a:cs typeface="Arial" panose="020B0604020202020204" pitchFamily="34" charset="0"/>
              </a:rPr>
              <a:t>Controls are actions taken by management to manage risk and ensure risk responses are carried out</a:t>
            </a:r>
            <a:r>
              <a:rPr lang="en-US" sz="2200" b="0" i="0" u="none" strike="noStrike" baseline="0" dirty="0">
                <a:solidFill>
                  <a:schemeClr val="tx2"/>
                </a:solidFill>
                <a:latin typeface="Arial" panose="020B0604020202020204" pitchFamily="34" charset="0"/>
                <a:cs typeface="Arial" panose="020B0604020202020204" pitchFamily="34" charset="0"/>
              </a:rPr>
              <a:t>.</a:t>
            </a:r>
            <a:br>
              <a:rPr lang="en-US" sz="2200" b="0" i="0" u="none" strike="noStrike" baseline="0" dirty="0">
                <a:solidFill>
                  <a:schemeClr val="tx2"/>
                </a:solidFill>
                <a:latin typeface="Arial" panose="020B0604020202020204" pitchFamily="34" charset="0"/>
                <a:cs typeface="Arial" panose="020B0604020202020204" pitchFamily="34" charset="0"/>
              </a:rPr>
            </a:br>
            <a:r>
              <a:rPr lang="en-US" sz="2200" b="0" i="0" u="none" strike="noStrike" baseline="0" dirty="0">
                <a:solidFill>
                  <a:schemeClr val="tx2"/>
                </a:solidFill>
                <a:latin typeface="Arial" panose="020B0604020202020204" pitchFamily="34" charset="0"/>
                <a:cs typeface="Arial" panose="020B0604020202020204" pitchFamily="34" charset="0"/>
              </a:rPr>
              <a:t> </a:t>
            </a:r>
            <a:br>
              <a:rPr lang="en-US" sz="2200" b="0" i="0" u="none" strike="noStrike" baseline="0" dirty="0">
                <a:solidFill>
                  <a:schemeClr val="tx2"/>
                </a:solidFill>
                <a:latin typeface="Arial" panose="020B0604020202020204" pitchFamily="34" charset="0"/>
                <a:cs typeface="Arial" panose="020B0604020202020204" pitchFamily="34" charset="0"/>
              </a:rPr>
            </a:br>
            <a:br>
              <a:rPr lang="en-US" sz="2200" b="0" i="0" u="none" strike="noStrike" baseline="0" dirty="0">
                <a:solidFill>
                  <a:schemeClr val="tx2"/>
                </a:solidFill>
                <a:latin typeface="Arial" panose="020B0604020202020204" pitchFamily="34" charset="0"/>
                <a:cs typeface="Arial" panose="020B0604020202020204" pitchFamily="34" charset="0"/>
              </a:rPr>
            </a:br>
            <a:br>
              <a:rPr lang="en-US" sz="2200" b="0" i="0" u="none" strike="noStrike" baseline="0" dirty="0">
                <a:solidFill>
                  <a:schemeClr val="tx2"/>
                </a:solidFill>
                <a:latin typeface="Arial" panose="020B0604020202020204" pitchFamily="34" charset="0"/>
                <a:cs typeface="Arial" panose="020B0604020202020204" pitchFamily="34" charset="0"/>
              </a:rPr>
            </a:br>
            <a:br>
              <a:rPr lang="en-US" sz="1000" b="0" i="0" u="none" strike="noStrike" baseline="0" dirty="0">
                <a:solidFill>
                  <a:schemeClr val="tx2"/>
                </a:solidFill>
                <a:latin typeface="Times New Roman" panose="02020603050405020304" pitchFamily="18" charset="0"/>
              </a:rPr>
            </a:br>
            <a:br>
              <a:rPr lang="en-US" sz="1000" b="0" i="0" u="none" strike="noStrike" baseline="0" dirty="0">
                <a:solidFill>
                  <a:schemeClr val="tx2"/>
                </a:solidFill>
                <a:latin typeface="Times New Roman" panose="02020603050405020304" pitchFamily="18" charset="0"/>
              </a:rPr>
            </a:br>
            <a:br>
              <a:rPr lang="en-US" sz="1000" dirty="0">
                <a:solidFill>
                  <a:schemeClr val="tx2"/>
                </a:solidFill>
              </a:rPr>
            </a:br>
            <a:endParaRPr lang="en-US" sz="1000" b="1" dirty="0">
              <a:solidFill>
                <a:schemeClr val="tx2"/>
              </a:solidFill>
            </a:endParaRPr>
          </a:p>
        </p:txBody>
      </p:sp>
      <p:sp>
        <p:nvSpPr>
          <p:cNvPr id="3" name="Content Placeholder 2"/>
          <p:cNvSpPr>
            <a:spLocks noGrp="1"/>
          </p:cNvSpPr>
          <p:nvPr>
            <p:ph idx="1"/>
          </p:nvPr>
        </p:nvSpPr>
        <p:spPr>
          <a:xfrm flipH="1">
            <a:off x="12050026" y="801866"/>
            <a:ext cx="45719" cy="5230634"/>
          </a:xfrm>
          <a:noFill/>
          <a:ln>
            <a:noFill/>
          </a:ln>
        </p:spPr>
        <p:txBody>
          <a:bodyPr anchor="ctr">
            <a:normAutofit/>
          </a:bodyPr>
          <a:lstStyle/>
          <a:p>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316115" y="2387045"/>
            <a:ext cx="3201366" cy="3387497"/>
          </a:xfrm>
        </p:spPr>
        <p:txBody>
          <a:bodyPr anchor="b">
            <a:noAutofit/>
          </a:bodyPr>
          <a:lstStyle/>
          <a:p>
            <a:r>
              <a:rPr lang="en-US" sz="1600" b="1" dirty="0">
                <a:solidFill>
                  <a:srgbClr val="FFFFFF"/>
                </a:solidFill>
                <a:latin typeface="Arial" panose="020B0604020202020204" pitchFamily="34" charset="0"/>
                <a:cs typeface="Arial" panose="020B0604020202020204" pitchFamily="34" charset="0"/>
              </a:rPr>
              <a:t>P1: Definitions</a:t>
            </a:r>
            <a:br>
              <a:rPr lang="en-US" sz="1600" b="1" dirty="0">
                <a:solidFill>
                  <a:srgbClr val="FFFFFF"/>
                </a:solidFill>
                <a:latin typeface="Arial" panose="020B0604020202020204" pitchFamily="34" charset="0"/>
                <a:cs typeface="Arial" panose="020B0604020202020204" pitchFamily="34" charset="0"/>
              </a:rPr>
            </a:br>
            <a:r>
              <a:rPr lang="en-US" sz="1600" b="1" dirty="0">
                <a:solidFill>
                  <a:srgbClr val="FFFFFF"/>
                </a:solidFill>
                <a:latin typeface="Arial" panose="020B0604020202020204" pitchFamily="34" charset="0"/>
                <a:cs typeface="Arial" panose="020B0604020202020204" pitchFamily="34" charset="0"/>
              </a:rPr>
              <a:t> </a:t>
            </a:r>
            <a:r>
              <a:rPr lang="en-US" sz="1600" dirty="0">
                <a:solidFill>
                  <a:srgbClr val="FFFFFF"/>
                </a:solidFill>
                <a:latin typeface="Arial" panose="020B0604020202020204" pitchFamily="34" charset="0"/>
                <a:cs typeface="Arial" panose="020B0604020202020204" pitchFamily="34" charset="0"/>
              </a:rPr>
              <a:t>• </a:t>
            </a:r>
            <a:r>
              <a:rPr lang="en-US" sz="1600" b="1" u="sng" dirty="0">
                <a:solidFill>
                  <a:srgbClr val="FFFFFF"/>
                </a:solidFill>
                <a:latin typeface="Arial" panose="020B0604020202020204" pitchFamily="34" charset="0"/>
                <a:cs typeface="Arial" panose="020B0604020202020204" pitchFamily="34" charset="0"/>
              </a:rPr>
              <a:t>Proactive Actions &amp; Controls </a:t>
            </a:r>
            <a:r>
              <a:rPr lang="en-US" sz="1600" dirty="0">
                <a:solidFill>
                  <a:srgbClr val="FFFFFF"/>
                </a:solidFill>
                <a:latin typeface="Arial" panose="020B0604020202020204" pitchFamily="34" charset="0"/>
                <a:cs typeface="Arial" panose="020B0604020202020204" pitchFamily="34" charset="0"/>
              </a:rPr>
              <a:t>- proactively incentivize desirable and prevent undesirable conditions or events.</a:t>
            </a:r>
            <a:br>
              <a:rPr lang="en-US" sz="1600" dirty="0">
                <a:solidFill>
                  <a:srgbClr val="FFFFFF"/>
                </a:solidFill>
                <a:latin typeface="Arial" panose="020B0604020202020204" pitchFamily="34" charset="0"/>
                <a:cs typeface="Arial" panose="020B0604020202020204" pitchFamily="34" charset="0"/>
              </a:rPr>
            </a:br>
            <a:r>
              <a:rPr lang="en-US" sz="1600" dirty="0">
                <a:solidFill>
                  <a:srgbClr val="FFFFFF"/>
                </a:solidFill>
                <a:latin typeface="Arial" panose="020B0604020202020204" pitchFamily="34" charset="0"/>
                <a:cs typeface="Arial" panose="020B0604020202020204" pitchFamily="34" charset="0"/>
              </a:rPr>
              <a:t> • </a:t>
            </a:r>
            <a:r>
              <a:rPr lang="en-US" sz="1600" b="1" u="sng" dirty="0">
                <a:solidFill>
                  <a:srgbClr val="FFFFFF"/>
                </a:solidFill>
                <a:latin typeface="Arial" panose="020B0604020202020204" pitchFamily="34" charset="0"/>
                <a:cs typeface="Arial" panose="020B0604020202020204" pitchFamily="34" charset="0"/>
              </a:rPr>
              <a:t>Detective Actions &amp; Controls </a:t>
            </a:r>
            <a:r>
              <a:rPr lang="en-US" sz="1600" dirty="0">
                <a:solidFill>
                  <a:srgbClr val="FFFFFF"/>
                </a:solidFill>
                <a:latin typeface="Arial" panose="020B0604020202020204" pitchFamily="34" charset="0"/>
                <a:cs typeface="Arial" panose="020B0604020202020204" pitchFamily="34" charset="0"/>
              </a:rPr>
              <a:t>- detect the actual or potential occurrence of desirable and undesirable conditions and events.</a:t>
            </a:r>
            <a:br>
              <a:rPr lang="en-US" sz="1600" dirty="0">
                <a:solidFill>
                  <a:srgbClr val="FFFFFF"/>
                </a:solidFill>
                <a:latin typeface="Arial" panose="020B0604020202020204" pitchFamily="34" charset="0"/>
                <a:cs typeface="Arial" panose="020B0604020202020204" pitchFamily="34" charset="0"/>
              </a:rPr>
            </a:br>
            <a:r>
              <a:rPr lang="en-US" sz="1600" dirty="0">
                <a:solidFill>
                  <a:srgbClr val="FFFFFF"/>
                </a:solidFill>
                <a:latin typeface="Arial" panose="020B0604020202020204" pitchFamily="34" charset="0"/>
                <a:cs typeface="Arial" panose="020B0604020202020204" pitchFamily="34" charset="0"/>
              </a:rPr>
              <a:t> • </a:t>
            </a:r>
            <a:r>
              <a:rPr lang="en-US" sz="1600" b="1" u="sng" dirty="0">
                <a:solidFill>
                  <a:srgbClr val="FFFFFF"/>
                </a:solidFill>
                <a:latin typeface="Arial" panose="020B0604020202020204" pitchFamily="34" charset="0"/>
                <a:cs typeface="Arial" panose="020B0604020202020204" pitchFamily="34" charset="0"/>
              </a:rPr>
              <a:t>Responsive Actions &amp; Controls </a:t>
            </a:r>
            <a:r>
              <a:rPr lang="en-US" sz="1600" dirty="0">
                <a:solidFill>
                  <a:srgbClr val="FFFFFF"/>
                </a:solidFill>
                <a:latin typeface="Arial" panose="020B0604020202020204" pitchFamily="34" charset="0"/>
                <a:cs typeface="Arial" panose="020B0604020202020204" pitchFamily="34" charset="0"/>
              </a:rPr>
              <a:t>– provide </a:t>
            </a:r>
            <a:r>
              <a:rPr lang="en-US" sz="1600" dirty="0">
                <a:solidFill>
                  <a:srgbClr val="FFFFFF"/>
                </a:solidFill>
                <a:effectLst/>
                <a:latin typeface="Arial" panose="020B0604020202020204" pitchFamily="34" charset="0"/>
                <a:ea typeface="Arial" panose="020B0604020202020204" pitchFamily="34" charset="0"/>
                <a:cs typeface="Arial" panose="020B0604020202020204" pitchFamily="34" charset="0"/>
              </a:rPr>
              <a:t>recognition for desirable</a:t>
            </a:r>
            <a:r>
              <a:rPr lang="en-US" sz="1600" spc="400" dirty="0">
                <a:solidFill>
                  <a:srgbClr val="FFFFFF"/>
                </a:solidFill>
                <a:effectLst/>
                <a:latin typeface="Arial" panose="020B0604020202020204" pitchFamily="34" charset="0"/>
                <a:ea typeface="Arial" panose="020B0604020202020204" pitchFamily="34" charset="0"/>
                <a:cs typeface="Arial" panose="020B0604020202020204" pitchFamily="34" charset="0"/>
              </a:rPr>
              <a:t> </a:t>
            </a:r>
            <a:r>
              <a:rPr lang="en-US" sz="1600" dirty="0">
                <a:solidFill>
                  <a:srgbClr val="FFFFFF"/>
                </a:solidFill>
                <a:effectLst/>
                <a:latin typeface="Arial" panose="020B0604020202020204" pitchFamily="34" charset="0"/>
                <a:ea typeface="Arial" panose="020B0604020202020204" pitchFamily="34" charset="0"/>
                <a:cs typeface="Arial" panose="020B0604020202020204" pitchFamily="34" charset="0"/>
              </a:rPr>
              <a:t>conduct and correct undesirable conditions or events.</a:t>
            </a:r>
            <a:br>
              <a:rPr lang="en-US" sz="1600" dirty="0">
                <a:solidFill>
                  <a:srgbClr val="FFFFFF"/>
                </a:solidFill>
                <a:effectLst/>
                <a:latin typeface="Arial" panose="020B0604020202020204" pitchFamily="34" charset="0"/>
                <a:ea typeface="Arial" panose="020B0604020202020204" pitchFamily="34" charset="0"/>
                <a:cs typeface="Arial" panose="020B0604020202020204" pitchFamily="34" charset="0"/>
              </a:rPr>
            </a:br>
            <a:r>
              <a:rPr lang="en-US" sz="1600" b="1" u="sng" dirty="0">
                <a:solidFill>
                  <a:srgbClr val="FFFFFF"/>
                </a:solidFill>
                <a:latin typeface="Arial" panose="020B0604020202020204" pitchFamily="34" charset="0"/>
                <a:cs typeface="Arial" panose="020B0604020202020204" pitchFamily="34" charset="0"/>
              </a:rPr>
              <a:t>Incentive Actions &amp; Controls (Proactive)</a:t>
            </a:r>
            <a:r>
              <a:rPr lang="en-US" sz="1600" b="1" dirty="0">
                <a:solidFill>
                  <a:srgbClr val="FFFFFF"/>
                </a:solidFill>
                <a:latin typeface="Arial" panose="020B0604020202020204" pitchFamily="34" charset="0"/>
                <a:cs typeface="Arial" panose="020B0604020202020204" pitchFamily="34" charset="0"/>
              </a:rPr>
              <a:t> </a:t>
            </a:r>
            <a:br>
              <a:rPr lang="en-US" sz="1600" dirty="0">
                <a:solidFill>
                  <a:srgbClr val="FFFFFF"/>
                </a:solidFill>
                <a:effectLst/>
                <a:latin typeface="Arial" panose="020B0604020202020204" pitchFamily="34" charset="0"/>
                <a:ea typeface="Arial" panose="020B0604020202020204" pitchFamily="34" charset="0"/>
                <a:cs typeface="Arial" panose="020B0604020202020204" pitchFamily="34" charset="0"/>
              </a:rPr>
            </a:br>
            <a:r>
              <a:rPr lang="en-US" sz="1600" dirty="0">
                <a:solidFill>
                  <a:srgbClr val="FFFFFF"/>
                </a:solidFill>
                <a:latin typeface="Arial" panose="020B0604020202020204" pitchFamily="34" charset="0"/>
                <a:cs typeface="Arial" panose="020B0604020202020204" pitchFamily="34" charset="0"/>
              </a:rPr>
              <a:t>increase the likelihood, impact, or velocity of desirable conditions or events.</a:t>
            </a:r>
            <a:br>
              <a:rPr lang="en-US" sz="1600" dirty="0">
                <a:solidFill>
                  <a:srgbClr val="FFFFFF"/>
                </a:solidFill>
                <a:latin typeface="Arial" panose="020B0604020202020204" pitchFamily="34" charset="0"/>
                <a:cs typeface="Arial" panose="020B0604020202020204" pitchFamily="34" charset="0"/>
              </a:rPr>
            </a:br>
            <a:r>
              <a:rPr lang="en-US" sz="1600" dirty="0">
                <a:solidFill>
                  <a:srgbClr val="FFFFFF"/>
                </a:solidFill>
                <a:latin typeface="Arial" panose="020B0604020202020204" pitchFamily="34" charset="0"/>
                <a:cs typeface="Arial" panose="020B0604020202020204" pitchFamily="34" charset="0"/>
              </a:rPr>
              <a:t> Examples:</a:t>
            </a:r>
            <a:br>
              <a:rPr lang="en-US" sz="1600" dirty="0">
                <a:solidFill>
                  <a:srgbClr val="FFFFFF"/>
                </a:solidFill>
                <a:latin typeface="Arial" panose="020B0604020202020204" pitchFamily="34" charset="0"/>
                <a:cs typeface="Arial" panose="020B0604020202020204" pitchFamily="34" charset="0"/>
              </a:rPr>
            </a:br>
            <a:r>
              <a:rPr lang="en-US" sz="1600" dirty="0">
                <a:solidFill>
                  <a:srgbClr val="FFFFFF"/>
                </a:solidFill>
                <a:latin typeface="Arial" panose="020B0604020202020204" pitchFamily="34" charset="0"/>
                <a:cs typeface="Arial" panose="020B0604020202020204" pitchFamily="34" charset="0"/>
              </a:rPr>
              <a:t> • Incentive compensation</a:t>
            </a:r>
            <a:br>
              <a:rPr lang="en-US" sz="1600" dirty="0">
                <a:solidFill>
                  <a:srgbClr val="FFFFFF"/>
                </a:solidFill>
                <a:latin typeface="Arial" panose="020B0604020202020204" pitchFamily="34" charset="0"/>
                <a:cs typeface="Arial" panose="020B0604020202020204" pitchFamily="34" charset="0"/>
              </a:rPr>
            </a:br>
            <a:r>
              <a:rPr lang="en-US" sz="1600" dirty="0">
                <a:solidFill>
                  <a:srgbClr val="FFFFFF"/>
                </a:solidFill>
                <a:latin typeface="Arial" panose="020B0604020202020204" pitchFamily="34" charset="0"/>
                <a:cs typeface="Arial" panose="020B0604020202020204" pitchFamily="34" charset="0"/>
              </a:rPr>
              <a:t> • Employee recognition program </a:t>
            </a:r>
            <a:br>
              <a:rPr lang="en-US" sz="1600" dirty="0">
                <a:solidFill>
                  <a:srgbClr val="FFFFFF"/>
                </a:solidFill>
                <a:latin typeface="Arial" panose="020B0604020202020204" pitchFamily="34" charset="0"/>
                <a:cs typeface="Arial" panose="020B0604020202020204" pitchFamily="34" charset="0"/>
              </a:rPr>
            </a:br>
            <a:r>
              <a:rPr lang="en-US" sz="1600" dirty="0">
                <a:solidFill>
                  <a:srgbClr val="FFFFFF"/>
                </a:solidFill>
                <a:latin typeface="Arial" panose="020B0604020202020204" pitchFamily="34" charset="0"/>
                <a:cs typeface="Arial" panose="020B0604020202020204" pitchFamily="34" charset="0"/>
              </a:rPr>
              <a:t> • Career path and advancement</a:t>
            </a:r>
            <a:br>
              <a:rPr lang="en-US" sz="1600" dirty="0">
                <a:solidFill>
                  <a:srgbClr val="FFFFFF"/>
                </a:solidFill>
                <a:latin typeface="Arial" panose="020B0604020202020204" pitchFamily="34" charset="0"/>
                <a:cs typeface="Arial" panose="020B0604020202020204" pitchFamily="34" charset="0"/>
              </a:rPr>
            </a:br>
            <a:endParaRPr lang="en-US" sz="1600" dirty="0">
              <a:solidFill>
                <a:srgbClr val="FFFFFF"/>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a:off x="4810259" y="649480"/>
            <a:ext cx="6555347" cy="5546047"/>
          </a:xfrm>
        </p:spPr>
        <p:txBody>
          <a:bodyPr anchor="ctr">
            <a:normAutofit/>
          </a:bodyPr>
          <a:lstStyle/>
          <a:p>
            <a:endParaRPr lang="en-US" sz="20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5" y="841248"/>
            <a:ext cx="5129600" cy="5755362"/>
          </a:xfrm>
        </p:spPr>
        <p:txBody>
          <a:bodyPr anchor="ctr">
            <a:noAutofit/>
          </a:bodyPr>
          <a:lstStyle/>
          <a:p>
            <a:r>
              <a:rPr lang="en-US" sz="2000" b="1" u="sng" dirty="0">
                <a:solidFill>
                  <a:schemeClr val="bg1"/>
                </a:solidFill>
                <a:latin typeface="Arial" panose="020B0604020202020204" pitchFamily="34" charset="0"/>
                <a:cs typeface="Arial" panose="020B0604020202020204" pitchFamily="34" charset="0"/>
              </a:rPr>
              <a:t>Preventive Actions &amp; Controls (Proactive) </a:t>
            </a:r>
            <a:r>
              <a:rPr lang="en-US" sz="2000" dirty="0">
                <a:solidFill>
                  <a:schemeClr val="bg1"/>
                </a:solidFill>
                <a:latin typeface="Arial" panose="020B0604020202020204" pitchFamily="34" charset="0"/>
                <a:cs typeface="Arial" panose="020B0604020202020204" pitchFamily="34" charset="0"/>
              </a:rPr>
              <a:t>reduce the likelihood, impact, or velocity of undesirable conditions or events. </a:t>
            </a:r>
            <a:br>
              <a:rPr lang="en-US" sz="2000" dirty="0">
                <a:solidFill>
                  <a:schemeClr val="bg1"/>
                </a:solidFill>
                <a:latin typeface="Arial" panose="020B0604020202020204" pitchFamily="34" charset="0"/>
                <a:cs typeface="Arial" panose="020B0604020202020204" pitchFamily="34" charset="0"/>
              </a:rPr>
            </a:br>
            <a:br>
              <a:rPr lang="en-US" sz="2000" dirty="0">
                <a:solidFill>
                  <a:schemeClr val="bg1"/>
                </a:solidFill>
                <a:latin typeface="Arial" panose="020B0604020202020204" pitchFamily="34" charset="0"/>
                <a:cs typeface="Arial" panose="020B0604020202020204" pitchFamily="34" charset="0"/>
              </a:rPr>
            </a:br>
            <a:r>
              <a:rPr lang="en-US" sz="2000" dirty="0">
                <a:solidFill>
                  <a:schemeClr val="bg1"/>
                </a:solidFill>
                <a:latin typeface="Arial" panose="020B0604020202020204" pitchFamily="34" charset="0"/>
                <a:cs typeface="Arial" panose="020B0604020202020204" pitchFamily="34" charset="0"/>
              </a:rPr>
              <a:t>Examples: </a:t>
            </a:r>
            <a:br>
              <a:rPr lang="en-US" sz="2000" dirty="0">
                <a:solidFill>
                  <a:schemeClr val="bg1"/>
                </a:solidFill>
                <a:latin typeface="Arial" panose="020B0604020202020204" pitchFamily="34" charset="0"/>
                <a:cs typeface="Arial" panose="020B0604020202020204" pitchFamily="34" charset="0"/>
              </a:rPr>
            </a:br>
            <a:r>
              <a:rPr lang="en-US" sz="2000" dirty="0">
                <a:solidFill>
                  <a:schemeClr val="bg1"/>
                </a:solidFill>
                <a:latin typeface="Arial" panose="020B0604020202020204" pitchFamily="34" charset="0"/>
                <a:cs typeface="Arial" panose="020B0604020202020204" pitchFamily="34" charset="0"/>
              </a:rPr>
              <a:t>• </a:t>
            </a:r>
            <a:r>
              <a:rPr lang="en-US" sz="2000" b="1" dirty="0">
                <a:solidFill>
                  <a:schemeClr val="bg1"/>
                </a:solidFill>
                <a:latin typeface="Arial" panose="020B0604020202020204" pitchFamily="34" charset="0"/>
                <a:cs typeface="Arial" panose="020B0604020202020204" pitchFamily="34" charset="0"/>
              </a:rPr>
              <a:t>Process</a:t>
            </a:r>
            <a:r>
              <a:rPr lang="en-US" sz="2000" dirty="0">
                <a:solidFill>
                  <a:schemeClr val="bg1"/>
                </a:solidFill>
                <a:latin typeface="Arial" panose="020B0604020202020204" pitchFamily="34" charset="0"/>
                <a:cs typeface="Arial" panose="020B0604020202020204" pitchFamily="34" charset="0"/>
              </a:rPr>
              <a:t>: approvals, authorizations, pre-submission reviews, quality reviews</a:t>
            </a:r>
            <a:br>
              <a:rPr lang="en-US" sz="2000" dirty="0">
                <a:solidFill>
                  <a:schemeClr val="bg1"/>
                </a:solidFill>
                <a:latin typeface="Arial" panose="020B0604020202020204" pitchFamily="34" charset="0"/>
                <a:cs typeface="Arial" panose="020B0604020202020204" pitchFamily="34" charset="0"/>
              </a:rPr>
            </a:br>
            <a:br>
              <a:rPr lang="en-US" sz="2000" dirty="0">
                <a:solidFill>
                  <a:schemeClr val="bg1"/>
                </a:solidFill>
                <a:latin typeface="Arial" panose="020B0604020202020204" pitchFamily="34" charset="0"/>
                <a:cs typeface="Arial" panose="020B0604020202020204" pitchFamily="34" charset="0"/>
              </a:rPr>
            </a:br>
            <a:r>
              <a:rPr lang="en-US" sz="2000" dirty="0">
                <a:solidFill>
                  <a:schemeClr val="bg1"/>
                </a:solidFill>
                <a:latin typeface="Arial" panose="020B0604020202020204" pitchFamily="34" charset="0"/>
                <a:cs typeface="Arial" panose="020B0604020202020204" pitchFamily="34" charset="0"/>
              </a:rPr>
              <a:t>• </a:t>
            </a:r>
            <a:r>
              <a:rPr lang="en-US" sz="2000" b="1" dirty="0">
                <a:solidFill>
                  <a:schemeClr val="bg1"/>
                </a:solidFill>
                <a:latin typeface="Arial" panose="020B0604020202020204" pitchFamily="34" charset="0"/>
                <a:cs typeface="Arial" panose="020B0604020202020204" pitchFamily="34" charset="0"/>
              </a:rPr>
              <a:t>Human capital</a:t>
            </a:r>
            <a:r>
              <a:rPr lang="en-US" sz="2000" dirty="0">
                <a:solidFill>
                  <a:schemeClr val="bg1"/>
                </a:solidFill>
                <a:latin typeface="Arial" panose="020B0604020202020204" pitchFamily="34" charset="0"/>
                <a:cs typeface="Arial" panose="020B0604020202020204" pitchFamily="34" charset="0"/>
              </a:rPr>
              <a:t>: defined job/role descriptions, segregation of duties, background checks </a:t>
            </a:r>
            <a:br>
              <a:rPr lang="en-US" sz="2000" dirty="0">
                <a:solidFill>
                  <a:schemeClr val="bg1"/>
                </a:solidFill>
                <a:latin typeface="Arial" panose="020B0604020202020204" pitchFamily="34" charset="0"/>
                <a:cs typeface="Arial" panose="020B0604020202020204" pitchFamily="34" charset="0"/>
              </a:rPr>
            </a:br>
            <a:br>
              <a:rPr lang="en-US" sz="2000" dirty="0">
                <a:solidFill>
                  <a:schemeClr val="bg1"/>
                </a:solidFill>
                <a:latin typeface="Arial" panose="020B0604020202020204" pitchFamily="34" charset="0"/>
                <a:cs typeface="Arial" panose="020B0604020202020204" pitchFamily="34" charset="0"/>
              </a:rPr>
            </a:br>
            <a:r>
              <a:rPr lang="en-US" sz="2000" dirty="0">
                <a:solidFill>
                  <a:schemeClr val="bg1"/>
                </a:solidFill>
                <a:latin typeface="Arial" panose="020B0604020202020204" pitchFamily="34" charset="0"/>
                <a:cs typeface="Arial" panose="020B0604020202020204" pitchFamily="34" charset="0"/>
              </a:rPr>
              <a:t>• </a:t>
            </a:r>
            <a:r>
              <a:rPr lang="en-US" sz="2000" b="1" dirty="0">
                <a:solidFill>
                  <a:schemeClr val="bg1"/>
                </a:solidFill>
                <a:latin typeface="Arial" panose="020B0604020202020204" pitchFamily="34" charset="0"/>
                <a:cs typeface="Arial" panose="020B0604020202020204" pitchFamily="34" charset="0"/>
              </a:rPr>
              <a:t>Technology</a:t>
            </a:r>
            <a:r>
              <a:rPr lang="en-US" sz="2000" dirty="0">
                <a:solidFill>
                  <a:schemeClr val="bg1"/>
                </a:solidFill>
                <a:latin typeface="Arial" panose="020B0604020202020204" pitchFamily="34" charset="0"/>
                <a:cs typeface="Arial" panose="020B0604020202020204" pitchFamily="34" charset="0"/>
              </a:rPr>
              <a:t>: application access controls, physical access controls, configuration controls, master data controls </a:t>
            </a:r>
            <a:br>
              <a:rPr lang="en-US" sz="2000" dirty="0">
                <a:solidFill>
                  <a:schemeClr val="bg1"/>
                </a:solidFill>
                <a:latin typeface="Arial" panose="020B0604020202020204" pitchFamily="34" charset="0"/>
                <a:cs typeface="Arial" panose="020B0604020202020204" pitchFamily="34" charset="0"/>
              </a:rPr>
            </a:br>
            <a:br>
              <a:rPr lang="en-US" sz="2000" dirty="0">
                <a:solidFill>
                  <a:schemeClr val="bg1"/>
                </a:solidFill>
                <a:latin typeface="Arial" panose="020B0604020202020204" pitchFamily="34" charset="0"/>
                <a:cs typeface="Arial" panose="020B0604020202020204" pitchFamily="34" charset="0"/>
              </a:rPr>
            </a:br>
            <a:r>
              <a:rPr lang="en-US" sz="2000" dirty="0">
                <a:solidFill>
                  <a:schemeClr val="bg1"/>
                </a:solidFill>
                <a:latin typeface="Arial" panose="020B0604020202020204" pitchFamily="34" charset="0"/>
                <a:cs typeface="Arial" panose="020B0604020202020204" pitchFamily="34" charset="0"/>
              </a:rPr>
              <a:t>• </a:t>
            </a:r>
            <a:r>
              <a:rPr lang="en-US" sz="2000" b="1" dirty="0">
                <a:solidFill>
                  <a:schemeClr val="bg1"/>
                </a:solidFill>
                <a:latin typeface="Arial" panose="020B0604020202020204" pitchFamily="34" charset="0"/>
                <a:cs typeface="Arial" panose="020B0604020202020204" pitchFamily="34" charset="0"/>
              </a:rPr>
              <a:t>Physica</a:t>
            </a:r>
            <a:r>
              <a:rPr lang="en-US" sz="2000" dirty="0">
                <a:solidFill>
                  <a:schemeClr val="bg1"/>
                </a:solidFill>
                <a:latin typeface="Arial" panose="020B0604020202020204" pitchFamily="34" charset="0"/>
                <a:cs typeface="Arial" panose="020B0604020202020204" pitchFamily="34" charset="0"/>
              </a:rPr>
              <a:t>l: mandated, for human health &amp; safety, for environmental protection, for key physical asset and IP protection</a:t>
            </a:r>
          </a:p>
        </p:txBody>
      </p:sp>
      <p:sp>
        <p:nvSpPr>
          <p:cNvPr id="3" name="Content Placeholder 2"/>
          <p:cNvSpPr>
            <a:spLocks noGrp="1"/>
          </p:cNvSpPr>
          <p:nvPr>
            <p:ph idx="1"/>
          </p:nvPr>
        </p:nvSpPr>
        <p:spPr>
          <a:xfrm>
            <a:off x="6464410" y="841247"/>
            <a:ext cx="4484536" cy="5340097"/>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6"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 name="Group 1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0" name="Freeform: Shape 1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 name="Freeform: Shape 2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5" y="841248"/>
            <a:ext cx="5129600" cy="5340097"/>
          </a:xfrm>
        </p:spPr>
        <p:txBody>
          <a:bodyPr anchor="ctr">
            <a:normAutofit/>
          </a:bodyPr>
          <a:lstStyle/>
          <a:p>
            <a:r>
              <a:rPr lang="en-US" sz="3700" b="1" dirty="0">
                <a:solidFill>
                  <a:schemeClr val="bg1"/>
                </a:solidFill>
              </a:rPr>
              <a:t>P1: Key Actions &amp; Controls</a:t>
            </a:r>
            <a:br>
              <a:rPr lang="en-US" sz="3700" b="1" dirty="0">
                <a:solidFill>
                  <a:schemeClr val="bg1"/>
                </a:solidFill>
              </a:rPr>
            </a:br>
            <a:br>
              <a:rPr lang="en-US" sz="3700" b="1" dirty="0">
                <a:solidFill>
                  <a:schemeClr val="bg1"/>
                </a:solidFill>
              </a:rPr>
            </a:br>
            <a:r>
              <a:rPr lang="en-US" sz="3700" dirty="0">
                <a:solidFill>
                  <a:schemeClr val="bg1"/>
                </a:solidFill>
              </a:rPr>
              <a:t>• Establish proactive actions and controls </a:t>
            </a:r>
            <a:br>
              <a:rPr lang="en-US" sz="3700" dirty="0">
                <a:solidFill>
                  <a:schemeClr val="bg1"/>
                </a:solidFill>
              </a:rPr>
            </a:br>
            <a:r>
              <a:rPr lang="en-US" sz="3700" dirty="0">
                <a:solidFill>
                  <a:schemeClr val="bg1"/>
                </a:solidFill>
              </a:rPr>
              <a:t>• Establish detective actions and controls </a:t>
            </a:r>
            <a:br>
              <a:rPr lang="en-US" sz="3700" dirty="0">
                <a:solidFill>
                  <a:schemeClr val="bg1"/>
                </a:solidFill>
              </a:rPr>
            </a:br>
            <a:r>
              <a:rPr lang="en-US" sz="3700" dirty="0">
                <a:solidFill>
                  <a:schemeClr val="bg1"/>
                </a:solidFill>
              </a:rPr>
              <a:t>• Establish responsive actions and controls</a:t>
            </a:r>
            <a:br>
              <a:rPr lang="en-US" sz="3700" b="1" dirty="0">
                <a:solidFill>
                  <a:schemeClr val="bg1"/>
                </a:solidFill>
              </a:rPr>
            </a:br>
            <a:endParaRPr lang="en-US" sz="3700" b="1" dirty="0">
              <a:solidFill>
                <a:schemeClr val="bg1"/>
              </a:solidFill>
            </a:endParaRPr>
          </a:p>
        </p:txBody>
      </p:sp>
      <p:sp>
        <p:nvSpPr>
          <p:cNvPr id="6" name="Content Placeholder 5"/>
          <p:cNvSpPr>
            <a:spLocks noGrp="1"/>
          </p:cNvSpPr>
          <p:nvPr>
            <p:ph idx="1"/>
          </p:nvPr>
        </p:nvSpPr>
        <p:spPr>
          <a:xfrm>
            <a:off x="6464410" y="841247"/>
            <a:ext cx="4484536" cy="5340097"/>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5" y="841248"/>
            <a:ext cx="5129600" cy="5340097"/>
          </a:xfrm>
        </p:spPr>
        <p:txBody>
          <a:bodyPr anchor="ctr">
            <a:normAutofit/>
          </a:bodyPr>
          <a:lstStyle/>
          <a:p>
            <a:r>
              <a:rPr lang="en-US" sz="2000" b="1" dirty="0">
                <a:solidFill>
                  <a:schemeClr val="bg1"/>
                </a:solidFill>
              </a:rPr>
              <a:t>P1: Detective Action &amp; Control Examples</a:t>
            </a:r>
            <a:br>
              <a:rPr lang="en-US" sz="2000" b="1" dirty="0">
                <a:solidFill>
                  <a:schemeClr val="bg1"/>
                </a:solidFill>
              </a:rPr>
            </a:br>
            <a:r>
              <a:rPr lang="en-US" sz="2000" b="1" u="sng" dirty="0">
                <a:solidFill>
                  <a:schemeClr val="bg1"/>
                </a:solidFill>
              </a:rPr>
              <a:t>Performance</a:t>
            </a:r>
            <a:br>
              <a:rPr lang="en-US" sz="2000" dirty="0">
                <a:solidFill>
                  <a:schemeClr val="bg1"/>
                </a:solidFill>
              </a:rPr>
            </a:br>
            <a:r>
              <a:rPr lang="en-US" sz="2000" dirty="0">
                <a:solidFill>
                  <a:schemeClr val="bg1"/>
                </a:solidFill>
              </a:rPr>
              <a:t> • Weekly status report of sales numbers </a:t>
            </a:r>
            <a:br>
              <a:rPr lang="ar-EG" sz="2000" dirty="0">
                <a:solidFill>
                  <a:schemeClr val="bg1"/>
                </a:solidFill>
              </a:rPr>
            </a:br>
            <a:r>
              <a:rPr lang="ar-EG" sz="2000" dirty="0">
                <a:solidFill>
                  <a:schemeClr val="bg1"/>
                </a:solidFill>
              </a:rPr>
              <a:t> </a:t>
            </a:r>
            <a:r>
              <a:rPr lang="en-US" sz="2000" dirty="0">
                <a:solidFill>
                  <a:schemeClr val="bg1"/>
                </a:solidFill>
              </a:rPr>
              <a:t>• Management dashboard for critical project</a:t>
            </a:r>
            <a:br>
              <a:rPr lang="en-US" sz="2000" dirty="0">
                <a:solidFill>
                  <a:schemeClr val="bg1"/>
                </a:solidFill>
              </a:rPr>
            </a:br>
            <a:br>
              <a:rPr lang="en-US" sz="2000" dirty="0">
                <a:solidFill>
                  <a:schemeClr val="bg1"/>
                </a:solidFill>
              </a:rPr>
            </a:br>
            <a:r>
              <a:rPr lang="en-US" sz="2000" dirty="0">
                <a:solidFill>
                  <a:schemeClr val="bg1"/>
                </a:solidFill>
              </a:rPr>
              <a:t> </a:t>
            </a:r>
            <a:r>
              <a:rPr lang="en-US" sz="2000" b="1" u="sng" dirty="0">
                <a:solidFill>
                  <a:schemeClr val="bg1"/>
                </a:solidFill>
              </a:rPr>
              <a:t>Risk</a:t>
            </a:r>
            <a:br>
              <a:rPr lang="en-US" sz="2000" dirty="0">
                <a:solidFill>
                  <a:schemeClr val="bg1"/>
                </a:solidFill>
              </a:rPr>
            </a:br>
            <a:r>
              <a:rPr lang="en-US" sz="2000" dirty="0">
                <a:solidFill>
                  <a:schemeClr val="bg1"/>
                </a:solidFill>
              </a:rPr>
              <a:t> • Real-time report of changes in exchange rates </a:t>
            </a:r>
            <a:br>
              <a:rPr lang="ar-EG" sz="2000" dirty="0">
                <a:solidFill>
                  <a:schemeClr val="bg1"/>
                </a:solidFill>
              </a:rPr>
            </a:br>
            <a:r>
              <a:rPr lang="ar-EG" sz="2000" dirty="0">
                <a:solidFill>
                  <a:schemeClr val="bg1"/>
                </a:solidFill>
              </a:rPr>
              <a:t> </a:t>
            </a:r>
            <a:r>
              <a:rPr lang="en-US" sz="2000" dirty="0">
                <a:solidFill>
                  <a:schemeClr val="bg1"/>
                </a:solidFill>
              </a:rPr>
              <a:t>• Hotline for allegations of bribery or other corrupt conduct </a:t>
            </a:r>
            <a:br>
              <a:rPr lang="en-US" sz="2000" dirty="0">
                <a:solidFill>
                  <a:schemeClr val="bg1"/>
                </a:solidFill>
              </a:rPr>
            </a:br>
            <a:br>
              <a:rPr lang="en-US" sz="2000" dirty="0">
                <a:solidFill>
                  <a:schemeClr val="bg1"/>
                </a:solidFill>
              </a:rPr>
            </a:br>
            <a:r>
              <a:rPr lang="en-US" sz="2000" b="1" u="sng" dirty="0">
                <a:solidFill>
                  <a:schemeClr val="bg1"/>
                </a:solidFill>
              </a:rPr>
              <a:t>Compliance</a:t>
            </a:r>
            <a:r>
              <a:rPr lang="en-US" sz="2000" dirty="0">
                <a:solidFill>
                  <a:schemeClr val="bg1"/>
                </a:solidFill>
              </a:rPr>
              <a:t> </a:t>
            </a:r>
            <a:br>
              <a:rPr lang="en-US" sz="2000" dirty="0">
                <a:solidFill>
                  <a:schemeClr val="bg1"/>
                </a:solidFill>
              </a:rPr>
            </a:br>
            <a:r>
              <a:rPr lang="en-US" sz="2000" dirty="0">
                <a:solidFill>
                  <a:schemeClr val="bg1"/>
                </a:solidFill>
              </a:rPr>
              <a:t>• Periodic audit of log book of required inspections</a:t>
            </a:r>
            <a:br>
              <a:rPr lang="en-US" sz="2000" dirty="0">
                <a:solidFill>
                  <a:schemeClr val="bg1"/>
                </a:solidFill>
              </a:rPr>
            </a:br>
            <a:r>
              <a:rPr lang="en-US" sz="2000" dirty="0">
                <a:solidFill>
                  <a:schemeClr val="bg1"/>
                </a:solidFill>
              </a:rPr>
              <a:t>• Analyze application logs for unauthorized access</a:t>
            </a:r>
            <a:br>
              <a:rPr lang="en-US" sz="2000" dirty="0">
                <a:solidFill>
                  <a:schemeClr val="bg1"/>
                </a:solidFill>
              </a:rPr>
            </a:br>
            <a:br>
              <a:rPr lang="en-US" sz="2000" b="1" dirty="0">
                <a:solidFill>
                  <a:schemeClr val="bg1"/>
                </a:solidFill>
              </a:rPr>
            </a:br>
            <a:endParaRPr lang="en-US" sz="2000" b="1" dirty="0">
              <a:solidFill>
                <a:schemeClr val="bg1"/>
              </a:solidFill>
            </a:endParaRPr>
          </a:p>
        </p:txBody>
      </p:sp>
      <p:sp>
        <p:nvSpPr>
          <p:cNvPr id="3" name="Content Placeholder 2"/>
          <p:cNvSpPr>
            <a:spLocks noGrp="1"/>
          </p:cNvSpPr>
          <p:nvPr>
            <p:ph idx="1"/>
          </p:nvPr>
        </p:nvSpPr>
        <p:spPr>
          <a:xfrm>
            <a:off x="6464410" y="841247"/>
            <a:ext cx="4484536" cy="5340097"/>
          </a:xfrm>
        </p:spPr>
        <p:txBody>
          <a:bodyPr anchor="ctr">
            <a:normAutofit/>
          </a:bodyPr>
          <a:lstStyle/>
          <a:p>
            <a:endParaRPr lang="en-US" sz="180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63C1F321-BB96-4700-B3CE-1A6156067F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3FA1AD64-F15F-417D-956C-B2C211FC90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13" name="Color">
              <a:extLst>
                <a:ext uri="{FF2B5EF4-FFF2-40B4-BE49-F238E27FC236}">
                  <a16:creationId xmlns:a16="http://schemas.microsoft.com/office/drawing/2014/main" id="{5F3C79B0-E0DE-407E-B550-3FDEB67B00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A1A2DFA8-F321-4204-9B31-A3713BC652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9708" y="516367"/>
            <a:ext cx="4874661" cy="5862928"/>
          </a:xfrm>
        </p:spPr>
        <p:txBody>
          <a:bodyPr vert="horz" lIns="91440" tIns="45720" rIns="91440" bIns="45720" rtlCol="0" anchor="ctr">
            <a:noAutofit/>
          </a:bodyPr>
          <a:lstStyle/>
          <a:p>
            <a:r>
              <a:rPr lang="en-US" sz="1800" b="1" kern="1200" dirty="0">
                <a:solidFill>
                  <a:srgbClr val="002060"/>
                </a:solidFill>
                <a:effectLst/>
              </a:rPr>
              <a:t>P1:</a:t>
            </a:r>
            <a:r>
              <a:rPr lang="en-US" sz="1800" b="1" kern="1200" spc="-50" dirty="0">
                <a:solidFill>
                  <a:srgbClr val="002060"/>
                </a:solidFill>
                <a:effectLst/>
              </a:rPr>
              <a:t> </a:t>
            </a:r>
            <a:r>
              <a:rPr lang="en-US" sz="1800" b="1" kern="1200" dirty="0">
                <a:solidFill>
                  <a:srgbClr val="002060"/>
                </a:solidFill>
                <a:effectLst/>
              </a:rPr>
              <a:t>Design</a:t>
            </a:r>
            <a:r>
              <a:rPr lang="en-US" sz="1800" b="1" kern="1200" spc="-45" dirty="0">
                <a:solidFill>
                  <a:srgbClr val="002060"/>
                </a:solidFill>
                <a:effectLst/>
              </a:rPr>
              <a:t> </a:t>
            </a:r>
            <a:r>
              <a:rPr lang="en-US" sz="1800" b="1" kern="1200" dirty="0">
                <a:solidFill>
                  <a:srgbClr val="002060"/>
                </a:solidFill>
                <a:effectLst/>
              </a:rPr>
              <a:t>&amp;</a:t>
            </a:r>
            <a:r>
              <a:rPr lang="en-US" sz="1800" b="1" kern="1200" spc="-65" dirty="0">
                <a:solidFill>
                  <a:srgbClr val="002060"/>
                </a:solidFill>
                <a:effectLst/>
              </a:rPr>
              <a:t> </a:t>
            </a:r>
            <a:r>
              <a:rPr lang="en-US" sz="1800" b="1" kern="1200" dirty="0">
                <a:solidFill>
                  <a:srgbClr val="002060"/>
                </a:solidFill>
                <a:effectLst/>
              </a:rPr>
              <a:t>Implementation </a:t>
            </a:r>
            <a:r>
              <a:rPr lang="en-US" sz="1800" b="1" kern="1200" spc="-10" dirty="0">
                <a:solidFill>
                  <a:srgbClr val="002060"/>
                </a:solidFill>
                <a:effectLst/>
              </a:rPr>
              <a:t>Considerations</a:t>
            </a:r>
            <a:br>
              <a:rPr lang="en-US" sz="1800" b="1" kern="1200" spc="-10" dirty="0">
                <a:solidFill>
                  <a:schemeClr val="bg1"/>
                </a:solidFill>
                <a:effectLst/>
              </a:rPr>
            </a:br>
            <a:r>
              <a:rPr lang="en-US" sz="1800" kern="1200" dirty="0">
                <a:solidFill>
                  <a:schemeClr val="bg1"/>
                </a:solidFill>
              </a:rPr>
              <a:t>• Actions and controls, when used, should address desired levels of reward, risk, and compliance </a:t>
            </a:r>
            <a:br>
              <a:rPr lang="en-US" sz="1800" kern="1200" dirty="0">
                <a:solidFill>
                  <a:schemeClr val="bg1"/>
                </a:solidFill>
              </a:rPr>
            </a:br>
            <a:br>
              <a:rPr lang="en-US" sz="1800" kern="1200" dirty="0">
                <a:solidFill>
                  <a:schemeClr val="bg1"/>
                </a:solidFill>
              </a:rPr>
            </a:br>
            <a:r>
              <a:rPr lang="en-US" sz="1800" kern="1200" dirty="0">
                <a:solidFill>
                  <a:schemeClr val="bg1"/>
                </a:solidFill>
              </a:rPr>
              <a:t>• Identify actions and controls that can serve more than one purpose </a:t>
            </a:r>
            <a:br>
              <a:rPr lang="en-US" sz="1800" kern="1200" dirty="0">
                <a:solidFill>
                  <a:schemeClr val="bg1"/>
                </a:solidFill>
              </a:rPr>
            </a:br>
            <a:br>
              <a:rPr lang="en-US" sz="1800" kern="1200" dirty="0">
                <a:solidFill>
                  <a:schemeClr val="bg1"/>
                </a:solidFill>
              </a:rPr>
            </a:br>
            <a:r>
              <a:rPr lang="en-US" sz="1800" kern="1200" dirty="0">
                <a:solidFill>
                  <a:schemeClr val="bg1"/>
                </a:solidFill>
              </a:rPr>
              <a:t>• Actions and controls should neither “under-control” nor “over-control”</a:t>
            </a:r>
            <a:br>
              <a:rPr lang="en-US" sz="1800" kern="1200" dirty="0">
                <a:solidFill>
                  <a:schemeClr val="bg1"/>
                </a:solidFill>
              </a:rPr>
            </a:br>
            <a:br>
              <a:rPr lang="en-US" sz="1800" kern="1200" dirty="0">
                <a:solidFill>
                  <a:schemeClr val="bg1"/>
                </a:solidFill>
              </a:rPr>
            </a:br>
            <a:r>
              <a:rPr lang="en-US" sz="1800" kern="1200" dirty="0">
                <a:solidFill>
                  <a:schemeClr val="bg1"/>
                </a:solidFill>
              </a:rPr>
              <a:t>• Use a range of actions and controls </a:t>
            </a:r>
            <a:r>
              <a:rPr lang="en-US" sz="1800" kern="1200" dirty="0">
                <a:solidFill>
                  <a:schemeClr val="bg1"/>
                </a:solidFill>
                <a:latin typeface="Arial" panose="020B0604020202020204" pitchFamily="34" charset="0"/>
                <a:cs typeface="Arial" panose="020B0604020202020204" pitchFamily="34" charset="0"/>
              </a:rPr>
              <a:t>taking</a:t>
            </a:r>
            <a:r>
              <a:rPr lang="en-US" sz="1800" kern="1200" dirty="0">
                <a:solidFill>
                  <a:schemeClr val="bg1"/>
                </a:solidFill>
              </a:rPr>
              <a:t> into consideration the need for layering without unnecessary overlap </a:t>
            </a:r>
            <a:br>
              <a:rPr lang="en-US" sz="1800" kern="1200" dirty="0">
                <a:solidFill>
                  <a:schemeClr val="bg1"/>
                </a:solidFill>
              </a:rPr>
            </a:br>
            <a:br>
              <a:rPr lang="en-US" sz="1800" kern="1200" dirty="0">
                <a:solidFill>
                  <a:schemeClr val="bg1"/>
                </a:solidFill>
              </a:rPr>
            </a:br>
            <a:r>
              <a:rPr lang="en-US" sz="1800" kern="1200" dirty="0">
                <a:solidFill>
                  <a:schemeClr val="bg1"/>
                </a:solidFill>
              </a:rPr>
              <a:t>• Define dashboards, alerts, and reports at an appropriate level of detail for the intended audience </a:t>
            </a:r>
            <a:br>
              <a:rPr lang="en-US" sz="1800" kern="1200" dirty="0">
                <a:solidFill>
                  <a:schemeClr val="bg1"/>
                </a:solidFill>
              </a:rPr>
            </a:br>
            <a:br>
              <a:rPr lang="en-US" sz="1800" kern="1200" dirty="0">
                <a:solidFill>
                  <a:schemeClr val="bg1"/>
                </a:solidFill>
              </a:rPr>
            </a:br>
            <a:r>
              <a:rPr lang="en-US" sz="1800" kern="1200" dirty="0">
                <a:solidFill>
                  <a:schemeClr val="bg1"/>
                </a:solidFill>
              </a:rPr>
              <a:t>• Field testing actions and controls will identify weaknesses, opportunities for manipulation or circumvention, and areas for improvement</a:t>
            </a:r>
            <a:br>
              <a:rPr lang="en-US" sz="1800" b="1" kern="1200" spc="-10" dirty="0">
                <a:solidFill>
                  <a:schemeClr val="bg1"/>
                </a:solidFill>
                <a:effectLst/>
              </a:rPr>
            </a:br>
            <a:br>
              <a:rPr lang="en-US" sz="1800" kern="1200" dirty="0">
                <a:solidFill>
                  <a:schemeClr val="bg1"/>
                </a:solidFill>
                <a:effectLst/>
              </a:rPr>
            </a:br>
            <a:endParaRPr lang="en-US" sz="1800" kern="1200"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5" y="841248"/>
            <a:ext cx="5129600" cy="5340097"/>
          </a:xfrm>
        </p:spPr>
        <p:txBody>
          <a:bodyPr anchor="ctr">
            <a:normAutofit/>
          </a:bodyPr>
          <a:lstStyle/>
          <a:p>
            <a:r>
              <a:rPr lang="en-US" sz="2600" b="1" dirty="0">
                <a:solidFill>
                  <a:schemeClr val="bg1"/>
                </a:solidFill>
              </a:rPr>
              <a:t>Corrective Actions &amp; </a:t>
            </a:r>
            <a:r>
              <a:rPr lang="en-US" sz="2600" b="1" dirty="0">
                <a:solidFill>
                  <a:schemeClr val="bg1"/>
                </a:solidFill>
                <a:latin typeface="Arial" panose="020B0604020202020204" pitchFamily="34" charset="0"/>
                <a:cs typeface="Arial" panose="020B0604020202020204" pitchFamily="34" charset="0"/>
              </a:rPr>
              <a:t>Controls</a:t>
            </a:r>
            <a:r>
              <a:rPr lang="en-US" sz="2600" b="1" dirty="0">
                <a:solidFill>
                  <a:schemeClr val="bg1"/>
                </a:solidFill>
              </a:rPr>
              <a:t> (Responsive) </a:t>
            </a:r>
            <a:br>
              <a:rPr lang="en-US" sz="2600" b="1" dirty="0">
                <a:solidFill>
                  <a:schemeClr val="bg1"/>
                </a:solidFill>
              </a:rPr>
            </a:br>
            <a:r>
              <a:rPr lang="en-US" sz="2600" b="1" dirty="0">
                <a:solidFill>
                  <a:schemeClr val="bg1"/>
                </a:solidFill>
              </a:rPr>
              <a:t> </a:t>
            </a:r>
            <a:r>
              <a:rPr lang="en-US" sz="2600" dirty="0">
                <a:solidFill>
                  <a:schemeClr val="bg1"/>
                </a:solidFill>
              </a:rPr>
              <a:t>• clean up the mess caused by the occurrence of undesirable conditions or events and reduce the ongoing likelihood, impact, and velocity of additional undesirable conditions, events, and effects.</a:t>
            </a:r>
            <a:br>
              <a:rPr lang="en-US" sz="2600" dirty="0">
                <a:solidFill>
                  <a:schemeClr val="bg1"/>
                </a:solidFill>
              </a:rPr>
            </a:br>
            <a:r>
              <a:rPr lang="en-US" sz="2600" dirty="0">
                <a:solidFill>
                  <a:schemeClr val="bg1"/>
                </a:solidFill>
              </a:rPr>
              <a:t> • Rewarding Actions &amp; Controls (Responsive) recognize desirable conduct and encourage similar conduct in the future</a:t>
            </a:r>
            <a:br>
              <a:rPr lang="en-US" sz="2600" dirty="0">
                <a:solidFill>
                  <a:schemeClr val="bg1"/>
                </a:solidFill>
              </a:rPr>
            </a:br>
            <a:br>
              <a:rPr lang="en-US" sz="2600" dirty="0">
                <a:solidFill>
                  <a:schemeClr val="bg1"/>
                </a:solidFill>
              </a:rPr>
            </a:br>
            <a:endParaRPr lang="en-US" sz="2600" dirty="0">
              <a:solidFill>
                <a:schemeClr val="bg1"/>
              </a:solidFill>
            </a:endParaRPr>
          </a:p>
        </p:txBody>
      </p:sp>
      <p:sp>
        <p:nvSpPr>
          <p:cNvPr id="3" name="Content Placeholder 2"/>
          <p:cNvSpPr>
            <a:spLocks noGrp="1"/>
          </p:cNvSpPr>
          <p:nvPr>
            <p:ph idx="1"/>
          </p:nvPr>
        </p:nvSpPr>
        <p:spPr>
          <a:xfrm>
            <a:off x="6464410" y="841247"/>
            <a:ext cx="4484536" cy="5340097"/>
          </a:xfrm>
        </p:spPr>
        <p:txBody>
          <a:bodyPr anchor="ctr">
            <a:normAutofit/>
          </a:bodyPr>
          <a:lstStyle/>
          <a:p>
            <a:pPr marL="0" indent="0">
              <a:buNone/>
            </a:pPr>
            <a:r>
              <a:rPr lang="en-US" sz="2400" b="1" dirty="0">
                <a:solidFill>
                  <a:schemeClr val="tx2"/>
                </a:solidFill>
                <a:effectLst/>
                <a:latin typeface="Arial" panose="020B0604020202020204" pitchFamily="34" charset="0"/>
                <a:ea typeface="Arial" panose="020B0604020202020204" pitchFamily="34" charset="0"/>
              </a:rPr>
              <a:t>P1:</a:t>
            </a:r>
            <a:r>
              <a:rPr lang="en-US" sz="2400" b="1" spc="-30" dirty="0">
                <a:solidFill>
                  <a:schemeClr val="tx2"/>
                </a:solidFill>
                <a:effectLst/>
                <a:latin typeface="Arial" panose="020B0604020202020204" pitchFamily="34" charset="0"/>
                <a:ea typeface="Arial" panose="020B0604020202020204" pitchFamily="34" charset="0"/>
              </a:rPr>
              <a:t> </a:t>
            </a:r>
            <a:r>
              <a:rPr lang="en-US" sz="2400" b="1" dirty="0">
                <a:solidFill>
                  <a:schemeClr val="tx2"/>
                </a:solidFill>
                <a:effectLst/>
                <a:latin typeface="Arial" panose="020B0604020202020204" pitchFamily="34" charset="0"/>
                <a:ea typeface="Arial" panose="020B0604020202020204" pitchFamily="34" charset="0"/>
              </a:rPr>
              <a:t>4</a:t>
            </a:r>
            <a:r>
              <a:rPr lang="en-US" sz="2400" b="1" spc="-55" dirty="0">
                <a:solidFill>
                  <a:schemeClr val="tx2"/>
                </a:solidFill>
                <a:effectLst/>
                <a:latin typeface="Arial" panose="020B0604020202020204" pitchFamily="34" charset="0"/>
                <a:ea typeface="Arial" panose="020B0604020202020204" pitchFamily="34" charset="0"/>
              </a:rPr>
              <a:t> </a:t>
            </a:r>
            <a:r>
              <a:rPr lang="en-US" sz="2400" b="1" dirty="0">
                <a:solidFill>
                  <a:schemeClr val="tx2"/>
                </a:solidFill>
                <a:effectLst/>
                <a:latin typeface="Arial" panose="020B0604020202020204" pitchFamily="34" charset="0"/>
                <a:ea typeface="Arial" panose="020B0604020202020204" pitchFamily="34" charset="0"/>
              </a:rPr>
              <a:t>Rs</a:t>
            </a:r>
            <a:r>
              <a:rPr lang="en-US" sz="2400" b="1" spc="-35" dirty="0">
                <a:solidFill>
                  <a:schemeClr val="tx2"/>
                </a:solidFill>
                <a:effectLst/>
                <a:latin typeface="Arial" panose="020B0604020202020204" pitchFamily="34" charset="0"/>
                <a:ea typeface="Arial" panose="020B0604020202020204" pitchFamily="34" charset="0"/>
              </a:rPr>
              <a:t> </a:t>
            </a:r>
            <a:r>
              <a:rPr lang="en-US" sz="2400" b="1" dirty="0">
                <a:solidFill>
                  <a:schemeClr val="tx2"/>
                </a:solidFill>
                <a:effectLst/>
                <a:latin typeface="Arial" panose="020B0604020202020204" pitchFamily="34" charset="0"/>
                <a:ea typeface="Arial" panose="020B0604020202020204" pitchFamily="34" charset="0"/>
              </a:rPr>
              <a:t>of</a:t>
            </a:r>
            <a:r>
              <a:rPr lang="en-US" sz="2400" b="1" spc="-50" dirty="0">
                <a:solidFill>
                  <a:schemeClr val="tx2"/>
                </a:solidFill>
                <a:effectLst/>
                <a:latin typeface="Arial" panose="020B0604020202020204" pitchFamily="34" charset="0"/>
                <a:ea typeface="Arial" panose="020B0604020202020204" pitchFamily="34" charset="0"/>
              </a:rPr>
              <a:t> </a:t>
            </a:r>
            <a:r>
              <a:rPr lang="en-US" sz="2400" b="1" dirty="0">
                <a:solidFill>
                  <a:schemeClr val="tx2"/>
                </a:solidFill>
                <a:effectLst/>
                <a:latin typeface="Arial" panose="020B0604020202020204" pitchFamily="34" charset="0"/>
                <a:ea typeface="Arial" panose="020B0604020202020204" pitchFamily="34" charset="0"/>
              </a:rPr>
              <a:t>Corrective</a:t>
            </a:r>
            <a:r>
              <a:rPr lang="en-US" sz="2400" b="1" spc="-5" dirty="0">
                <a:solidFill>
                  <a:schemeClr val="tx2"/>
                </a:solidFill>
                <a:effectLst/>
                <a:latin typeface="Arial" panose="020B0604020202020204" pitchFamily="34" charset="0"/>
                <a:ea typeface="Arial" panose="020B0604020202020204" pitchFamily="34" charset="0"/>
              </a:rPr>
              <a:t> </a:t>
            </a:r>
            <a:r>
              <a:rPr lang="en-US" sz="2400" b="1" dirty="0">
                <a:solidFill>
                  <a:schemeClr val="tx2"/>
                </a:solidFill>
                <a:effectLst/>
                <a:latin typeface="Arial" panose="020B0604020202020204" pitchFamily="34" charset="0"/>
                <a:ea typeface="Arial" panose="020B0604020202020204" pitchFamily="34" charset="0"/>
              </a:rPr>
              <a:t>Actions</a:t>
            </a:r>
            <a:r>
              <a:rPr lang="en-US" sz="2400" b="1" spc="-5" dirty="0">
                <a:solidFill>
                  <a:schemeClr val="tx2"/>
                </a:solidFill>
                <a:effectLst/>
                <a:latin typeface="Arial" panose="020B0604020202020204" pitchFamily="34" charset="0"/>
                <a:ea typeface="Arial" panose="020B0604020202020204" pitchFamily="34" charset="0"/>
              </a:rPr>
              <a:t> </a:t>
            </a:r>
            <a:r>
              <a:rPr lang="en-US" sz="2400" b="1" dirty="0">
                <a:solidFill>
                  <a:schemeClr val="tx2"/>
                </a:solidFill>
                <a:effectLst/>
                <a:latin typeface="Arial" panose="020B0604020202020204" pitchFamily="34" charset="0"/>
                <a:ea typeface="Arial" panose="020B0604020202020204" pitchFamily="34" charset="0"/>
              </a:rPr>
              <a:t>&amp; </a:t>
            </a:r>
            <a:r>
              <a:rPr lang="en-US" sz="2400" b="1" spc="-10" dirty="0">
                <a:solidFill>
                  <a:schemeClr val="tx2"/>
                </a:solidFill>
                <a:effectLst/>
                <a:latin typeface="Arial" panose="020B0604020202020204" pitchFamily="34" charset="0"/>
                <a:ea typeface="Arial" panose="020B0604020202020204" pitchFamily="34" charset="0"/>
              </a:rPr>
              <a:t>Controls</a:t>
            </a:r>
          </a:p>
          <a:p>
            <a:pPr marL="0" lvl="0" indent="0" rtl="0">
              <a:buSzPts val="1500"/>
              <a:buNone/>
              <a:tabLst>
                <a:tab pos="180340" algn="l"/>
              </a:tabLst>
            </a:pPr>
            <a:r>
              <a:rPr lang="en-US" sz="2400" dirty="0">
                <a:solidFill>
                  <a:schemeClr val="tx2"/>
                </a:solidFill>
              </a:rPr>
              <a:t>• </a:t>
            </a:r>
            <a:r>
              <a:rPr lang="en-US" sz="2400" spc="0" dirty="0">
                <a:solidFill>
                  <a:schemeClr val="tx2"/>
                </a:solidFill>
                <a:effectLst/>
                <a:ea typeface="Arial" panose="020B0604020202020204" pitchFamily="34" charset="0"/>
              </a:rPr>
              <a:t>Repress.</a:t>
            </a:r>
            <a:r>
              <a:rPr lang="en-US" sz="2400" spc="-2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Stop</a:t>
            </a:r>
            <a:r>
              <a:rPr lang="en-US" sz="2400" spc="-2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or</a:t>
            </a:r>
            <a:r>
              <a:rPr lang="en-US" sz="2400" spc="-10"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slow</a:t>
            </a:r>
            <a:r>
              <a:rPr lang="en-US" sz="2400" spc="-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the</a:t>
            </a:r>
            <a:r>
              <a:rPr lang="en-US" sz="2400" spc="-2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ongoing</a:t>
            </a:r>
            <a:r>
              <a:rPr lang="en-US" sz="2400" spc="-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damage</a:t>
            </a:r>
            <a:r>
              <a:rPr lang="en-US" sz="2400" spc="-20"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caused</a:t>
            </a:r>
            <a:r>
              <a:rPr lang="en-US" sz="2400" spc="-10"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by</a:t>
            </a:r>
            <a:r>
              <a:rPr lang="en-US" sz="2400" spc="-1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undesirable</a:t>
            </a:r>
            <a:r>
              <a:rPr lang="en-US" sz="2400" spc="-10" dirty="0">
                <a:solidFill>
                  <a:schemeClr val="tx2"/>
                </a:solidFill>
                <a:effectLst/>
                <a:ea typeface="Arial" panose="020B0604020202020204" pitchFamily="34" charset="0"/>
              </a:rPr>
              <a:t> events.</a:t>
            </a:r>
            <a:endParaRPr lang="en-US" sz="2400" spc="0" dirty="0">
              <a:solidFill>
                <a:schemeClr val="tx2"/>
              </a:solidFill>
              <a:effectLst/>
              <a:ea typeface="Arial" panose="020B0604020202020204" pitchFamily="34" charset="0"/>
            </a:endParaRPr>
          </a:p>
          <a:p>
            <a:pPr marL="0" lvl="0" indent="0">
              <a:spcBef>
                <a:spcPts val="1465"/>
              </a:spcBef>
              <a:spcAft>
                <a:spcPts val="0"/>
              </a:spcAft>
              <a:buSzPts val="1500"/>
              <a:buNone/>
              <a:tabLst>
                <a:tab pos="180340" algn="l"/>
              </a:tabLst>
            </a:pPr>
            <a:r>
              <a:rPr lang="en-US" sz="2400" dirty="0">
                <a:solidFill>
                  <a:schemeClr val="tx2"/>
                </a:solidFill>
              </a:rPr>
              <a:t>• </a:t>
            </a:r>
            <a:r>
              <a:rPr lang="en-US" sz="2400" spc="0" dirty="0">
                <a:solidFill>
                  <a:schemeClr val="tx2"/>
                </a:solidFill>
                <a:effectLst/>
                <a:ea typeface="Arial" panose="020B0604020202020204" pitchFamily="34" charset="0"/>
              </a:rPr>
              <a:t>Return.</a:t>
            </a:r>
            <a:r>
              <a:rPr lang="en-US" sz="2400" spc="-20"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Return</a:t>
            </a:r>
            <a:r>
              <a:rPr lang="en-US" sz="2400" spc="-1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the</a:t>
            </a:r>
            <a:r>
              <a:rPr lang="en-US" sz="2400" spc="-30"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organization to</a:t>
            </a:r>
            <a:r>
              <a:rPr lang="en-US" sz="2400" spc="-1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a</a:t>
            </a:r>
            <a:r>
              <a:rPr lang="en-US" sz="2400" spc="-1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“stable”</a:t>
            </a:r>
            <a:r>
              <a:rPr lang="en-US" sz="2400" spc="-15" dirty="0">
                <a:solidFill>
                  <a:schemeClr val="tx2"/>
                </a:solidFill>
                <a:effectLst/>
                <a:ea typeface="Arial" panose="020B0604020202020204" pitchFamily="34" charset="0"/>
              </a:rPr>
              <a:t> </a:t>
            </a:r>
            <a:r>
              <a:rPr lang="en-US" sz="2400" spc="-10" dirty="0">
                <a:solidFill>
                  <a:schemeClr val="tx2"/>
                </a:solidFill>
                <a:effectLst/>
                <a:ea typeface="Arial" panose="020B0604020202020204" pitchFamily="34" charset="0"/>
              </a:rPr>
              <a:t>state.</a:t>
            </a:r>
            <a:endParaRPr lang="en-US" sz="2400" spc="0" dirty="0">
              <a:solidFill>
                <a:schemeClr val="tx2"/>
              </a:solidFill>
              <a:effectLst/>
              <a:ea typeface="Arial" panose="020B0604020202020204" pitchFamily="34" charset="0"/>
            </a:endParaRPr>
          </a:p>
          <a:p>
            <a:pPr marL="0" lvl="0" indent="0">
              <a:spcBef>
                <a:spcPts val="1470"/>
              </a:spcBef>
              <a:spcAft>
                <a:spcPts val="0"/>
              </a:spcAft>
              <a:buSzPts val="1500"/>
              <a:buNone/>
              <a:tabLst>
                <a:tab pos="180340" algn="l"/>
              </a:tabLst>
            </a:pPr>
            <a:r>
              <a:rPr lang="en-US" sz="2400" dirty="0">
                <a:solidFill>
                  <a:schemeClr val="tx2"/>
                </a:solidFill>
              </a:rPr>
              <a:t>• </a:t>
            </a:r>
            <a:r>
              <a:rPr lang="en-US" sz="2400" spc="0" dirty="0">
                <a:solidFill>
                  <a:schemeClr val="tx2"/>
                </a:solidFill>
                <a:effectLst/>
                <a:ea typeface="Arial" panose="020B0604020202020204" pitchFamily="34" charset="0"/>
              </a:rPr>
              <a:t>Resolve.</a:t>
            </a:r>
            <a:r>
              <a:rPr lang="en-US" sz="2400" spc="-20"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Fix</a:t>
            </a:r>
            <a:r>
              <a:rPr lang="en-US" sz="2400" spc="-10"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the</a:t>
            </a:r>
            <a:r>
              <a:rPr lang="en-US" sz="2400" spc="-1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underlying</a:t>
            </a:r>
            <a:r>
              <a:rPr lang="en-US" sz="2400" spc="-10"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weaknesses</a:t>
            </a:r>
            <a:r>
              <a:rPr lang="en-US" sz="2400" spc="-20"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and</a:t>
            </a:r>
            <a:r>
              <a:rPr lang="en-US" sz="2400" spc="-15" dirty="0">
                <a:solidFill>
                  <a:schemeClr val="tx2"/>
                </a:solidFill>
                <a:effectLst/>
                <a:ea typeface="Arial" panose="020B0604020202020204" pitchFamily="34" charset="0"/>
              </a:rPr>
              <a:t> </a:t>
            </a:r>
            <a:r>
              <a:rPr lang="en-US" sz="2400" spc="0" dirty="0">
                <a:solidFill>
                  <a:schemeClr val="tx2"/>
                </a:solidFill>
                <a:effectLst/>
                <a:ea typeface="Arial" panose="020B0604020202020204" pitchFamily="34" charset="0"/>
              </a:rPr>
              <a:t>make</a:t>
            </a:r>
            <a:r>
              <a:rPr lang="en-US" sz="2400" spc="-15" dirty="0">
                <a:solidFill>
                  <a:schemeClr val="tx2"/>
                </a:solidFill>
                <a:effectLst/>
                <a:ea typeface="Arial" panose="020B0604020202020204" pitchFamily="34" charset="0"/>
              </a:rPr>
              <a:t> </a:t>
            </a:r>
            <a:r>
              <a:rPr lang="en-US" sz="2400" spc="-10" dirty="0">
                <a:solidFill>
                  <a:schemeClr val="tx2"/>
                </a:solidFill>
                <a:effectLst/>
                <a:ea typeface="Arial" panose="020B0604020202020204" pitchFamily="34" charset="0"/>
              </a:rPr>
              <a:t>whole.</a:t>
            </a:r>
            <a:endParaRPr lang="en-US" sz="2400" spc="0" dirty="0">
              <a:solidFill>
                <a:schemeClr val="tx2"/>
              </a:solidFill>
              <a:effectLst/>
              <a:ea typeface="Arial" panose="020B0604020202020204" pitchFamily="34" charset="0"/>
            </a:endParaRPr>
          </a:p>
          <a:p>
            <a:pPr marL="0" indent="0">
              <a:buNone/>
            </a:pPr>
            <a:r>
              <a:rPr lang="en-US" sz="2400" dirty="0">
                <a:solidFill>
                  <a:schemeClr val="tx2"/>
                </a:solidFill>
              </a:rPr>
              <a:t>• </a:t>
            </a:r>
            <a:r>
              <a:rPr lang="en-US" sz="2400" dirty="0">
                <a:solidFill>
                  <a:schemeClr val="tx2"/>
                </a:solidFill>
                <a:effectLst/>
                <a:ea typeface="Arial" panose="020B0604020202020204" pitchFamily="34" charset="0"/>
              </a:rPr>
              <a:t>Report.</a:t>
            </a:r>
            <a:r>
              <a:rPr lang="en-US" sz="2400" spc="-20" dirty="0">
                <a:solidFill>
                  <a:schemeClr val="tx2"/>
                </a:solidFill>
                <a:effectLst/>
                <a:ea typeface="Arial" panose="020B0604020202020204" pitchFamily="34" charset="0"/>
              </a:rPr>
              <a:t> </a:t>
            </a:r>
            <a:r>
              <a:rPr lang="en-US" sz="2400" dirty="0">
                <a:solidFill>
                  <a:schemeClr val="tx2"/>
                </a:solidFill>
                <a:effectLst/>
                <a:ea typeface="Arial" panose="020B0604020202020204" pitchFamily="34" charset="0"/>
              </a:rPr>
              <a:t>Communicate</a:t>
            </a:r>
            <a:r>
              <a:rPr lang="en-US" sz="2400" spc="-35" dirty="0">
                <a:solidFill>
                  <a:schemeClr val="tx2"/>
                </a:solidFill>
                <a:effectLst/>
                <a:ea typeface="Arial" panose="020B0604020202020204" pitchFamily="34" charset="0"/>
              </a:rPr>
              <a:t> </a:t>
            </a:r>
            <a:r>
              <a:rPr lang="en-US" sz="2400" dirty="0">
                <a:solidFill>
                  <a:schemeClr val="tx2"/>
                </a:solidFill>
                <a:effectLst/>
                <a:ea typeface="Arial" panose="020B0604020202020204" pitchFamily="34" charset="0"/>
              </a:rPr>
              <a:t>with appropriate</a:t>
            </a:r>
            <a:r>
              <a:rPr lang="en-US" sz="2400" spc="-30" dirty="0">
                <a:solidFill>
                  <a:schemeClr val="tx2"/>
                </a:solidFill>
                <a:effectLst/>
                <a:ea typeface="Arial" panose="020B0604020202020204" pitchFamily="34" charset="0"/>
              </a:rPr>
              <a:t> </a:t>
            </a:r>
            <a:r>
              <a:rPr lang="en-US" sz="2400" dirty="0">
                <a:solidFill>
                  <a:schemeClr val="tx2"/>
                </a:solidFill>
                <a:effectLst/>
                <a:ea typeface="Arial" panose="020B0604020202020204" pitchFamily="34" charset="0"/>
              </a:rPr>
              <a:t>stakeholders</a:t>
            </a:r>
            <a:r>
              <a:rPr lang="en-US" sz="2400" spc="-30" dirty="0">
                <a:solidFill>
                  <a:schemeClr val="tx2"/>
                </a:solidFill>
                <a:effectLst/>
                <a:ea typeface="Arial" panose="020B0604020202020204" pitchFamily="34" charset="0"/>
              </a:rPr>
              <a:t> </a:t>
            </a:r>
            <a:r>
              <a:rPr lang="en-US" sz="2400" dirty="0">
                <a:solidFill>
                  <a:schemeClr val="tx2"/>
                </a:solidFill>
                <a:effectLst/>
                <a:ea typeface="Arial" panose="020B0604020202020204" pitchFamily="34" charset="0"/>
              </a:rPr>
              <a:t>about</a:t>
            </a:r>
            <a:r>
              <a:rPr lang="en-US" sz="2400" spc="-30" dirty="0">
                <a:solidFill>
                  <a:schemeClr val="tx2"/>
                </a:solidFill>
                <a:effectLst/>
                <a:ea typeface="Arial" panose="020B0604020202020204" pitchFamily="34" charset="0"/>
              </a:rPr>
              <a:t> </a:t>
            </a:r>
            <a:r>
              <a:rPr lang="en-US" sz="2400" dirty="0">
                <a:solidFill>
                  <a:schemeClr val="tx2"/>
                </a:solidFill>
                <a:effectLst/>
                <a:ea typeface="Arial" panose="020B0604020202020204" pitchFamily="34" charset="0"/>
              </a:rPr>
              <a:t>the</a:t>
            </a:r>
            <a:r>
              <a:rPr lang="en-US" sz="2400" spc="-15" dirty="0">
                <a:solidFill>
                  <a:schemeClr val="tx2"/>
                </a:solidFill>
                <a:effectLst/>
                <a:ea typeface="Arial" panose="020B0604020202020204" pitchFamily="34" charset="0"/>
              </a:rPr>
              <a:t> </a:t>
            </a:r>
            <a:r>
              <a:rPr lang="en-US" sz="2400" dirty="0">
                <a:solidFill>
                  <a:schemeClr val="tx2"/>
                </a:solidFill>
                <a:effectLst/>
                <a:ea typeface="Arial" panose="020B0604020202020204" pitchFamily="34" charset="0"/>
              </a:rPr>
              <a:t>undesirable</a:t>
            </a:r>
            <a:r>
              <a:rPr lang="en-US" sz="2400" spc="-15" dirty="0">
                <a:solidFill>
                  <a:schemeClr val="tx2"/>
                </a:solidFill>
                <a:effectLst/>
                <a:ea typeface="Arial" panose="020B0604020202020204" pitchFamily="34" charset="0"/>
              </a:rPr>
              <a:t> </a:t>
            </a:r>
            <a:r>
              <a:rPr lang="en-US" sz="2400" spc="-10" dirty="0">
                <a:solidFill>
                  <a:schemeClr val="tx2"/>
                </a:solidFill>
                <a:effectLst/>
                <a:ea typeface="Arial" panose="020B0604020202020204" pitchFamily="34" charset="0"/>
              </a:rPr>
              <a:t>event.</a:t>
            </a:r>
            <a:endParaRPr lang="en-US" sz="2400" dirty="0">
              <a:solidFill>
                <a:schemeClr val="tx2"/>
              </a:solidFill>
              <a:effectLst/>
              <a:ea typeface="Arial" panose="020B0604020202020204" pitchFamily="34" charset="0"/>
            </a:endParaRPr>
          </a:p>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Effect transition="in" filter="fade">
                                      <p:cBhvr>
                                        <p:cTn id="28" dur="1000"/>
                                        <p:tgtEl>
                                          <p:spTgt spid="3">
                                            <p:txEl>
                                              <p:pRg st="2" end="2"/>
                                            </p:txEl>
                                          </p:spTgt>
                                        </p:tgtEl>
                                      </p:cBhvr>
                                    </p:animEffect>
                                    <p:anim calcmode="lin" valueType="num">
                                      <p:cBhvr>
                                        <p:cTn id="29"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Effect transition="in" filter="fade">
                                      <p:cBhvr>
                                        <p:cTn id="35" dur="1000"/>
                                        <p:tgtEl>
                                          <p:spTgt spid="3">
                                            <p:txEl>
                                              <p:pRg st="3" end="3"/>
                                            </p:txEl>
                                          </p:spTgt>
                                        </p:tgtEl>
                                      </p:cBhvr>
                                    </p:animEffect>
                                    <p:anim calcmode="lin" valueType="num">
                                      <p:cBhvr>
                                        <p:cTn id="36"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
                                            <p:txEl>
                                              <p:pRg st="4" end="4"/>
                                            </p:txEl>
                                          </p:spTgt>
                                        </p:tgtEl>
                                        <p:attrNameLst>
                                          <p:attrName>style.visibility</p:attrName>
                                        </p:attrNameLst>
                                      </p:cBhvr>
                                      <p:to>
                                        <p:strVal val="visible"/>
                                      </p:to>
                                    </p:set>
                                    <p:animEffect transition="in" filter="fade">
                                      <p:cBhvr>
                                        <p:cTn id="42" dur="1000"/>
                                        <p:tgtEl>
                                          <p:spTgt spid="3">
                                            <p:txEl>
                                              <p:pRg st="4" end="4"/>
                                            </p:txEl>
                                          </p:spTgt>
                                        </p:tgtEl>
                                      </p:cBhvr>
                                    </p:animEffect>
                                    <p:anim calcmode="lin" valueType="num">
                                      <p:cBhvr>
                                        <p:cTn id="43"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5" y="841248"/>
            <a:ext cx="5129600" cy="5340097"/>
          </a:xfrm>
        </p:spPr>
        <p:txBody>
          <a:bodyPr anchor="ctr">
            <a:normAutofit/>
          </a:bodyPr>
          <a:lstStyle/>
          <a:p>
            <a:r>
              <a:rPr lang="en-US" sz="2600" b="1">
                <a:solidFill>
                  <a:schemeClr val="bg1"/>
                </a:solidFill>
              </a:rPr>
              <a:t>P1: Controls Exercise</a:t>
            </a:r>
            <a:br>
              <a:rPr lang="en-US" sz="2600" b="1">
                <a:solidFill>
                  <a:schemeClr val="bg1"/>
                </a:solidFill>
              </a:rPr>
            </a:br>
            <a:r>
              <a:rPr lang="en-US" sz="2600">
                <a:solidFill>
                  <a:schemeClr val="bg1"/>
                </a:solidFill>
              </a:rPr>
              <a:t>From the listing of example actions and controls, select the type of control from the following options: </a:t>
            </a:r>
            <a:br>
              <a:rPr lang="en-US" sz="2600">
                <a:solidFill>
                  <a:schemeClr val="bg1"/>
                </a:solidFill>
              </a:rPr>
            </a:br>
            <a:br>
              <a:rPr lang="en-US" sz="2600">
                <a:solidFill>
                  <a:schemeClr val="bg1"/>
                </a:solidFill>
              </a:rPr>
            </a:br>
            <a:r>
              <a:rPr lang="en-US" sz="2600" u="sng">
                <a:solidFill>
                  <a:schemeClr val="bg1"/>
                </a:solidFill>
              </a:rPr>
              <a:t>• </a:t>
            </a:r>
            <a:r>
              <a:rPr lang="en-US" sz="2600" b="1" u="sng">
                <a:solidFill>
                  <a:schemeClr val="bg1"/>
                </a:solidFill>
              </a:rPr>
              <a:t>Proactive </a:t>
            </a:r>
            <a:br>
              <a:rPr lang="en-US" sz="2600">
                <a:solidFill>
                  <a:schemeClr val="bg1"/>
                </a:solidFill>
              </a:rPr>
            </a:br>
            <a:r>
              <a:rPr lang="en-US" sz="2600">
                <a:solidFill>
                  <a:schemeClr val="bg1"/>
                </a:solidFill>
              </a:rPr>
              <a:t> o Incentive</a:t>
            </a:r>
            <a:br>
              <a:rPr lang="en-US" sz="2600">
                <a:solidFill>
                  <a:schemeClr val="bg1"/>
                </a:solidFill>
              </a:rPr>
            </a:br>
            <a:r>
              <a:rPr lang="en-US" sz="2600">
                <a:solidFill>
                  <a:schemeClr val="bg1"/>
                </a:solidFill>
              </a:rPr>
              <a:t> o Preventive</a:t>
            </a:r>
            <a:br>
              <a:rPr lang="en-US" sz="2600">
                <a:solidFill>
                  <a:schemeClr val="bg1"/>
                </a:solidFill>
              </a:rPr>
            </a:br>
            <a:br>
              <a:rPr lang="en-US" sz="2600">
                <a:solidFill>
                  <a:schemeClr val="bg1"/>
                </a:solidFill>
              </a:rPr>
            </a:br>
            <a:r>
              <a:rPr lang="en-US" sz="2600">
                <a:solidFill>
                  <a:schemeClr val="bg1"/>
                </a:solidFill>
              </a:rPr>
              <a:t> </a:t>
            </a:r>
            <a:r>
              <a:rPr lang="en-US" sz="2600" b="1" u="sng">
                <a:solidFill>
                  <a:schemeClr val="bg1"/>
                </a:solidFill>
              </a:rPr>
              <a:t>• Detective</a:t>
            </a:r>
            <a:br>
              <a:rPr lang="en-US" sz="2600">
                <a:solidFill>
                  <a:schemeClr val="bg1"/>
                </a:solidFill>
              </a:rPr>
            </a:br>
            <a:br>
              <a:rPr lang="en-US" sz="2600">
                <a:solidFill>
                  <a:schemeClr val="bg1"/>
                </a:solidFill>
              </a:rPr>
            </a:br>
            <a:r>
              <a:rPr lang="en-US" sz="2600">
                <a:solidFill>
                  <a:schemeClr val="bg1"/>
                </a:solidFill>
              </a:rPr>
              <a:t> </a:t>
            </a:r>
            <a:r>
              <a:rPr lang="en-US" sz="2600" b="1" u="sng">
                <a:solidFill>
                  <a:schemeClr val="bg1"/>
                </a:solidFill>
              </a:rPr>
              <a:t>• Responsive</a:t>
            </a:r>
            <a:br>
              <a:rPr lang="en-US" sz="2600">
                <a:solidFill>
                  <a:schemeClr val="bg1"/>
                </a:solidFill>
              </a:rPr>
            </a:br>
            <a:r>
              <a:rPr lang="en-US" sz="2600">
                <a:solidFill>
                  <a:schemeClr val="bg1"/>
                </a:solidFill>
              </a:rPr>
              <a:t> o Corrective </a:t>
            </a:r>
            <a:br>
              <a:rPr lang="en-US" sz="2600">
                <a:solidFill>
                  <a:schemeClr val="bg1"/>
                </a:solidFill>
              </a:rPr>
            </a:br>
            <a:r>
              <a:rPr lang="en-US" sz="2600">
                <a:solidFill>
                  <a:schemeClr val="bg1"/>
                </a:solidFill>
              </a:rPr>
              <a:t> o Rewarding</a:t>
            </a:r>
            <a:endParaRPr lang="en-US" sz="2600" b="1">
              <a:solidFill>
                <a:schemeClr val="bg1"/>
              </a:solidFill>
            </a:endParaRPr>
          </a:p>
        </p:txBody>
      </p:sp>
      <p:sp>
        <p:nvSpPr>
          <p:cNvPr id="3" name="Content Placeholder 2"/>
          <p:cNvSpPr>
            <a:spLocks noGrp="1"/>
          </p:cNvSpPr>
          <p:nvPr>
            <p:ph idx="1"/>
          </p:nvPr>
        </p:nvSpPr>
        <p:spPr>
          <a:xfrm>
            <a:off x="6464410" y="841247"/>
            <a:ext cx="4484536" cy="5340097"/>
          </a:xfrm>
        </p:spPr>
        <p:txBody>
          <a:bodyPr anchor="ctr">
            <a:normAutofit/>
          </a:bodyPr>
          <a:lstStyle/>
          <a:p>
            <a:pPr marL="0" indent="0">
              <a:buNone/>
            </a:pPr>
            <a:endParaRPr lang="en-US" sz="1800">
              <a:solidFill>
                <a:schemeClr val="tx2"/>
              </a:solidFill>
              <a:highlight>
                <a:srgbClr val="FFFF00"/>
              </a:highligh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p:cNvSpPr>
            <a:spLocks noGrp="1"/>
          </p:cNvSpPr>
          <p:nvPr>
            <p:ph type="title"/>
          </p:nvPr>
        </p:nvSpPr>
        <p:spPr>
          <a:xfrm>
            <a:off x="786385" y="841248"/>
            <a:ext cx="5129600" cy="5645613"/>
          </a:xfrm>
        </p:spPr>
        <p:txBody>
          <a:bodyPr anchor="ctr">
            <a:normAutofit fontScale="90000"/>
          </a:bodyPr>
          <a:lstStyle/>
          <a:p>
            <a:r>
              <a:rPr lang="en-US" sz="2200" b="1" dirty="0">
                <a:solidFill>
                  <a:srgbClr val="FF0000"/>
                </a:solidFill>
                <a:latin typeface="Arial" panose="020B0604020202020204" pitchFamily="34" charset="0"/>
                <a:cs typeface="Arial" panose="020B0604020202020204" pitchFamily="34" charset="0"/>
              </a:rPr>
              <a:t>P2 – Policies</a:t>
            </a:r>
            <a:br>
              <a:rPr lang="en-US" sz="2200" b="1" dirty="0">
                <a:solidFill>
                  <a:schemeClr val="bg1"/>
                </a:solidFill>
                <a:latin typeface="Arial" panose="020B0604020202020204" pitchFamily="34" charset="0"/>
                <a:cs typeface="Arial" panose="020B0604020202020204" pitchFamily="34" charset="0"/>
              </a:rPr>
            </a:br>
            <a:r>
              <a:rPr lang="en-US" sz="2200" dirty="0">
                <a:solidFill>
                  <a:schemeClr val="bg1"/>
                </a:solidFill>
                <a:latin typeface="Arial" panose="020B0604020202020204" pitchFamily="34" charset="0"/>
                <a:cs typeface="Arial" panose="020B0604020202020204" pitchFamily="34" charset="0"/>
              </a:rPr>
              <a:t>Implement policies and associated procedures to address opportunities, threats, and requirements and set clear expectations of conduct for the governing authority, management, the workforce, and the extended enterprise</a:t>
            </a:r>
            <a:br>
              <a:rPr lang="en-US" sz="2200" dirty="0">
                <a:solidFill>
                  <a:schemeClr val="bg1"/>
                </a:solidFill>
                <a:latin typeface="Arial" panose="020B0604020202020204" pitchFamily="34" charset="0"/>
                <a:cs typeface="Arial" panose="020B0604020202020204" pitchFamily="34" charset="0"/>
              </a:rPr>
            </a:br>
            <a:br>
              <a:rPr lang="en-US" sz="2200" dirty="0">
                <a:solidFill>
                  <a:schemeClr val="bg1"/>
                </a:solidFill>
                <a:latin typeface="Arial" panose="020B0604020202020204" pitchFamily="34" charset="0"/>
                <a:cs typeface="Arial" panose="020B0604020202020204" pitchFamily="34" charset="0"/>
              </a:rPr>
            </a:br>
            <a:r>
              <a:rPr lang="en-US" sz="2200" b="1" dirty="0">
                <a:solidFill>
                  <a:schemeClr val="bg1"/>
                </a:solidFill>
                <a:latin typeface="Arial" panose="020B0604020202020204" pitchFamily="34" charset="0"/>
                <a:cs typeface="Arial" panose="020B0604020202020204" pitchFamily="34" charset="0"/>
              </a:rPr>
              <a:t>P2: Definitions</a:t>
            </a:r>
            <a:br>
              <a:rPr lang="en-US" sz="2200" b="1" dirty="0">
                <a:solidFill>
                  <a:schemeClr val="bg1"/>
                </a:solidFill>
                <a:latin typeface="Arial" panose="020B0604020202020204" pitchFamily="34" charset="0"/>
                <a:cs typeface="Arial" panose="020B0604020202020204" pitchFamily="34" charset="0"/>
              </a:rPr>
            </a:br>
            <a:r>
              <a:rPr lang="en-US" sz="2200" b="1" dirty="0">
                <a:solidFill>
                  <a:schemeClr val="bg1"/>
                </a:solidFill>
                <a:latin typeface="Arial" panose="020B0604020202020204" pitchFamily="34" charset="0"/>
                <a:cs typeface="Arial" panose="020B0604020202020204" pitchFamily="34" charset="0"/>
              </a:rPr>
              <a:t> </a:t>
            </a:r>
            <a:r>
              <a:rPr lang="en-US" sz="2200" dirty="0">
                <a:solidFill>
                  <a:schemeClr val="bg1"/>
                </a:solidFill>
                <a:latin typeface="Arial" panose="020B0604020202020204" pitchFamily="34" charset="0"/>
                <a:cs typeface="Arial" panose="020B0604020202020204" pitchFamily="34" charset="0"/>
              </a:rPr>
              <a:t>• </a:t>
            </a:r>
            <a:r>
              <a:rPr lang="en-US" sz="2200" b="1" u="sng" dirty="0">
                <a:solidFill>
                  <a:schemeClr val="bg1"/>
                </a:solidFill>
                <a:latin typeface="Arial" panose="020B0604020202020204" pitchFamily="34" charset="0"/>
                <a:cs typeface="Arial" panose="020B0604020202020204" pitchFamily="34" charset="0"/>
              </a:rPr>
              <a:t>Code of Conduct </a:t>
            </a:r>
            <a:r>
              <a:rPr lang="en-US" sz="2200" dirty="0">
                <a:solidFill>
                  <a:schemeClr val="bg1"/>
                </a:solidFill>
                <a:latin typeface="Arial" panose="020B0604020202020204" pitchFamily="34" charset="0"/>
                <a:cs typeface="Arial" panose="020B0604020202020204" pitchFamily="34" charset="0"/>
              </a:rPr>
              <a:t>- Sets out the principles, values, standards, or rules of behavior that guide the decisions, procedures, and systems of an organization. The Code is, in effect, a set of core policies.</a:t>
            </a:r>
            <a:br>
              <a:rPr lang="en-US" sz="2200" dirty="0">
                <a:solidFill>
                  <a:schemeClr val="bg1"/>
                </a:solidFill>
                <a:latin typeface="Arial" panose="020B0604020202020204" pitchFamily="34" charset="0"/>
                <a:cs typeface="Arial" panose="020B0604020202020204" pitchFamily="34" charset="0"/>
              </a:rPr>
            </a:br>
            <a:r>
              <a:rPr lang="en-US" sz="2200" dirty="0">
                <a:solidFill>
                  <a:schemeClr val="bg1"/>
                </a:solidFill>
                <a:latin typeface="Arial" panose="020B0604020202020204" pitchFamily="34" charset="0"/>
                <a:cs typeface="Arial" panose="020B0604020202020204" pitchFamily="34" charset="0"/>
              </a:rPr>
              <a:t> • </a:t>
            </a:r>
            <a:r>
              <a:rPr lang="en-US" sz="2200" b="1" u="sng" dirty="0">
                <a:solidFill>
                  <a:schemeClr val="bg1"/>
                </a:solidFill>
                <a:latin typeface="Arial" panose="020B0604020202020204" pitchFamily="34" charset="0"/>
                <a:cs typeface="Arial" panose="020B0604020202020204" pitchFamily="34" charset="0"/>
              </a:rPr>
              <a:t>Policy</a:t>
            </a:r>
            <a:r>
              <a:rPr lang="en-US" sz="2200" dirty="0">
                <a:solidFill>
                  <a:schemeClr val="bg1"/>
                </a:solidFill>
                <a:latin typeface="Arial" panose="020B0604020202020204" pitchFamily="34" charset="0"/>
                <a:cs typeface="Arial" panose="020B0604020202020204" pitchFamily="34" charset="0"/>
              </a:rPr>
              <a:t> - provides the “why;” is high level and strategic; sets the tone, context, or intent; and changes infrequently. </a:t>
            </a:r>
            <a:br>
              <a:rPr lang="en-US" sz="2200" dirty="0">
                <a:solidFill>
                  <a:schemeClr val="bg1"/>
                </a:solidFill>
                <a:latin typeface="Arial" panose="020B0604020202020204" pitchFamily="34" charset="0"/>
                <a:cs typeface="Arial" panose="020B0604020202020204" pitchFamily="34" charset="0"/>
              </a:rPr>
            </a:br>
            <a:r>
              <a:rPr lang="en-US" sz="2200" dirty="0">
                <a:solidFill>
                  <a:schemeClr val="bg1"/>
                </a:solidFill>
                <a:latin typeface="Arial" panose="020B0604020202020204" pitchFamily="34" charset="0"/>
                <a:cs typeface="Arial" panose="020B0604020202020204" pitchFamily="34" charset="0"/>
              </a:rPr>
              <a:t> • </a:t>
            </a:r>
            <a:r>
              <a:rPr lang="en-US" sz="2200" b="1" u="sng" dirty="0">
                <a:solidFill>
                  <a:schemeClr val="bg1"/>
                </a:solidFill>
                <a:latin typeface="Arial" panose="020B0604020202020204" pitchFamily="34" charset="0"/>
                <a:cs typeface="Arial" panose="020B0604020202020204" pitchFamily="34" charset="0"/>
              </a:rPr>
              <a:t>Procedure</a:t>
            </a:r>
            <a:r>
              <a:rPr lang="en-US" sz="2200" dirty="0">
                <a:solidFill>
                  <a:schemeClr val="bg1"/>
                </a:solidFill>
                <a:latin typeface="Arial" panose="020B0604020202020204" pitchFamily="34" charset="0"/>
                <a:cs typeface="Arial" panose="020B0604020202020204" pitchFamily="34" charset="0"/>
              </a:rPr>
              <a:t> - provides the “how to” of policies and guides their implementation; is audience-specific; provides exact instructions that will ensure compliance with a given policy</a:t>
            </a:r>
            <a:br>
              <a:rPr lang="en-US" sz="2200" dirty="0">
                <a:solidFill>
                  <a:schemeClr val="bg1"/>
                </a:solidFill>
                <a:latin typeface="Arial" panose="020B0604020202020204" pitchFamily="34" charset="0"/>
                <a:cs typeface="Arial" panose="020B0604020202020204" pitchFamily="34" charset="0"/>
              </a:rPr>
            </a:br>
            <a:br>
              <a:rPr lang="en-US" sz="1600" dirty="0">
                <a:solidFill>
                  <a:schemeClr val="bg1"/>
                </a:solidFill>
              </a:rPr>
            </a:br>
            <a:endParaRPr lang="en-US" sz="1600" b="1" dirty="0">
              <a:solidFill>
                <a:schemeClr val="bg1"/>
              </a:solidFill>
            </a:endParaRPr>
          </a:p>
        </p:txBody>
      </p:sp>
      <p:sp>
        <p:nvSpPr>
          <p:cNvPr id="3" name="Content Placeholder 2"/>
          <p:cNvSpPr>
            <a:spLocks noGrp="1"/>
          </p:cNvSpPr>
          <p:nvPr>
            <p:ph idx="1"/>
          </p:nvPr>
        </p:nvSpPr>
        <p:spPr>
          <a:xfrm>
            <a:off x="6464410" y="841247"/>
            <a:ext cx="4484536" cy="5340097"/>
          </a:xfrm>
        </p:spPr>
        <p:txBody>
          <a:bodyPr anchor="ctr">
            <a:normAutofit/>
          </a:bodyPr>
          <a:lstStyle/>
          <a:p>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5400" b="1" dirty="0">
                <a:solidFill>
                  <a:srgbClr val="00B0F0"/>
                </a:solidFill>
              </a:rPr>
              <a:t>The Big Picture </a:t>
            </a:r>
          </a:p>
        </p:txBody>
      </p:sp>
      <p:pic>
        <p:nvPicPr>
          <p:cNvPr id="4" name="Image 235"/>
          <p:cNvPicPr>
            <a:picLocks noGrp="1"/>
          </p:cNvPicPr>
          <p:nvPr>
            <p:ph idx="1"/>
          </p:nvPr>
        </p:nvPicPr>
        <p:blipFill>
          <a:blip r:embed="rId2" cstate="print"/>
          <a:stretch>
            <a:fillRect/>
          </a:stretch>
        </p:blipFill>
        <p:spPr>
          <a:xfrm>
            <a:off x="0" y="1510748"/>
            <a:ext cx="12191999" cy="451619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DDA8CE9-E0A6-4FF2-823D-D08607606D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11195564-33B9-434B-9641-764F5905A5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1D18C537-E336-47C4-836B-C342A230F8F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52475" y="1"/>
            <a:ext cx="4262009" cy="2602764"/>
            <a:chOff x="6867015" y="-1"/>
            <a:chExt cx="5324985" cy="3251912"/>
          </a:xfrm>
          <a:solidFill>
            <a:schemeClr val="accent5">
              <a:alpha val="5000"/>
            </a:schemeClr>
          </a:solidFill>
        </p:grpSpPr>
        <p:sp>
          <p:nvSpPr>
            <p:cNvPr id="13" name="Freeform: Shape 12">
              <a:extLst>
                <a:ext uri="{FF2B5EF4-FFF2-40B4-BE49-F238E27FC236}">
                  <a16:creationId xmlns:a16="http://schemas.microsoft.com/office/drawing/2014/main" id="{481F97D2-9A0D-4CA5-B9AF-27B558BCF1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678A47C-892D-47C9-A5D8-F8860B1B05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9E8FDFA-59ED-4D6F-BA20-10CDF8436C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958D9A5-8003-4D92-8C05-787C630F75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5A1259D8-0C3A-4069-A22F-537BBBB61A9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160995" y="62352"/>
            <a:ext cx="6028697" cy="6795648"/>
            <a:chOff x="6160995" y="62352"/>
            <a:chExt cx="6028697" cy="6795648"/>
          </a:xfrm>
        </p:grpSpPr>
        <p:sp>
          <p:nvSpPr>
            <p:cNvPr id="19" name="Freeform: Shape 18">
              <a:extLst>
                <a:ext uri="{FF2B5EF4-FFF2-40B4-BE49-F238E27FC236}">
                  <a16:creationId xmlns:a16="http://schemas.microsoft.com/office/drawing/2014/main" id="{D90700B4-CEB5-450F-9EA7-95E355B503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82080" y="81632"/>
              <a:ext cx="6007612" cy="6776368"/>
            </a:xfrm>
            <a:custGeom>
              <a:avLst/>
              <a:gdLst>
                <a:gd name="connsiteX0" fmla="*/ 4493599 w 6007612"/>
                <a:gd name="connsiteY0" fmla="*/ 0 h 6797829"/>
                <a:gd name="connsiteX1" fmla="*/ 5981837 w 6007612"/>
                <a:gd name="connsiteY1" fmla="*/ 314220 h 6797829"/>
                <a:gd name="connsiteX2" fmla="*/ 6007612 w 6007612"/>
                <a:gd name="connsiteY2" fmla="*/ 327088 h 6797829"/>
                <a:gd name="connsiteX3" fmla="*/ 6007612 w 6007612"/>
                <a:gd name="connsiteY3" fmla="*/ 1316637 h 6797829"/>
                <a:gd name="connsiteX4" fmla="*/ 5852405 w 6007612"/>
                <a:gd name="connsiteY4" fmla="*/ 1209899 h 6797829"/>
                <a:gd name="connsiteX5" fmla="*/ 5622498 w 6007612"/>
                <a:gd name="connsiteY5" fmla="*/ 1086619 h 6797829"/>
                <a:gd name="connsiteX6" fmla="*/ 4493032 w 6007612"/>
                <a:gd name="connsiteY6" fmla="*/ 851533 h 6797829"/>
                <a:gd name="connsiteX7" fmla="*/ 3155579 w 6007612"/>
                <a:gd name="connsiteY7" fmla="*/ 1108326 h 6797829"/>
                <a:gd name="connsiteX8" fmla="*/ 1963832 w 6007612"/>
                <a:gd name="connsiteY8" fmla="*/ 1817700 h 6797829"/>
                <a:gd name="connsiteX9" fmla="*/ 1144646 w 6007612"/>
                <a:gd name="connsiteY9" fmla="*/ 2832814 h 6797829"/>
                <a:gd name="connsiteX10" fmla="*/ 851249 w 6007612"/>
                <a:gd name="connsiteY10" fmla="*/ 3998599 h 6797829"/>
                <a:gd name="connsiteX11" fmla="*/ 1336319 w 6007612"/>
                <a:gd name="connsiteY11" fmla="*/ 5057837 h 6797829"/>
                <a:gd name="connsiteX12" fmla="*/ 1597084 w 6007612"/>
                <a:gd name="connsiteY12" fmla="*/ 5424583 h 6797829"/>
                <a:gd name="connsiteX13" fmla="*/ 2591910 w 6007612"/>
                <a:gd name="connsiteY13" fmla="*/ 6440122 h 6797829"/>
                <a:gd name="connsiteX14" fmla="*/ 3899854 w 6007612"/>
                <a:gd name="connsiteY14" fmla="*/ 6780621 h 6797829"/>
                <a:gd name="connsiteX15" fmla="*/ 4741172 w 6007612"/>
                <a:gd name="connsiteY15" fmla="*/ 6563979 h 6797829"/>
                <a:gd name="connsiteX16" fmla="*/ 5649171 w 6007612"/>
                <a:gd name="connsiteY16" fmla="*/ 5938452 h 6797829"/>
                <a:gd name="connsiteX17" fmla="*/ 5873475 w 6007612"/>
                <a:gd name="connsiteY17" fmla="*/ 5764656 h 6797829"/>
                <a:gd name="connsiteX18" fmla="*/ 6007612 w 6007612"/>
                <a:gd name="connsiteY18" fmla="*/ 5660343 h 6797829"/>
                <a:gd name="connsiteX19" fmla="*/ 6007612 w 6007612"/>
                <a:gd name="connsiteY19" fmla="*/ 6737454 h 6797829"/>
                <a:gd name="connsiteX20" fmla="*/ 5929386 w 6007612"/>
                <a:gd name="connsiteY20" fmla="*/ 6797829 h 6797829"/>
                <a:gd name="connsiteX21" fmla="*/ 1656512 w 6007612"/>
                <a:gd name="connsiteY21" fmla="*/ 6797829 h 6797829"/>
                <a:gd name="connsiteX22" fmla="*/ 1630254 w 6007612"/>
                <a:gd name="connsiteY22" fmla="*/ 6775222 h 6797829"/>
                <a:gd name="connsiteX23" fmla="*/ 892250 w 6007612"/>
                <a:gd name="connsiteY23" fmla="*/ 5902700 h 6797829"/>
                <a:gd name="connsiteX24" fmla="*/ 0 w 6007612"/>
                <a:gd name="connsiteY24" fmla="*/ 3998599 h 6797829"/>
                <a:gd name="connsiteX25" fmla="*/ 4493032 w 6007612"/>
                <a:gd name="connsiteY25" fmla="*/ 285 h 679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07612" h="6797829">
                  <a:moveTo>
                    <a:pt x="4493599" y="0"/>
                  </a:moveTo>
                  <a:cubicBezTo>
                    <a:pt x="5048011" y="0"/>
                    <a:pt x="5546284" y="111886"/>
                    <a:pt x="5981837" y="314220"/>
                  </a:cubicBezTo>
                  <a:lnTo>
                    <a:pt x="6007612" y="327088"/>
                  </a:lnTo>
                  <a:lnTo>
                    <a:pt x="6007612" y="1316637"/>
                  </a:lnTo>
                  <a:lnTo>
                    <a:pt x="5852405" y="1209899"/>
                  </a:lnTo>
                  <a:cubicBezTo>
                    <a:pt x="5778266" y="1164709"/>
                    <a:pt x="5701526" y="1123535"/>
                    <a:pt x="5622498" y="1086619"/>
                  </a:cubicBezTo>
                  <a:cubicBezTo>
                    <a:pt x="5286822" y="930699"/>
                    <a:pt x="4906882" y="851533"/>
                    <a:pt x="4493032" y="851533"/>
                  </a:cubicBezTo>
                  <a:cubicBezTo>
                    <a:pt x="4056201" y="851533"/>
                    <a:pt x="3593263" y="940631"/>
                    <a:pt x="3155579" y="1108326"/>
                  </a:cubicBezTo>
                  <a:cubicBezTo>
                    <a:pt x="2721215" y="1275979"/>
                    <a:pt x="2318305" y="1515819"/>
                    <a:pt x="1963832" y="1817700"/>
                  </a:cubicBezTo>
                  <a:cubicBezTo>
                    <a:pt x="1617657" y="2114360"/>
                    <a:pt x="1334332" y="2465358"/>
                    <a:pt x="1144646" y="2832814"/>
                  </a:cubicBezTo>
                  <a:cubicBezTo>
                    <a:pt x="950561" y="3210060"/>
                    <a:pt x="851249" y="3602202"/>
                    <a:pt x="851249" y="3998599"/>
                  </a:cubicBezTo>
                  <a:cubicBezTo>
                    <a:pt x="851249" y="4377547"/>
                    <a:pt x="999792" y="4597311"/>
                    <a:pt x="1336319" y="5057837"/>
                  </a:cubicBezTo>
                  <a:cubicBezTo>
                    <a:pt x="1420450" y="5173181"/>
                    <a:pt x="1507419" y="5292497"/>
                    <a:pt x="1597084" y="5424583"/>
                  </a:cubicBezTo>
                  <a:cubicBezTo>
                    <a:pt x="1914175" y="5891917"/>
                    <a:pt x="2239493" y="6224189"/>
                    <a:pt x="2591910" y="6440122"/>
                  </a:cubicBezTo>
                  <a:cubicBezTo>
                    <a:pt x="2965467" y="6669393"/>
                    <a:pt x="3393219" y="6780621"/>
                    <a:pt x="3899854" y="6780621"/>
                  </a:cubicBezTo>
                  <a:cubicBezTo>
                    <a:pt x="4187861" y="6780621"/>
                    <a:pt x="4454583" y="6711812"/>
                    <a:pt x="4741172" y="6563979"/>
                  </a:cubicBezTo>
                  <a:cubicBezTo>
                    <a:pt x="5034852" y="6412173"/>
                    <a:pt x="5326263" y="6190848"/>
                    <a:pt x="5649171" y="5938452"/>
                  </a:cubicBezTo>
                  <a:cubicBezTo>
                    <a:pt x="5724931" y="5879291"/>
                    <a:pt x="5800409" y="5821406"/>
                    <a:pt x="5873475" y="5764656"/>
                  </a:cubicBezTo>
                  <a:lnTo>
                    <a:pt x="6007612" y="5660343"/>
                  </a:lnTo>
                  <a:lnTo>
                    <a:pt x="6007612" y="6737454"/>
                  </a:lnTo>
                  <a:lnTo>
                    <a:pt x="5929386" y="6797829"/>
                  </a:lnTo>
                  <a:lnTo>
                    <a:pt x="1656512" y="6797829"/>
                  </a:lnTo>
                  <a:lnTo>
                    <a:pt x="1630254" y="6775222"/>
                  </a:lnTo>
                  <a:cubicBezTo>
                    <a:pt x="1360562" y="6528765"/>
                    <a:pt x="1117699" y="6235219"/>
                    <a:pt x="892250" y="5902700"/>
                  </a:cubicBezTo>
                  <a:cubicBezTo>
                    <a:pt x="459249" y="5264548"/>
                    <a:pt x="0" y="4826722"/>
                    <a:pt x="0" y="3998599"/>
                  </a:cubicBezTo>
                  <a:cubicBezTo>
                    <a:pt x="0" y="1790460"/>
                    <a:pt x="2262336" y="285"/>
                    <a:pt x="4493032" y="2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0582300F-F646-4FC3-94FC-0582F4B5E0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60995" y="62352"/>
              <a:ext cx="6028697" cy="6795648"/>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FBB8E8B8-1900-4326-8858-F375F5D8A0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163721" y="81632"/>
              <a:ext cx="6025971" cy="6776368"/>
            </a:xfrm>
            <a:custGeom>
              <a:avLst/>
              <a:gdLst>
                <a:gd name="connsiteX0" fmla="*/ 6025971 w 6025971"/>
                <a:gd name="connsiteY0" fmla="*/ 5825635 h 6797829"/>
                <a:gd name="connsiteX1" fmla="*/ 6025971 w 6025971"/>
                <a:gd name="connsiteY1" fmla="*/ 6723285 h 6797829"/>
                <a:gd name="connsiteX2" fmla="*/ 5929386 w 6025971"/>
                <a:gd name="connsiteY2" fmla="*/ 6797829 h 6797829"/>
                <a:gd name="connsiteX3" fmla="*/ 4560411 w 6025971"/>
                <a:gd name="connsiteY3" fmla="*/ 6797829 h 6797829"/>
                <a:gd name="connsiteX4" fmla="*/ 4597731 w 6025971"/>
                <a:gd name="connsiteY4" fmla="*/ 6785305 h 6797829"/>
                <a:gd name="connsiteX5" fmla="*/ 5736707 w 6025971"/>
                <a:gd name="connsiteY5" fmla="*/ 6050108 h 6797829"/>
                <a:gd name="connsiteX6" fmla="*/ 5960301 w 6025971"/>
                <a:gd name="connsiteY6" fmla="*/ 5876738 h 6797829"/>
                <a:gd name="connsiteX7" fmla="*/ 4493599 w 6025971"/>
                <a:gd name="connsiteY7" fmla="*/ 0 h 6797829"/>
                <a:gd name="connsiteX8" fmla="*/ 5981837 w 6025971"/>
                <a:gd name="connsiteY8" fmla="*/ 314220 h 6797829"/>
                <a:gd name="connsiteX9" fmla="*/ 6025971 w 6025971"/>
                <a:gd name="connsiteY9" fmla="*/ 336254 h 6797829"/>
                <a:gd name="connsiteX10" fmla="*/ 6025971 w 6025971"/>
                <a:gd name="connsiteY10" fmla="*/ 1157325 h 6797829"/>
                <a:gd name="connsiteX11" fmla="*/ 5925889 w 6025971"/>
                <a:gd name="connsiteY11" fmla="*/ 1088522 h 6797829"/>
                <a:gd name="connsiteX12" fmla="*/ 5682227 w 6025971"/>
                <a:gd name="connsiteY12" fmla="*/ 957939 h 6797829"/>
                <a:gd name="connsiteX13" fmla="*/ 4493032 w 6025971"/>
                <a:gd name="connsiteY13" fmla="*/ 709658 h 6797829"/>
                <a:gd name="connsiteX14" fmla="*/ 3104646 w 6025971"/>
                <a:gd name="connsiteY14" fmla="*/ 976666 h 6797829"/>
                <a:gd name="connsiteX15" fmla="*/ 1871612 w 6025971"/>
                <a:gd name="connsiteY15" fmla="*/ 1710017 h 6797829"/>
                <a:gd name="connsiteX16" fmla="*/ 1018661 w 6025971"/>
                <a:gd name="connsiteY16" fmla="*/ 2767694 h 6797829"/>
                <a:gd name="connsiteX17" fmla="*/ 709374 w 6025971"/>
                <a:gd name="connsiteY17" fmla="*/ 3998599 h 6797829"/>
                <a:gd name="connsiteX18" fmla="*/ 1221258 w 6025971"/>
                <a:gd name="connsiteY18" fmla="*/ 5141684 h 6797829"/>
                <a:gd name="connsiteX19" fmla="*/ 1479187 w 6025971"/>
                <a:gd name="connsiteY19" fmla="*/ 5504459 h 6797829"/>
                <a:gd name="connsiteX20" fmla="*/ 3021272 w 6025971"/>
                <a:gd name="connsiteY20" fmla="*/ 6793670 h 6797829"/>
                <a:gd name="connsiteX21" fmla="*/ 3035805 w 6025971"/>
                <a:gd name="connsiteY21" fmla="*/ 6797829 h 6797829"/>
                <a:gd name="connsiteX22" fmla="*/ 1656512 w 6025971"/>
                <a:gd name="connsiteY22" fmla="*/ 6797829 h 6797829"/>
                <a:gd name="connsiteX23" fmla="*/ 1630254 w 6025971"/>
                <a:gd name="connsiteY23" fmla="*/ 6775222 h 6797829"/>
                <a:gd name="connsiteX24" fmla="*/ 892250 w 6025971"/>
                <a:gd name="connsiteY24" fmla="*/ 5902700 h 6797829"/>
                <a:gd name="connsiteX25" fmla="*/ 0 w 6025971"/>
                <a:gd name="connsiteY25" fmla="*/ 3998599 h 6797829"/>
                <a:gd name="connsiteX26" fmla="*/ 4493032 w 6025971"/>
                <a:gd name="connsiteY26" fmla="*/ 285 h 679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25971" h="6797829">
                  <a:moveTo>
                    <a:pt x="6025971" y="5825635"/>
                  </a:moveTo>
                  <a:lnTo>
                    <a:pt x="6025971" y="6723285"/>
                  </a:lnTo>
                  <a:lnTo>
                    <a:pt x="5929386" y="6797829"/>
                  </a:lnTo>
                  <a:lnTo>
                    <a:pt x="4560411" y="6797829"/>
                  </a:lnTo>
                  <a:lnTo>
                    <a:pt x="4597731" y="6785305"/>
                  </a:lnTo>
                  <a:cubicBezTo>
                    <a:pt x="4964953" y="6637825"/>
                    <a:pt x="5315251" y="6379435"/>
                    <a:pt x="5736707" y="6050108"/>
                  </a:cubicBezTo>
                  <a:cubicBezTo>
                    <a:pt x="5812043" y="5991230"/>
                    <a:pt x="5887377" y="5933488"/>
                    <a:pt x="5960301" y="5876738"/>
                  </a:cubicBezTo>
                  <a:close/>
                  <a:moveTo>
                    <a:pt x="4493599" y="0"/>
                  </a:moveTo>
                  <a:cubicBezTo>
                    <a:pt x="5048011" y="0"/>
                    <a:pt x="5546284" y="111886"/>
                    <a:pt x="5981837" y="314220"/>
                  </a:cubicBezTo>
                  <a:lnTo>
                    <a:pt x="6025971" y="336254"/>
                  </a:lnTo>
                  <a:lnTo>
                    <a:pt x="6025971" y="1157325"/>
                  </a:lnTo>
                  <a:lnTo>
                    <a:pt x="5925889" y="1088522"/>
                  </a:lnTo>
                  <a:cubicBezTo>
                    <a:pt x="5847314" y="1040649"/>
                    <a:pt x="5765982" y="997036"/>
                    <a:pt x="5682227" y="957939"/>
                  </a:cubicBezTo>
                  <a:cubicBezTo>
                    <a:pt x="5327823" y="793222"/>
                    <a:pt x="4927595" y="709658"/>
                    <a:pt x="4493032" y="709658"/>
                  </a:cubicBezTo>
                  <a:cubicBezTo>
                    <a:pt x="4031940" y="709658"/>
                    <a:pt x="3564888" y="799465"/>
                    <a:pt x="3104646" y="976666"/>
                  </a:cubicBezTo>
                  <a:cubicBezTo>
                    <a:pt x="2655243" y="1149867"/>
                    <a:pt x="2238358" y="1397822"/>
                    <a:pt x="1871612" y="1710017"/>
                  </a:cubicBezTo>
                  <a:cubicBezTo>
                    <a:pt x="1506427" y="2022852"/>
                    <a:pt x="1219414" y="2378815"/>
                    <a:pt x="1018661" y="2767694"/>
                  </a:cubicBezTo>
                  <a:cubicBezTo>
                    <a:pt x="813368" y="3165227"/>
                    <a:pt x="709374" y="3579358"/>
                    <a:pt x="709374" y="3998599"/>
                  </a:cubicBezTo>
                  <a:cubicBezTo>
                    <a:pt x="709374" y="4421103"/>
                    <a:pt x="875510" y="4667680"/>
                    <a:pt x="1221258" y="5141684"/>
                  </a:cubicBezTo>
                  <a:cubicBezTo>
                    <a:pt x="1304681" y="5256035"/>
                    <a:pt x="1390941" y="5374217"/>
                    <a:pt x="1479187" y="5504459"/>
                  </a:cubicBezTo>
                  <a:cubicBezTo>
                    <a:pt x="1942790" y="6187719"/>
                    <a:pt x="2430063" y="6601673"/>
                    <a:pt x="3021272" y="6793670"/>
                  </a:cubicBezTo>
                  <a:lnTo>
                    <a:pt x="3035805" y="6797829"/>
                  </a:lnTo>
                  <a:lnTo>
                    <a:pt x="1656512" y="6797829"/>
                  </a:lnTo>
                  <a:lnTo>
                    <a:pt x="1630254" y="6775222"/>
                  </a:lnTo>
                  <a:cubicBezTo>
                    <a:pt x="1360562" y="6528765"/>
                    <a:pt x="1117699" y="6235219"/>
                    <a:pt x="892250" y="5902700"/>
                  </a:cubicBezTo>
                  <a:cubicBezTo>
                    <a:pt x="459249" y="5264548"/>
                    <a:pt x="0" y="4826722"/>
                    <a:pt x="0" y="3998599"/>
                  </a:cubicBezTo>
                  <a:cubicBezTo>
                    <a:pt x="0" y="1790460"/>
                    <a:pt x="2262336" y="285"/>
                    <a:pt x="4493032" y="2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804672" y="677732"/>
            <a:ext cx="5760719" cy="5615492"/>
          </a:xfrm>
        </p:spPr>
        <p:txBody>
          <a:bodyPr vert="horz" lIns="91440" tIns="45720" rIns="91440" bIns="45720" rtlCol="0" anchor="ctr">
            <a:noAutofit/>
          </a:bodyPr>
          <a:lstStyle/>
          <a:p>
            <a:r>
              <a:rPr lang="en-US" sz="1800" b="1" kern="1200" dirty="0">
                <a:solidFill>
                  <a:schemeClr val="tx2"/>
                </a:solidFill>
                <a:latin typeface="Arial" panose="020B0604020202020204" pitchFamily="34" charset="0"/>
                <a:cs typeface="Arial" panose="020B0604020202020204" pitchFamily="34" charset="0"/>
              </a:rPr>
              <a:t>P2: Key Actions &amp; Controls</a:t>
            </a:r>
            <a:br>
              <a:rPr lang="en-US" sz="1800" b="1"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Develop codes of conduct that address mission, vision, values, key policies, and expected business conduct </a:t>
            </a:r>
            <a:br>
              <a:rPr lang="en-US" sz="1800" kern="1200" dirty="0">
                <a:solidFill>
                  <a:schemeClr val="tx2"/>
                </a:solidFill>
                <a:latin typeface="Arial" panose="020B0604020202020204" pitchFamily="34" charset="0"/>
                <a:cs typeface="Arial" panose="020B0604020202020204" pitchFamily="34" charset="0"/>
              </a:rPr>
            </a:b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Establish a policy structure for identifying, creating, approving, enforcing, and updating policies </a:t>
            </a:r>
            <a:br>
              <a:rPr lang="en-US" sz="1800" kern="1200" dirty="0">
                <a:solidFill>
                  <a:schemeClr val="tx2"/>
                </a:solidFill>
                <a:latin typeface="Arial" panose="020B0604020202020204" pitchFamily="34" charset="0"/>
                <a:cs typeface="Arial" panose="020B0604020202020204" pitchFamily="34" charset="0"/>
              </a:rPr>
            </a:b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Identify and develop policies: use a mix of preventative and directive policies to address opportunities, threats, and requirements</a:t>
            </a:r>
            <a:br>
              <a:rPr lang="en-US" sz="1800" kern="1200" dirty="0">
                <a:solidFill>
                  <a:schemeClr val="tx2"/>
                </a:solidFill>
                <a:latin typeface="Arial" panose="020B0604020202020204" pitchFamily="34" charset="0"/>
                <a:cs typeface="Arial" panose="020B0604020202020204" pitchFamily="34" charset="0"/>
              </a:rPr>
            </a:b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Implement and manage (communicate/enforce/audit) policies to ensure that they remain relevant </a:t>
            </a:r>
            <a:br>
              <a:rPr lang="en-US" sz="1800" kern="1200" dirty="0">
                <a:solidFill>
                  <a:schemeClr val="tx2"/>
                </a:solidFill>
                <a:latin typeface="Arial" panose="020B0604020202020204" pitchFamily="34" charset="0"/>
                <a:cs typeface="Arial" panose="020B0604020202020204" pitchFamily="34" charset="0"/>
              </a:rPr>
            </a:b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Champion policies to ensure that stakeholders understand the leadership’s commitment to the policies </a:t>
            </a:r>
            <a:br>
              <a:rPr lang="en-US" sz="1800" kern="1200" dirty="0">
                <a:solidFill>
                  <a:schemeClr val="tx2"/>
                </a:solidFill>
                <a:latin typeface="Arial" panose="020B0604020202020204" pitchFamily="34" charset="0"/>
                <a:cs typeface="Arial" panose="020B0604020202020204" pitchFamily="34" charset="0"/>
              </a:rPr>
            </a:b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Develop and implement ethical decision-making guidelines to support decision making when the circumstances are not explicitly covered by the code of conduct, policies, or procedures</a:t>
            </a:r>
            <a:br>
              <a:rPr lang="en-US" sz="1800" b="1" kern="1200" dirty="0">
                <a:solidFill>
                  <a:schemeClr val="tx2"/>
                </a:solidFill>
                <a:latin typeface="Arial" panose="020B0604020202020204" pitchFamily="34" charset="0"/>
                <a:cs typeface="Arial" panose="020B0604020202020204" pitchFamily="34" charset="0"/>
              </a:rPr>
            </a:br>
            <a:endParaRPr lang="en-US" sz="1800" b="1" kern="1200" dirty="0">
              <a:solidFill>
                <a:schemeClr val="tx2"/>
              </a:solidFill>
              <a:latin typeface="Arial" panose="020B0604020202020204" pitchFamily="34" charset="0"/>
              <a:cs typeface="Arial" panose="020B0604020202020204" pitchFamily="34" charset="0"/>
            </a:endParaRPr>
          </a:p>
        </p:txBody>
      </p:sp>
      <p:sp>
        <p:nvSpPr>
          <p:cNvPr id="3" name="Content Placeholder 2"/>
          <p:cNvSpPr>
            <a:spLocks noGrp="1"/>
          </p:cNvSpPr>
          <p:nvPr>
            <p:ph idx="1"/>
          </p:nvPr>
        </p:nvSpPr>
        <p:spPr>
          <a:xfrm flipV="1">
            <a:off x="1103312" y="6857999"/>
            <a:ext cx="8946541" cy="45719"/>
          </a:xfrm>
        </p:spPr>
        <p:txBody>
          <a:bodyPr>
            <a:normAutofit fontScale="25000" lnSpcReduction="20000"/>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798576" y="1243013"/>
            <a:ext cx="3855720" cy="4371974"/>
          </a:xfrm>
        </p:spPr>
        <p:txBody>
          <a:bodyPr>
            <a:normAutofit/>
          </a:bodyPr>
          <a:lstStyle/>
          <a:p>
            <a:r>
              <a:rPr lang="en-US" sz="1800" b="1" dirty="0">
                <a:solidFill>
                  <a:schemeClr val="tx2"/>
                </a:solidFill>
                <a:latin typeface="Arial" panose="020B0604020202020204" pitchFamily="34" charset="0"/>
                <a:cs typeface="Arial" panose="020B0604020202020204" pitchFamily="34" charset="0"/>
              </a:rPr>
              <a:t>P2: Design &amp; Implementation Considerations</a:t>
            </a:r>
            <a:br>
              <a:rPr lang="en-US" sz="1800" b="1" dirty="0">
                <a:solidFill>
                  <a:schemeClr val="tx2"/>
                </a:solidFill>
                <a:latin typeface="Arial" panose="020B0604020202020204" pitchFamily="34" charset="0"/>
                <a:cs typeface="Arial" panose="020B0604020202020204" pitchFamily="34" charset="0"/>
              </a:rPr>
            </a:br>
            <a:r>
              <a:rPr lang="en-US" sz="1800" b="1" dirty="0">
                <a:solidFill>
                  <a:schemeClr val="tx2"/>
                </a:solidFill>
                <a:latin typeface="Arial" panose="020B0604020202020204" pitchFamily="34" charset="0"/>
                <a:cs typeface="Arial" panose="020B0604020202020204" pitchFamily="34" charset="0"/>
              </a:rPr>
              <a:t> </a:t>
            </a:r>
            <a:r>
              <a:rPr lang="en-US" sz="1800" dirty="0">
                <a:solidFill>
                  <a:schemeClr val="tx2"/>
                </a:solidFill>
                <a:latin typeface="Arial" panose="020B0604020202020204" pitchFamily="34" charset="0"/>
                <a:cs typeface="Arial" panose="020B0604020202020204" pitchFamily="34" charset="0"/>
              </a:rPr>
              <a:t>• Policies both prohibit certain conduct and promote desired behavior, while neither over-controlling nor under-controlling.</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 Obtain evidence policies are communicated and enforced.</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 Periodically review and audit policies for compliance.</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 Identify needs for policy compliance in the extended enterprise.</a:t>
            </a:r>
            <a:br>
              <a:rPr lang="en-US" sz="1800" dirty="0">
                <a:solidFill>
                  <a:schemeClr val="tx2"/>
                </a:solidFill>
                <a:latin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 Use the policy development process to mold champions and secure commitment</a:t>
            </a:r>
            <a:r>
              <a:rPr lang="en-US" sz="1800" dirty="0">
                <a:solidFill>
                  <a:schemeClr val="tx2"/>
                </a:solidFill>
              </a:rPr>
              <a:t>.</a:t>
            </a:r>
            <a:br>
              <a:rPr lang="en-US" sz="1800" dirty="0">
                <a:solidFill>
                  <a:schemeClr val="tx2"/>
                </a:solidFill>
              </a:rPr>
            </a:br>
            <a:endParaRPr lang="en-US" sz="1800" b="1"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pPr marL="0" marR="12700" lvl="0" indent="0" rtl="0">
              <a:spcAft>
                <a:spcPts val="0"/>
              </a:spcAft>
              <a:buSzPts val="1500"/>
              <a:buNone/>
              <a:tabLst>
                <a:tab pos="179705" algn="l"/>
                <a:tab pos="180975" algn="l"/>
              </a:tabLst>
            </a:pPr>
            <a:r>
              <a:rPr lang="en-US" sz="1800" dirty="0">
                <a:solidFill>
                  <a:schemeClr val="tx2"/>
                </a:solidFill>
              </a:rPr>
              <a:t>    </a:t>
            </a:r>
            <a:r>
              <a:rPr lang="en-US" sz="2000" dirty="0">
                <a:solidFill>
                  <a:schemeClr val="tx2"/>
                </a:solidFill>
                <a:latin typeface="Arial" panose="020B0604020202020204" pitchFamily="34" charset="0"/>
                <a:cs typeface="Arial" panose="020B0604020202020204" pitchFamily="34" charset="0"/>
              </a:rPr>
              <a:t>•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Policies are most effective when adapted for audience, local culture, language, norms, legal requirements, and needs while staying true to the core values and the decision-making criteria.</a:t>
            </a:r>
          </a:p>
          <a:p>
            <a:pPr marL="0" marR="12700" lvl="0" indent="0">
              <a:spcBef>
                <a:spcPts val="1135"/>
              </a:spcBef>
              <a:spcAft>
                <a:spcPts val="0"/>
              </a:spcAft>
              <a:buSzPts val="1500"/>
              <a:buNone/>
              <a:tabLst>
                <a:tab pos="179705" algn="l"/>
                <a:tab pos="180975" algn="l"/>
              </a:tabLst>
            </a:pPr>
            <a:r>
              <a:rPr lang="en-US" sz="2000" dirty="0">
                <a:solidFill>
                  <a:schemeClr val="tx2"/>
                </a:solidFill>
                <a:latin typeface="Arial" panose="020B0604020202020204" pitchFamily="34" charset="0"/>
                <a:cs typeface="Arial" panose="020B0604020202020204" pitchFamily="34" charset="0"/>
              </a:rPr>
              <a:t>    •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Ethical decision guidelines help people decide what to do in absence of an explicit policy or procedure.</a:t>
            </a:r>
          </a:p>
          <a:p>
            <a:pPr marL="0" indent="0">
              <a:spcBef>
                <a:spcPts val="5"/>
              </a:spcBef>
              <a:buNone/>
            </a:pPr>
            <a:r>
              <a:rPr lang="en-US" sz="20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p>
          <a:p>
            <a:pPr marL="0" marR="11430" lvl="0" indent="0">
              <a:spcAft>
                <a:spcPts val="0"/>
              </a:spcAft>
              <a:buSzPts val="1500"/>
              <a:buNone/>
              <a:tabLst>
                <a:tab pos="179705" algn="l"/>
                <a:tab pos="180975" algn="l"/>
              </a:tabLst>
            </a:pPr>
            <a:r>
              <a:rPr lang="en-US" sz="2000" dirty="0">
                <a:solidFill>
                  <a:schemeClr val="tx2"/>
                </a:solidFill>
                <a:latin typeface="Arial" panose="020B0604020202020204" pitchFamily="34" charset="0"/>
                <a:cs typeface="Arial" panose="020B0604020202020204" pitchFamily="34" charset="0"/>
              </a:rPr>
              <a:t>    • </a:t>
            </a:r>
            <a:r>
              <a:rPr lang="en-US" sz="20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Leadership must demonstrate a commitment to policies in word and deed, and act as champions.</a:t>
            </a:r>
          </a:p>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barn(inVertical)">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barn(inVertical)">
                                      <p:cBhvr>
                                        <p:cTn id="19" dur="500"/>
                                        <p:tgtEl>
                                          <p:spTgt spid="3">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Effect transition="in" filter="barn(inVertical)">
                                      <p:cBhvr>
                                        <p:cTn id="24" dur="500"/>
                                        <p:tgtEl>
                                          <p:spTgt spid="3">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animEffect transition="in" filter="barn(inVertical)">
                                      <p:cBhvr>
                                        <p:cTn id="29"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3855720" cy="4371974"/>
          </a:xfrm>
        </p:spPr>
        <p:txBody>
          <a:bodyPr>
            <a:normAutofit/>
          </a:bodyPr>
          <a:lstStyle/>
          <a:p>
            <a:r>
              <a:rPr lang="en-US" sz="2000" b="1" dirty="0">
                <a:solidFill>
                  <a:schemeClr val="tx2"/>
                </a:solidFill>
                <a:effectLst/>
                <a:latin typeface="Arial" panose="020B0604020202020204" pitchFamily="34" charset="0"/>
                <a:ea typeface="Arial" panose="020B0604020202020204" pitchFamily="34" charset="0"/>
                <a:cs typeface="Arial" panose="020B0604020202020204" pitchFamily="34" charset="0"/>
              </a:rPr>
              <a:t>P2:</a:t>
            </a:r>
            <a:r>
              <a:rPr lang="en-US" sz="20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b="1" dirty="0">
                <a:solidFill>
                  <a:schemeClr val="tx2"/>
                </a:solidFill>
                <a:effectLst/>
                <a:latin typeface="Arial" panose="020B0604020202020204" pitchFamily="34" charset="0"/>
                <a:ea typeface="Arial" panose="020B0604020202020204" pitchFamily="34" charset="0"/>
                <a:cs typeface="Arial" panose="020B0604020202020204" pitchFamily="34" charset="0"/>
              </a:rPr>
              <a:t>Common</a:t>
            </a:r>
            <a:r>
              <a:rPr lang="en-US" sz="2000" b="1"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b="1" dirty="0">
                <a:solidFill>
                  <a:schemeClr val="tx2"/>
                </a:solidFill>
                <a:effectLst/>
                <a:latin typeface="Arial" panose="020B0604020202020204" pitchFamily="34" charset="0"/>
                <a:ea typeface="Arial" panose="020B0604020202020204" pitchFamily="34" charset="0"/>
                <a:cs typeface="Arial" panose="020B0604020202020204" pitchFamily="34" charset="0"/>
              </a:rPr>
              <a:t>Policy</a:t>
            </a:r>
            <a:r>
              <a:rPr lang="en-US" sz="2000" b="1"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t>Mistakes</a:t>
            </a:r>
            <a:br>
              <a:rPr lang="en-US" sz="20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20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000" dirty="0">
                <a:solidFill>
                  <a:schemeClr val="tx2"/>
                </a:solidFill>
                <a:latin typeface="Arial" panose="020B0604020202020204" pitchFamily="34" charset="0"/>
                <a:cs typeface="Arial" panose="020B0604020202020204" pitchFamily="34" charset="0"/>
              </a:rPr>
              <a:t>• </a:t>
            </a:r>
            <a:r>
              <a:rPr lang="en-US" sz="2000" u="sng" dirty="0">
                <a:solidFill>
                  <a:schemeClr val="tx2"/>
                </a:solidFill>
                <a:latin typeface="Arial" panose="020B0604020202020204" pitchFamily="34" charset="0"/>
                <a:cs typeface="Arial" panose="020B0604020202020204" pitchFamily="34" charset="0"/>
              </a:rPr>
              <a:t>No Guidance or support.</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 I have info over load and need guidance on policies &amp; procedures.</a:t>
            </a:r>
            <a:br>
              <a:rPr lang="en-US" sz="2000" dirty="0">
                <a:solidFill>
                  <a:schemeClr val="tx2"/>
                </a:solidFill>
                <a:latin typeface="Arial" panose="020B0604020202020204" pitchFamily="34" charset="0"/>
                <a:cs typeface="Arial" panose="020B0604020202020204" pitchFamily="34" charset="0"/>
              </a:rPr>
            </a:br>
            <a:r>
              <a:rPr lang="en-US" sz="2000" dirty="0">
                <a:solidFill>
                  <a:schemeClr val="tx2"/>
                </a:solidFill>
                <a:latin typeface="Arial" panose="020B0604020202020204" pitchFamily="34" charset="0"/>
                <a:cs typeface="Arial" panose="020B0604020202020204" pitchFamily="34" charset="0"/>
              </a:rPr>
              <a:t>     - Why are there hundreds of   P&amp;P </a:t>
            </a:r>
            <a:br>
              <a:rPr lang="en-US" sz="20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2800" b="1" dirty="0">
                <a:solidFill>
                  <a:schemeClr val="tx2"/>
                </a:solidFill>
                <a:effectLst/>
                <a:latin typeface="Arial" panose="020B0604020202020204" pitchFamily="34" charset="0"/>
                <a:ea typeface="Arial" panose="020B0604020202020204" pitchFamily="34" charset="0"/>
              </a:rPr>
            </a:br>
            <a:endParaRPr lang="en-US" sz="2800" dirty="0">
              <a:solidFill>
                <a:schemeClr val="tx2"/>
              </a:solidFill>
            </a:endParaRPr>
          </a:p>
        </p:txBody>
      </p:sp>
      <p:sp>
        <p:nvSpPr>
          <p:cNvPr id="3" name="Content Placeholder 2"/>
          <p:cNvSpPr>
            <a:spLocks noGrp="1"/>
          </p:cNvSpPr>
          <p:nvPr>
            <p:ph idx="1"/>
          </p:nvPr>
        </p:nvSpPr>
        <p:spPr>
          <a:xfrm>
            <a:off x="6172200" y="804672"/>
            <a:ext cx="5221224" cy="5230368"/>
          </a:xfrm>
        </p:spPr>
        <p:txBody>
          <a:bodyPr anchor="ctr">
            <a:normAutofit/>
          </a:bodyPr>
          <a:lstStyle/>
          <a:p>
            <a:pPr marL="0" indent="0">
              <a:buNone/>
            </a:pPr>
            <a:r>
              <a:rPr lang="en-US" sz="2000" dirty="0">
                <a:solidFill>
                  <a:schemeClr val="tx2"/>
                </a:solidFill>
                <a:latin typeface="Arial" panose="020B0604020202020204" pitchFamily="34" charset="0"/>
                <a:cs typeface="Arial" panose="020B0604020202020204" pitchFamily="34" charset="0"/>
              </a:rPr>
              <a:t>•</a:t>
            </a:r>
            <a:r>
              <a:rPr lang="en-US" sz="2000" u="sng" dirty="0">
                <a:solidFill>
                  <a:schemeClr val="tx2"/>
                </a:solidFill>
                <a:latin typeface="Arial" panose="020B0604020202020204" pitchFamily="34" charset="0"/>
                <a:cs typeface="Arial" panose="020B0604020202020204" pitchFamily="34" charset="0"/>
              </a:rPr>
              <a:t> Over Control : </a:t>
            </a:r>
          </a:p>
          <a:p>
            <a:pPr marL="0" indent="0">
              <a:buNone/>
            </a:pPr>
            <a:r>
              <a:rPr lang="en-US" sz="2000" dirty="0">
                <a:solidFill>
                  <a:schemeClr val="tx2"/>
                </a:solidFill>
                <a:latin typeface="Arial" panose="020B0604020202020204" pitchFamily="34" charset="0"/>
                <a:cs typeface="Arial" panose="020B0604020202020204" pitchFamily="34" charset="0"/>
              </a:rPr>
              <a:t>   Conflict of interest</a:t>
            </a:r>
          </a:p>
          <a:p>
            <a:pPr marL="0" indent="0">
              <a:buNone/>
            </a:pPr>
            <a:r>
              <a:rPr lang="en-US" sz="2000" dirty="0">
                <a:solidFill>
                  <a:schemeClr val="tx2"/>
                </a:solidFill>
                <a:latin typeface="Arial" panose="020B0604020202020204" pitchFamily="34" charset="0"/>
                <a:cs typeface="Arial" panose="020B0604020202020204" pitchFamily="34" charset="0"/>
              </a:rPr>
              <a:t>   The policy doesn’t apply to my business</a:t>
            </a:r>
          </a:p>
          <a:p>
            <a:pPr marL="0" indent="0">
              <a:buNone/>
            </a:pPr>
            <a:endParaRPr lang="en-US" sz="2000" dirty="0">
              <a:solidFill>
                <a:schemeClr val="tx2"/>
              </a:solidFill>
              <a:latin typeface="Arial" panose="020B0604020202020204" pitchFamily="34" charset="0"/>
              <a:cs typeface="Arial" panose="020B0604020202020204" pitchFamily="34" charset="0"/>
            </a:endParaRPr>
          </a:p>
          <a:p>
            <a:pPr marL="0" indent="0" algn="ctr">
              <a:buNone/>
            </a:pPr>
            <a:r>
              <a:rPr lang="en-US" sz="2000" dirty="0">
                <a:solidFill>
                  <a:schemeClr val="tx2"/>
                </a:solidFill>
                <a:latin typeface="Arial" panose="020B0604020202020204" pitchFamily="34" charset="0"/>
                <a:cs typeface="Arial" panose="020B0604020202020204" pitchFamily="34" charset="0"/>
              </a:rPr>
              <a:t>• </a:t>
            </a:r>
            <a:r>
              <a:rPr lang="en-US" sz="2000" u="sng" dirty="0">
                <a:solidFill>
                  <a:schemeClr val="tx2"/>
                </a:solidFill>
                <a:latin typeface="Arial" panose="020B0604020202020204" pitchFamily="34" charset="0"/>
                <a:cs typeface="Arial" panose="020B0604020202020204" pitchFamily="34" charset="0"/>
              </a:rPr>
              <a:t>Too many people send too many messages in too many ways</a:t>
            </a:r>
          </a:p>
          <a:p>
            <a:pPr marL="0" indent="0">
              <a:buNone/>
            </a:pPr>
            <a:endParaRPr lang="en-US" sz="1800" u="sng"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barn(inVertical)">
                                      <p:cBhvr>
                                        <p:cTn id="22" dur="5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arn(inVertical)">
                                      <p:cBhvr>
                                        <p:cTn id="2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09501"/>
            <a:ext cx="3855720" cy="5495233"/>
          </a:xfrm>
        </p:spPr>
        <p:txBody>
          <a:bodyPr>
            <a:normAutofit/>
          </a:bodyPr>
          <a:lstStyle/>
          <a:p>
            <a:pPr marL="294005">
              <a:spcBef>
                <a:spcPts val="2195"/>
              </a:spcBef>
            </a:pPr>
            <a:r>
              <a:rPr lang="en-US" sz="2300" b="1" kern="0" dirty="0">
                <a:solidFill>
                  <a:schemeClr val="tx2"/>
                </a:solidFill>
                <a:effectLst/>
                <a:latin typeface="Arial" panose="020B0604020202020204" pitchFamily="34" charset="0"/>
                <a:ea typeface="Arial" panose="020B0604020202020204" pitchFamily="34" charset="0"/>
                <a:cs typeface="Arial" panose="020B0604020202020204" pitchFamily="34" charset="0"/>
              </a:rPr>
              <a:t>P3</a:t>
            </a:r>
            <a:r>
              <a:rPr lang="en-US" sz="2300" b="1" kern="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300" b="1" kern="0" spc="-50" dirty="0">
                <a:solidFill>
                  <a:schemeClr val="tx2"/>
                </a:solidFill>
                <a:effectLst/>
                <a:latin typeface="Arial" panose="020B0604020202020204" pitchFamily="34" charset="0"/>
                <a:ea typeface="Arial" panose="020B0604020202020204" pitchFamily="34" charset="0"/>
                <a:cs typeface="Arial" panose="020B0604020202020204" pitchFamily="34" charset="0"/>
              </a:rPr>
              <a:t>–</a:t>
            </a:r>
            <a:r>
              <a:rPr lang="en-US" sz="2300" b="1" kern="0" spc="-50" dirty="0">
                <a:solidFill>
                  <a:schemeClr val="tx2"/>
                </a:solidFill>
                <a:latin typeface="Arial" panose="020B0604020202020204" pitchFamily="34" charset="0"/>
                <a:ea typeface="Arial" panose="020B0604020202020204" pitchFamily="34" charset="0"/>
                <a:cs typeface="Arial" panose="020B0604020202020204" pitchFamily="34" charset="0"/>
              </a:rPr>
              <a:t> </a:t>
            </a:r>
            <a:r>
              <a:rPr lang="en-US" sz="23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t>Communication</a:t>
            </a:r>
            <a:br>
              <a:rPr lang="en-US" sz="23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2300" dirty="0">
                <a:solidFill>
                  <a:schemeClr val="tx2"/>
                </a:solidFill>
                <a:effectLst/>
                <a:latin typeface="Arial" panose="020B0604020202020204" pitchFamily="34" charset="0"/>
                <a:ea typeface="Arial" panose="020B0604020202020204" pitchFamily="34" charset="0"/>
                <a:cs typeface="Arial" panose="020B0604020202020204" pitchFamily="34" charset="0"/>
              </a:rPr>
              <a:t>Deliver and receive relevant, reliable, and timely information to the right audience, as required</a:t>
            </a:r>
            <a:r>
              <a:rPr lang="en-US" sz="2300" spc="-7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300" dirty="0">
                <a:solidFill>
                  <a:schemeClr val="tx2"/>
                </a:solidFill>
                <a:effectLst/>
                <a:latin typeface="Arial" panose="020B0604020202020204" pitchFamily="34" charset="0"/>
                <a:ea typeface="Arial" panose="020B0604020202020204" pitchFamily="34" charset="0"/>
                <a:cs typeface="Arial" panose="020B0604020202020204" pitchFamily="34" charset="0"/>
              </a:rPr>
              <a:t>by</a:t>
            </a:r>
            <a:r>
              <a:rPr lang="en-US" sz="2300" spc="-5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300" dirty="0">
                <a:solidFill>
                  <a:schemeClr val="tx2"/>
                </a:solidFill>
                <a:effectLst/>
                <a:latin typeface="Arial" panose="020B0604020202020204" pitchFamily="34" charset="0"/>
                <a:ea typeface="Arial" panose="020B0604020202020204" pitchFamily="34" charset="0"/>
                <a:cs typeface="Arial" panose="020B0604020202020204" pitchFamily="34" charset="0"/>
              </a:rPr>
              <a:t>mandates,</a:t>
            </a:r>
            <a:r>
              <a:rPr lang="en-US" sz="2300" spc="-6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2300" dirty="0">
                <a:solidFill>
                  <a:schemeClr val="tx2"/>
                </a:solidFill>
                <a:effectLst/>
                <a:latin typeface="Arial" panose="020B0604020202020204" pitchFamily="34" charset="0"/>
                <a:ea typeface="Arial" panose="020B0604020202020204" pitchFamily="34" charset="0"/>
                <a:cs typeface="Arial" panose="020B0604020202020204" pitchFamily="34" charset="0"/>
              </a:rPr>
              <a:t>or as needed to perform responsibilities and effectively shape </a:t>
            </a:r>
            <a:r>
              <a:rPr lang="en-US" sz="23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attitudes.</a:t>
            </a:r>
            <a:br>
              <a:rPr lang="en-US" sz="23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2300" spc="-10" dirty="0">
                <a:solidFill>
                  <a:schemeClr val="tx2"/>
                </a:solidFill>
                <a:effectLst/>
                <a:ea typeface="Arial" panose="020B0604020202020204" pitchFamily="34" charset="0"/>
              </a:rPr>
            </a:br>
            <a:endParaRPr lang="en-US" sz="2300" dirty="0">
              <a:solidFill>
                <a:schemeClr val="tx2"/>
              </a:solidFill>
              <a:effectLst/>
              <a:ea typeface="Arial" panose="020B0604020202020204" pitchFamily="34" charset="0"/>
            </a:endParaRPr>
          </a:p>
        </p:txBody>
      </p:sp>
      <p:sp>
        <p:nvSpPr>
          <p:cNvPr id="3" name="Content Placeholder 2"/>
          <p:cNvSpPr>
            <a:spLocks noGrp="1"/>
          </p:cNvSpPr>
          <p:nvPr>
            <p:ph idx="1"/>
          </p:nvPr>
        </p:nvSpPr>
        <p:spPr>
          <a:xfrm>
            <a:off x="6172200" y="804672"/>
            <a:ext cx="5221224" cy="5230368"/>
          </a:xfrm>
        </p:spPr>
        <p:txBody>
          <a:bodyPr anchor="ctr">
            <a:noAutofit/>
          </a:bodyPr>
          <a:lstStyle/>
          <a:p>
            <a:pPr marL="0" indent="0">
              <a:buNone/>
            </a:pPr>
            <a:r>
              <a:rPr lang="en-US" sz="1800" dirty="0">
                <a:solidFill>
                  <a:schemeClr val="tx2"/>
                </a:solidFill>
                <a:latin typeface="Arial" panose="020B0604020202020204" pitchFamily="34" charset="0"/>
                <a:cs typeface="Arial" panose="020B0604020202020204" pitchFamily="34" charset="0"/>
              </a:rPr>
              <a:t>P3 : Key Actions &amp; Control</a:t>
            </a:r>
          </a:p>
          <a:p>
            <a:pPr marL="0" indent="0">
              <a:buNone/>
            </a:pPr>
            <a:r>
              <a:rPr lang="en-US" sz="1800" dirty="0">
                <a:solidFill>
                  <a:schemeClr val="tx2"/>
                </a:solidFill>
              </a:rPr>
              <a:t>Develop a reporting plan to provide desired reports to the governing authority, management, and stakeholders while ensuring compliance with mandatory reporting requirements (e.g. Listing authority)</a:t>
            </a:r>
          </a:p>
          <a:p>
            <a:pPr marL="0" indent="0">
              <a:buNone/>
            </a:pPr>
            <a:r>
              <a:rPr lang="en-US" sz="1800" dirty="0">
                <a:solidFill>
                  <a:schemeClr val="tx2"/>
                </a:solidFill>
              </a:rPr>
              <a:t> • Set up a communication process architecture:</a:t>
            </a:r>
          </a:p>
          <a:p>
            <a:pPr marL="0" indent="0">
              <a:buNone/>
            </a:pPr>
            <a:r>
              <a:rPr lang="en-US" sz="1800" dirty="0">
                <a:solidFill>
                  <a:schemeClr val="tx2"/>
                </a:solidFill>
              </a:rPr>
              <a:t> - That meets the needs of the various, but related, process and control owners </a:t>
            </a:r>
          </a:p>
          <a:p>
            <a:pPr marL="0" indent="0">
              <a:buNone/>
            </a:pPr>
            <a:r>
              <a:rPr lang="en-US" sz="1800" dirty="0">
                <a:solidFill>
                  <a:schemeClr val="tx2"/>
                </a:solidFill>
              </a:rPr>
              <a:t> - To ensure communications are in a relevant format to allow process and control owners to execute their duties and take actions consistent with the decision</a:t>
            </a:r>
          </a:p>
          <a:p>
            <a:pPr marL="0" indent="0">
              <a:buNone/>
            </a:pPr>
            <a:r>
              <a:rPr lang="en-US" sz="1800" dirty="0">
                <a:solidFill>
                  <a:schemeClr val="tx2"/>
                </a:solidFill>
              </a:rPr>
              <a:t>-Making criteria</a:t>
            </a:r>
          </a:p>
          <a:p>
            <a:pPr marL="0" indent="0">
              <a:buNone/>
            </a:pPr>
            <a:r>
              <a:rPr lang="en-US" sz="1800" dirty="0">
                <a:solidFill>
                  <a:schemeClr val="tx2"/>
                </a:solidFill>
              </a:rPr>
              <a:t> - To ensure that action and control owners in the same or related processes deliver and receive the necessary communication to execute their duties and take actions consistent with the set decision-making criteria </a:t>
            </a:r>
          </a:p>
          <a:p>
            <a:pPr marL="0" indent="0">
              <a:buNone/>
            </a:pPr>
            <a:r>
              <a:rPr lang="en-US" sz="1800" dirty="0">
                <a:solidFill>
                  <a:schemeClr val="tx2"/>
                </a:solidFill>
              </a:rPr>
              <a:t> • Develop a communication plan to define how the organization will manage related communications that are not formal reports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barn(inVertical)">
                                      <p:cBhvr>
                                        <p:cTn id="14" dur="500"/>
                                        <p:tgtEl>
                                          <p:spTgt spid="3">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Effect transition="in" filter="barn(inVertical)">
                                      <p:cBhvr>
                                        <p:cTn id="19" dur="500"/>
                                        <p:tgtEl>
                                          <p:spTgt spid="3">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3">
                                            <p:txEl>
                                              <p:pRg st="2" end="2"/>
                                            </p:txEl>
                                          </p:spTgt>
                                        </p:tgtEl>
                                        <p:attrNameLst>
                                          <p:attrName>style.visibility</p:attrName>
                                        </p:attrNameLst>
                                      </p:cBhvr>
                                      <p:to>
                                        <p:strVal val="visible"/>
                                      </p:to>
                                    </p:set>
                                    <p:animEffect transition="in" filter="barn(inVertical)">
                                      <p:cBhvr>
                                        <p:cTn id="24" dur="500"/>
                                        <p:tgtEl>
                                          <p:spTgt spid="3">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animEffect transition="in" filter="barn(inVertical)">
                                      <p:cBhvr>
                                        <p:cTn id="29" dur="500"/>
                                        <p:tgtEl>
                                          <p:spTgt spid="3">
                                            <p:txEl>
                                              <p:pRg st="3" end="3"/>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3">
                                            <p:txEl>
                                              <p:pRg st="4" end="4"/>
                                            </p:txEl>
                                          </p:spTgt>
                                        </p:tgtEl>
                                        <p:attrNameLst>
                                          <p:attrName>style.visibility</p:attrName>
                                        </p:attrNameLst>
                                      </p:cBhvr>
                                      <p:to>
                                        <p:strVal val="visible"/>
                                      </p:to>
                                    </p:set>
                                    <p:animEffect transition="in" filter="barn(inVertical)">
                                      <p:cBhvr>
                                        <p:cTn id="34" dur="500"/>
                                        <p:tgtEl>
                                          <p:spTgt spid="3">
                                            <p:txEl>
                                              <p:pRg st="4" end="4"/>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
                                            <p:txEl>
                                              <p:pRg st="5" end="5"/>
                                            </p:txEl>
                                          </p:spTgt>
                                        </p:tgtEl>
                                        <p:attrNameLst>
                                          <p:attrName>style.visibility</p:attrName>
                                        </p:attrNameLst>
                                      </p:cBhvr>
                                      <p:to>
                                        <p:strVal val="visible"/>
                                      </p:to>
                                    </p:set>
                                    <p:animEffect transition="in" filter="barn(inVertical)">
                                      <p:cBhvr>
                                        <p:cTn id="39" dur="500"/>
                                        <p:tgtEl>
                                          <p:spTgt spid="3">
                                            <p:txEl>
                                              <p:pRg st="5" end="5"/>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3">
                                            <p:txEl>
                                              <p:pRg st="6" end="6"/>
                                            </p:txEl>
                                          </p:spTgt>
                                        </p:tgtEl>
                                        <p:attrNameLst>
                                          <p:attrName>style.visibility</p:attrName>
                                        </p:attrNameLst>
                                      </p:cBhvr>
                                      <p:to>
                                        <p:strVal val="visible"/>
                                      </p:to>
                                    </p:set>
                                    <p:animEffect transition="in" filter="barn(inVertical)">
                                      <p:cBhvr>
                                        <p:cTn id="44" dur="500"/>
                                        <p:tgtEl>
                                          <p:spTgt spid="3">
                                            <p:txEl>
                                              <p:pRg st="6" end="6"/>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barn(inVertical)">
                                      <p:cBhvr>
                                        <p:cTn id="49"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804672"/>
            <a:ext cx="10203628" cy="5779008"/>
          </a:xfrm>
        </p:spPr>
        <p:txBody>
          <a:bodyPr>
            <a:noAutofit/>
          </a:bodyPr>
          <a:lstStyle/>
          <a:p>
            <a:pPr marL="342900" marR="13335" lvl="0" indent="-342900" rtl="0">
              <a:spcAft>
                <a:spcPts val="0"/>
              </a:spcAft>
              <a:buSzPts val="1200"/>
              <a:buFont typeface="Arial" panose="020B0604020202020204" pitchFamily="34" charset="0"/>
              <a:buChar char="•"/>
              <a:tabLst>
                <a:tab pos="170180" algn="l"/>
              </a:tabLst>
            </a:pPr>
            <a:r>
              <a:rPr lang="en-US" sz="1800" b="1" dirty="0">
                <a:solidFill>
                  <a:schemeClr val="tx2"/>
                </a:solidFill>
                <a:effectLst/>
                <a:latin typeface="Arial" panose="020B0604020202020204" pitchFamily="34" charset="0"/>
                <a:ea typeface="Arial" panose="020B0604020202020204" pitchFamily="34" charset="0"/>
                <a:cs typeface="Arial" panose="020B0604020202020204" pitchFamily="34" charset="0"/>
              </a:rPr>
              <a:t>P3:</a:t>
            </a:r>
            <a:r>
              <a:rPr lang="en-US" sz="1800" b="1" spc="-5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b="1" dirty="0">
                <a:solidFill>
                  <a:schemeClr val="tx2"/>
                </a:solidFill>
                <a:effectLst/>
                <a:latin typeface="Arial" panose="020B0604020202020204" pitchFamily="34" charset="0"/>
                <a:ea typeface="Arial" panose="020B0604020202020204" pitchFamily="34" charset="0"/>
                <a:cs typeface="Arial" panose="020B0604020202020204" pitchFamily="34" charset="0"/>
              </a:rPr>
              <a:t>Design</a:t>
            </a:r>
            <a:r>
              <a:rPr lang="en-US" sz="1800" b="1" spc="-4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b="1" dirty="0">
                <a:solidFill>
                  <a:schemeClr val="tx2"/>
                </a:solidFill>
                <a:effectLst/>
                <a:latin typeface="Arial" panose="020B0604020202020204" pitchFamily="34" charset="0"/>
                <a:ea typeface="Arial" panose="020B0604020202020204" pitchFamily="34" charset="0"/>
                <a:cs typeface="Arial" panose="020B0604020202020204" pitchFamily="34" charset="0"/>
              </a:rPr>
              <a:t>&amp;</a:t>
            </a:r>
            <a:r>
              <a:rPr lang="en-US" sz="1800" b="1" spc="-6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b="1" dirty="0">
                <a:solidFill>
                  <a:schemeClr val="tx2"/>
                </a:solidFill>
                <a:effectLst/>
                <a:latin typeface="Arial" panose="020B0604020202020204" pitchFamily="34" charset="0"/>
                <a:ea typeface="Arial" panose="020B0604020202020204" pitchFamily="34" charset="0"/>
                <a:cs typeface="Arial" panose="020B0604020202020204" pitchFamily="34" charset="0"/>
              </a:rPr>
              <a:t>Implementation </a:t>
            </a:r>
            <a:r>
              <a:rPr lang="en-US" sz="18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t>Considerations</a:t>
            </a:r>
            <a:br>
              <a:rPr lang="en-US" sz="18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800" b="1"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Effective</a:t>
            </a:r>
            <a:r>
              <a:rPr lang="en-US" sz="1800" spc="15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flow</a:t>
            </a:r>
            <a:r>
              <a:rPr lang="en-US" sz="1800" spc="14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1800" spc="16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information</a:t>
            </a:r>
            <a:r>
              <a:rPr lang="en-US" sz="1800" spc="15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throughout</a:t>
            </a:r>
            <a:r>
              <a:rPr lang="en-US" sz="1800" spc="14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the</a:t>
            </a:r>
            <a:r>
              <a:rPr lang="en-US" sz="1800" spc="16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organization</a:t>
            </a:r>
            <a:r>
              <a:rPr lang="en-US" sz="1800" spc="15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enables</a:t>
            </a:r>
            <a:r>
              <a:rPr lang="en-US" sz="1800" spc="15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decision-making</a:t>
            </a:r>
            <a:r>
              <a:rPr lang="en-US" sz="1800" spc="15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and</a:t>
            </a:r>
            <a:r>
              <a:rPr lang="en-US" sz="1800" spc="16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improves </a:t>
            </a:r>
            <a:r>
              <a:rPr lang="en-US" sz="18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performance.</a:t>
            </a:r>
            <a:br>
              <a:rPr lang="en-US" sz="18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The organization should be able to deliver consistent information to those who need it, when they need to know it.</a:t>
            </a: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The organization must be able to meet its mandatory reporting obligations and to provide reliable and understandable information to stakeholders.</a:t>
            </a: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Not all communication takes place through formal reports and informal communication may have more impact.</a:t>
            </a: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Establish clear policies, procedures, and triggers for immediate escalation or routine reporting of</a:t>
            </a:r>
            <a:r>
              <a:rPr lang="en-US" sz="1800" spc="20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information within the organization or to external stakeholders.</a:t>
            </a: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r>
              <a:rPr lang="en-US" sz="1800" dirty="0">
                <a:solidFill>
                  <a:schemeClr val="tx2"/>
                </a:solidFill>
                <a:latin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Maintain</a:t>
            </a:r>
            <a:r>
              <a:rPr lang="en-US" sz="1800" spc="-2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a:t>
            </a:r>
            <a:r>
              <a:rPr lang="en-US" sz="1800" spc="-5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complete</a:t>
            </a:r>
            <a:r>
              <a:rPr lang="en-US" sz="1800" spc="-4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and</a:t>
            </a:r>
            <a:r>
              <a:rPr lang="en-US" sz="1800" spc="-3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accurate</a:t>
            </a:r>
            <a:r>
              <a:rPr lang="en-US" sz="1800" spc="-3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record</a:t>
            </a:r>
            <a:r>
              <a:rPr lang="en-US" sz="1800" spc="-4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of</a:t>
            </a:r>
            <a:r>
              <a:rPr lang="en-US" sz="1800" spc="-4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how</a:t>
            </a:r>
            <a:r>
              <a:rPr lang="en-US" sz="1800" spc="-3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communication</a:t>
            </a:r>
            <a:r>
              <a:rPr lang="en-US" sz="1800" spc="-50"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t>was</a:t>
            </a:r>
            <a:r>
              <a:rPr lang="en-US" sz="1800" spc="-25" dirty="0">
                <a:solidFill>
                  <a:schemeClr val="tx2"/>
                </a:solidFill>
                <a:effectLst/>
                <a:latin typeface="Arial" panose="020B0604020202020204" pitchFamily="34" charset="0"/>
                <a:ea typeface="Arial" panose="020B0604020202020204" pitchFamily="34" charset="0"/>
                <a:cs typeface="Arial" panose="020B0604020202020204" pitchFamily="34" charset="0"/>
              </a:rPr>
              <a:t> </a:t>
            </a:r>
            <a:r>
              <a:rPr lang="en-US" sz="1800" spc="-10" dirty="0">
                <a:solidFill>
                  <a:schemeClr val="tx2"/>
                </a:solidFill>
                <a:effectLst/>
                <a:latin typeface="Arial" panose="020B0604020202020204" pitchFamily="34" charset="0"/>
                <a:ea typeface="Arial" panose="020B0604020202020204" pitchFamily="34" charset="0"/>
                <a:cs typeface="Arial" panose="020B0604020202020204" pitchFamily="34" charset="0"/>
              </a:rPr>
              <a:t>managed.</a:t>
            </a:r>
            <a:br>
              <a:rPr lang="en-US" sz="1800" spc="0" dirty="0">
                <a:solidFill>
                  <a:schemeClr val="tx2"/>
                </a:solidFill>
                <a:effectLst/>
                <a:latin typeface="Arial" panose="020B0604020202020204" pitchFamily="34" charset="0"/>
                <a:ea typeface="Arial" panose="020B0604020202020204" pitchFamily="34" charset="0"/>
                <a:cs typeface="Arial" panose="020B0604020202020204" pitchFamily="34" charset="0"/>
              </a:rPr>
            </a:br>
            <a:br>
              <a:rPr lang="en-US" sz="1800" dirty="0">
                <a:solidFill>
                  <a:schemeClr val="tx2"/>
                </a:solidFill>
                <a:effectLst/>
                <a:latin typeface="Arial" panose="020B0604020202020204" pitchFamily="34" charset="0"/>
                <a:ea typeface="Arial" panose="020B0604020202020204" pitchFamily="34" charset="0"/>
              </a:rPr>
            </a:br>
            <a:endParaRPr lang="en-US" sz="1800" dirty="0">
              <a:solidFill>
                <a:schemeClr val="tx2"/>
              </a:solidFill>
            </a:endParaRPr>
          </a:p>
        </p:txBody>
      </p:sp>
      <p:sp>
        <p:nvSpPr>
          <p:cNvPr id="3" name="Content Placeholder 2"/>
          <p:cNvSpPr>
            <a:spLocks noGrp="1"/>
          </p:cNvSpPr>
          <p:nvPr>
            <p:ph idx="1"/>
          </p:nvPr>
        </p:nvSpPr>
        <p:spPr>
          <a:xfrm>
            <a:off x="12111787" y="804672"/>
            <a:ext cx="45719" cy="5230368"/>
          </a:xfrm>
        </p:spPr>
        <p:txBody>
          <a:bodyPr anchor="ctr">
            <a:normAutofit/>
          </a:bodyPr>
          <a:lstStyle/>
          <a:p>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7971416" y="1667435"/>
            <a:ext cx="3173506" cy="3797450"/>
          </a:xfrm>
        </p:spPr>
        <p:txBody>
          <a:bodyPr>
            <a:noAutofit/>
          </a:bodyPr>
          <a:lstStyle/>
          <a:p>
            <a:r>
              <a:rPr lang="en-US" sz="2400" b="1" dirty="0">
                <a:solidFill>
                  <a:schemeClr val="tx2"/>
                </a:solidFill>
              </a:rPr>
              <a:t>P3: Communication Methods</a:t>
            </a:r>
            <a:br>
              <a:rPr lang="en-US" sz="2400" b="1" dirty="0">
                <a:solidFill>
                  <a:schemeClr val="tx2"/>
                </a:solidFill>
              </a:rPr>
            </a:br>
            <a:br>
              <a:rPr lang="en-US" sz="2400" b="1" dirty="0">
                <a:solidFill>
                  <a:schemeClr val="tx2"/>
                </a:solidFill>
              </a:rPr>
            </a:br>
            <a:r>
              <a:rPr lang="en-US" sz="2400" dirty="0">
                <a:solidFill>
                  <a:schemeClr val="tx2"/>
                </a:solidFill>
              </a:rPr>
              <a:t>• Paper-based </a:t>
            </a:r>
            <a:br>
              <a:rPr lang="en-US" sz="2400" dirty="0">
                <a:solidFill>
                  <a:schemeClr val="tx2"/>
                </a:solidFill>
              </a:rPr>
            </a:br>
            <a:r>
              <a:rPr lang="en-US" sz="2400" dirty="0">
                <a:solidFill>
                  <a:schemeClr val="tx2"/>
                </a:solidFill>
              </a:rPr>
              <a:t>• E-mail </a:t>
            </a:r>
            <a:br>
              <a:rPr lang="en-US" sz="2400" dirty="0">
                <a:solidFill>
                  <a:schemeClr val="tx2"/>
                </a:solidFill>
              </a:rPr>
            </a:br>
            <a:r>
              <a:rPr lang="en-US" sz="2400" dirty="0">
                <a:solidFill>
                  <a:schemeClr val="tx2"/>
                </a:solidFill>
              </a:rPr>
              <a:t>• Websites </a:t>
            </a:r>
            <a:br>
              <a:rPr lang="en-US" sz="2400" dirty="0">
                <a:solidFill>
                  <a:schemeClr val="tx2"/>
                </a:solidFill>
              </a:rPr>
            </a:br>
            <a:r>
              <a:rPr lang="en-US" sz="2400" dirty="0">
                <a:solidFill>
                  <a:schemeClr val="tx2"/>
                </a:solidFill>
              </a:rPr>
              <a:t>• Postings </a:t>
            </a:r>
            <a:br>
              <a:rPr lang="en-US" sz="2400" dirty="0">
                <a:solidFill>
                  <a:schemeClr val="tx2"/>
                </a:solidFill>
              </a:rPr>
            </a:br>
            <a:r>
              <a:rPr lang="en-US" sz="2400" dirty="0">
                <a:solidFill>
                  <a:schemeClr val="tx2"/>
                </a:solidFill>
              </a:rPr>
              <a:t>• Live events or meetings</a:t>
            </a:r>
            <a:br>
              <a:rPr lang="en-US" sz="2400" dirty="0">
                <a:solidFill>
                  <a:schemeClr val="tx2"/>
                </a:solidFill>
              </a:rPr>
            </a:br>
            <a:r>
              <a:rPr lang="en-US" sz="2400" dirty="0">
                <a:solidFill>
                  <a:schemeClr val="tx2"/>
                </a:solidFill>
              </a:rPr>
              <a:t>• Video/audio broadcasts </a:t>
            </a:r>
            <a:br>
              <a:rPr lang="en-US" sz="2400" dirty="0">
                <a:solidFill>
                  <a:schemeClr val="tx2"/>
                </a:solidFill>
              </a:rPr>
            </a:br>
            <a:r>
              <a:rPr lang="en-US" sz="2400" dirty="0">
                <a:solidFill>
                  <a:schemeClr val="tx2"/>
                </a:solidFill>
              </a:rPr>
              <a:t>• Face-to-face personal communication</a:t>
            </a:r>
            <a:br>
              <a:rPr lang="en-US" sz="2400" dirty="0">
                <a:solidFill>
                  <a:schemeClr val="tx2"/>
                </a:solidFill>
              </a:rPr>
            </a:br>
            <a:r>
              <a:rPr lang="en-US" sz="2400" dirty="0">
                <a:solidFill>
                  <a:schemeClr val="tx2"/>
                </a:solidFill>
              </a:rPr>
              <a:t>• Formal and informal methods</a:t>
            </a:r>
            <a:br>
              <a:rPr lang="en-US" sz="2400" b="1" dirty="0">
                <a:solidFill>
                  <a:schemeClr val="tx2"/>
                </a:solidFill>
              </a:rPr>
            </a:br>
            <a:endParaRPr lang="en-US" sz="2400" b="1" dirty="0">
              <a:solidFill>
                <a:schemeClr val="tx2"/>
              </a:solidFill>
            </a:endParaRPr>
          </a:p>
        </p:txBody>
      </p:sp>
      <p:sp>
        <p:nvSpPr>
          <p:cNvPr id="3" name="Content Placeholder 2"/>
          <p:cNvSpPr>
            <a:spLocks noGrp="1"/>
          </p:cNvSpPr>
          <p:nvPr>
            <p:ph idx="1"/>
          </p:nvPr>
        </p:nvSpPr>
        <p:spPr>
          <a:xfrm>
            <a:off x="333487" y="656216"/>
            <a:ext cx="4658061" cy="3065930"/>
          </a:xfrm>
        </p:spPr>
        <p:txBody>
          <a:bodyPr anchor="ctr">
            <a:normAutofit/>
          </a:bodyPr>
          <a:lstStyle/>
          <a:p>
            <a:pPr marL="0" indent="0">
              <a:buNone/>
            </a:pPr>
            <a:r>
              <a:rPr lang="en-US" sz="2400" b="1" dirty="0">
                <a:solidFill>
                  <a:schemeClr val="tx2"/>
                </a:solidFill>
              </a:rPr>
              <a:t>Communication</a:t>
            </a:r>
          </a:p>
          <a:p>
            <a:pPr marL="0" indent="0">
              <a:buNone/>
            </a:pPr>
            <a:r>
              <a:rPr lang="en-US" sz="2400" dirty="0">
                <a:solidFill>
                  <a:schemeClr val="tx2"/>
                </a:solidFill>
              </a:rPr>
              <a:t>Effective communication ensures that everyone know what happening ,why, where they fit.</a:t>
            </a:r>
          </a:p>
          <a:p>
            <a:pPr marL="0" indent="0">
              <a:buNone/>
            </a:pPr>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Effect transition="in" filter="fade">
                                      <p:cBhvr>
                                        <p:cTn id="14" dur="1000"/>
                                        <p:tgtEl>
                                          <p:spTgt spid="3">
                                            <p:txEl>
                                              <p:pRg st="0" end="0"/>
                                            </p:txEl>
                                          </p:spTgt>
                                        </p:tgtEl>
                                      </p:cBhvr>
                                    </p:animEffect>
                                    <p:anim calcmode="lin" valueType="num">
                                      <p:cBhvr>
                                        <p:cTn id="15"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1000"/>
                                        <p:tgtEl>
                                          <p:spTgt spid="3">
                                            <p:txEl>
                                              <p:pRg st="1" end="1"/>
                                            </p:txEl>
                                          </p:spTgt>
                                        </p:tgtEl>
                                      </p:cBhvr>
                                    </p:animEffect>
                                    <p:anim calcmode="lin" valueType="num">
                                      <p:cBhvr>
                                        <p:cTn id="22"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E91DC736-0EF8-4F87-9146-EBF1D2EE4D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Green dialogue boxes">
            <a:extLst>
              <a:ext uri="{FF2B5EF4-FFF2-40B4-BE49-F238E27FC236}">
                <a16:creationId xmlns:a16="http://schemas.microsoft.com/office/drawing/2014/main" id="{F2873C4F-DAEF-CDC1-6C98-E724D3C4D49F}"/>
              </a:ext>
            </a:extLst>
          </p:cNvPr>
          <p:cNvPicPr>
            <a:picLocks noChangeAspect="1"/>
          </p:cNvPicPr>
          <p:nvPr/>
        </p:nvPicPr>
        <p:blipFill>
          <a:blip r:embed="rId2"/>
          <a:srcRect t="4968" r="-1" b="-1"/>
          <a:stretch/>
        </p:blipFill>
        <p:spPr>
          <a:xfrm>
            <a:off x="3523488" y="10"/>
            <a:ext cx="8668512" cy="6857990"/>
          </a:xfrm>
          <a:prstGeom prst="rect">
            <a:avLst/>
          </a:prstGeom>
        </p:spPr>
      </p:pic>
      <p:sp>
        <p:nvSpPr>
          <p:cNvPr id="11" name="Rectangle 10">
            <a:extLst>
              <a:ext uri="{FF2B5EF4-FFF2-40B4-BE49-F238E27FC236}">
                <a16:creationId xmlns:a16="http://schemas.microsoft.com/office/drawing/2014/main" id="{097CD68E-23E3-4007-8847-CD0944C4F7B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756601" cy="6858000"/>
          </a:xfrm>
          <a:prstGeom prst="rect">
            <a:avLst/>
          </a:prstGeom>
          <a:gradFill>
            <a:gsLst>
              <a:gs pos="58000">
                <a:schemeClr val="bg1"/>
              </a:gs>
              <a:gs pos="35000">
                <a:schemeClr val="bg1">
                  <a:alpha val="79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p:cNvSpPr>
            <a:spLocks noGrp="1"/>
          </p:cNvSpPr>
          <p:nvPr>
            <p:ph type="title"/>
          </p:nvPr>
        </p:nvSpPr>
        <p:spPr>
          <a:xfrm>
            <a:off x="477981" y="1122363"/>
            <a:ext cx="4023360" cy="3130398"/>
          </a:xfrm>
        </p:spPr>
        <p:txBody>
          <a:bodyPr vert="horz" lIns="91440" tIns="45720" rIns="91440" bIns="45720" rtlCol="0" anchor="b">
            <a:normAutofit fontScale="90000"/>
          </a:bodyPr>
          <a:lstStyle/>
          <a:p>
            <a:pPr algn="ctr"/>
            <a:r>
              <a:rPr lang="en-US" sz="1200" b="1" dirty="0"/>
              <a:t>  </a:t>
            </a:r>
            <a:r>
              <a:rPr lang="en-US" sz="1800" b="1" dirty="0">
                <a:solidFill>
                  <a:srgbClr val="0070C0"/>
                </a:solidFill>
                <a:latin typeface="Abadi" panose="020B0604020104020204" pitchFamily="34" charset="0"/>
              </a:rPr>
              <a:t>Communication p</a:t>
            </a:r>
            <a:r>
              <a:rPr lang="en-US" sz="1800" b="1" dirty="0">
                <a:solidFill>
                  <a:srgbClr val="0070C0"/>
                </a:solidFill>
              </a:rPr>
              <a:t>rovide</a:t>
            </a:r>
            <a:br>
              <a:rPr lang="en-US" sz="1800" b="1" dirty="0"/>
            </a:br>
            <a:r>
              <a:rPr lang="en-US" sz="1800" b="1" dirty="0"/>
              <a:t>  The right people with</a:t>
            </a:r>
            <a:br>
              <a:rPr lang="en-US" sz="1800" b="1" dirty="0"/>
            </a:br>
            <a:r>
              <a:rPr lang="en-US" sz="1800" b="1" dirty="0"/>
              <a:t>The right access to </a:t>
            </a:r>
            <a:br>
              <a:rPr lang="en-US" sz="1800" b="1" dirty="0"/>
            </a:br>
            <a:r>
              <a:rPr lang="en-US" sz="1800" b="1" dirty="0"/>
              <a:t>The right info at</a:t>
            </a:r>
            <a:br>
              <a:rPr lang="en-US" sz="1800" b="1" dirty="0"/>
            </a:br>
            <a:r>
              <a:rPr lang="en-US" sz="1800" b="1" dirty="0"/>
              <a:t>The right time </a:t>
            </a:r>
            <a:br>
              <a:rPr lang="en-US" sz="1800" b="1" dirty="0"/>
            </a:br>
            <a:br>
              <a:rPr lang="en-US" sz="1200" b="1" dirty="0"/>
            </a:br>
            <a:br>
              <a:rPr lang="en-US" sz="1200" b="1" dirty="0"/>
            </a:br>
            <a:r>
              <a:rPr lang="en-US" sz="1300" b="1" dirty="0">
                <a:latin typeface="Arial" panose="020B0604020202020204" pitchFamily="34" charset="0"/>
                <a:cs typeface="Arial" panose="020B0604020202020204" pitchFamily="34" charset="0"/>
              </a:rPr>
              <a:t>what we are Communicate</a:t>
            </a:r>
            <a:r>
              <a:rPr lang="en-US" sz="1200" b="1" dirty="0"/>
              <a:t>: </a:t>
            </a:r>
            <a:br>
              <a:rPr lang="en-US" sz="1200" b="1" dirty="0"/>
            </a:br>
            <a:br>
              <a:rPr lang="en-US" sz="1200" b="1" dirty="0"/>
            </a:br>
            <a:r>
              <a:rPr lang="en-US" sz="1200" b="1" u="sng" dirty="0"/>
              <a:t> </a:t>
            </a:r>
            <a:r>
              <a:rPr lang="en-US" sz="1300" b="1" u="sng" dirty="0">
                <a:latin typeface="Arial" panose="020B0604020202020204" pitchFamily="34" charset="0"/>
                <a:cs typeface="Arial" panose="020B0604020202020204" pitchFamily="34" charset="0"/>
              </a:rPr>
              <a:t>Process: </a:t>
            </a:r>
            <a:r>
              <a:rPr lang="en-US" sz="1300" dirty="0">
                <a:latin typeface="Arial" panose="020B0604020202020204" pitchFamily="34" charset="0"/>
                <a:cs typeface="Arial" panose="020B0604020202020204" pitchFamily="34" charset="0"/>
              </a:rPr>
              <a:t>The program must address key process areas. Management should ensure they are not only effective but also efficient and responsive, clear and consistent. Process ensure proper planning and feedback loops so U can continue to improve the program.</a:t>
            </a:r>
            <a:br>
              <a:rPr lang="en-US" sz="1300" dirty="0">
                <a:latin typeface="Arial" panose="020B0604020202020204" pitchFamily="34" charset="0"/>
                <a:cs typeface="Arial" panose="020B0604020202020204" pitchFamily="34" charset="0"/>
              </a:rPr>
            </a:br>
            <a:br>
              <a:rPr lang="en-US" sz="1200" dirty="0"/>
            </a:br>
            <a:endParaRPr lang="en-US" sz="1200" dirty="0"/>
          </a:p>
        </p:txBody>
      </p:sp>
      <p:sp>
        <p:nvSpPr>
          <p:cNvPr id="13" name="Rectangle 12">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5" name="Rectangle 14">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A3363022-C969-41E9-8EB2-E4C94908C1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8D1AD6B3-BE88-4CEB-BA17-790657CC47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6590662" y="968188"/>
            <a:ext cx="4805996" cy="4840941"/>
          </a:xfrm>
        </p:spPr>
        <p:txBody>
          <a:bodyPr vert="horz" lIns="91440" tIns="45720" rIns="91440" bIns="45720" rtlCol="0" anchor="t">
            <a:normAutofit fontScale="90000"/>
          </a:bodyPr>
          <a:lstStyle/>
          <a:p>
            <a:r>
              <a:rPr lang="en-US" sz="1000" kern="1200" dirty="0">
                <a:solidFill>
                  <a:schemeClr val="tx2"/>
                </a:solidFill>
                <a:latin typeface="+mj-lt"/>
                <a:ea typeface="+mj-ea"/>
                <a:cs typeface="+mj-cs"/>
              </a:rPr>
              <a:t> </a:t>
            </a:r>
            <a:r>
              <a:rPr lang="en-US" sz="1800" b="1" kern="1200" dirty="0">
                <a:solidFill>
                  <a:srgbClr val="00B0F0"/>
                </a:solidFill>
                <a:latin typeface="Arial" panose="020B0604020202020204" pitchFamily="34" charset="0"/>
                <a:cs typeface="Arial" panose="020B0604020202020204" pitchFamily="34" charset="0"/>
              </a:rPr>
              <a:t>P4 – Education</a:t>
            </a: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Educate the governing authority, management, the workforce, and the extended enterprise about expected conduct, and increase the skills and motivation need to help the organization address opportunities, threats, and requirements</a:t>
            </a:r>
            <a:br>
              <a:rPr lang="en-US" sz="1800" kern="1200" dirty="0">
                <a:solidFill>
                  <a:schemeClr val="tx2"/>
                </a:solidFill>
                <a:latin typeface="Arial" panose="020B0604020202020204" pitchFamily="34" charset="0"/>
                <a:cs typeface="Arial" panose="020B0604020202020204" pitchFamily="34" charset="0"/>
              </a:rPr>
            </a:br>
            <a:br>
              <a:rPr lang="en-US" sz="1800" kern="1200" dirty="0">
                <a:solidFill>
                  <a:schemeClr val="tx2"/>
                </a:solidFill>
                <a:latin typeface="Arial" panose="020B0604020202020204" pitchFamily="34" charset="0"/>
                <a:cs typeface="Arial" panose="020B0604020202020204" pitchFamily="34" charset="0"/>
              </a:rPr>
            </a:br>
            <a:r>
              <a:rPr lang="en-US" sz="1800" b="1" kern="1200" dirty="0">
                <a:solidFill>
                  <a:schemeClr val="tx2"/>
                </a:solidFill>
                <a:latin typeface="Arial" panose="020B0604020202020204" pitchFamily="34" charset="0"/>
                <a:cs typeface="Arial" panose="020B0604020202020204" pitchFamily="34" charset="0"/>
              </a:rPr>
              <a:t>P4: Definitions</a:t>
            </a: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Education includes both formal and informal methods of imparting knowledge and skill. </a:t>
            </a: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Curriculum Plan defines who needs to learn what, when, and how.</a:t>
            </a: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Helpline is a live or on-demand channel for individuals to ask questions before or while they are engaging in a task.</a:t>
            </a:r>
            <a:br>
              <a:rPr lang="en-US" sz="1800" kern="1200" dirty="0">
                <a:solidFill>
                  <a:schemeClr val="tx2"/>
                </a:solidFill>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Integrated Support provides “just-in-time </a:t>
            </a:r>
            <a:r>
              <a:rPr lang="en-US" sz="1800" kern="1200" spc="0" dirty="0">
                <a:solidFill>
                  <a:schemeClr val="tx2"/>
                </a:solidFill>
                <a:effectLst/>
                <a:latin typeface="Arial" panose="020B0604020202020204" pitchFamily="34" charset="0"/>
                <a:cs typeface="Arial" panose="020B0604020202020204" pitchFamily="34" charset="0"/>
              </a:rPr>
              <a:t>advice</a:t>
            </a:r>
            <a:r>
              <a:rPr lang="en-US" sz="1800" kern="1200" spc="200" dirty="0">
                <a:solidFill>
                  <a:schemeClr val="tx2"/>
                </a:solidFill>
                <a:effectLst/>
                <a:latin typeface="Arial" panose="020B0604020202020204" pitchFamily="34" charset="0"/>
                <a:cs typeface="Arial" panose="020B0604020202020204" pitchFamily="34" charset="0"/>
              </a:rPr>
              <a:t> </a:t>
            </a:r>
            <a:r>
              <a:rPr lang="en-US" sz="1800" kern="1200" spc="0" dirty="0">
                <a:solidFill>
                  <a:schemeClr val="tx2"/>
                </a:solidFill>
                <a:effectLst/>
                <a:latin typeface="Arial" panose="020B0604020202020204" pitchFamily="34" charset="0"/>
                <a:cs typeface="Arial" panose="020B0604020202020204" pitchFamily="34" charset="0"/>
              </a:rPr>
              <a:t>and</a:t>
            </a:r>
            <a:r>
              <a:rPr lang="en-US" sz="1800" kern="1200" spc="200" dirty="0">
                <a:solidFill>
                  <a:schemeClr val="tx2"/>
                </a:solidFill>
                <a:effectLst/>
                <a:latin typeface="Arial" panose="020B0604020202020204" pitchFamily="34" charset="0"/>
                <a:cs typeface="Arial" panose="020B0604020202020204" pitchFamily="34" charset="0"/>
              </a:rPr>
              <a:t> </a:t>
            </a:r>
            <a:r>
              <a:rPr lang="en-US" sz="1800" kern="1200" spc="0" dirty="0">
                <a:solidFill>
                  <a:schemeClr val="tx2"/>
                </a:solidFill>
                <a:effectLst/>
                <a:latin typeface="Arial" panose="020B0604020202020204" pitchFamily="34" charset="0"/>
                <a:cs typeface="Arial" panose="020B0604020202020204" pitchFamily="34" charset="0"/>
              </a:rPr>
              <a:t>education</a:t>
            </a:r>
            <a:r>
              <a:rPr lang="en-US" sz="1800" kern="1200" spc="200" dirty="0">
                <a:solidFill>
                  <a:schemeClr val="tx2"/>
                </a:solidFill>
                <a:effectLst/>
                <a:latin typeface="Arial" panose="020B0604020202020204" pitchFamily="34" charset="0"/>
                <a:cs typeface="Arial" panose="020B0604020202020204" pitchFamily="34" charset="0"/>
              </a:rPr>
              <a:t> </a:t>
            </a:r>
            <a:r>
              <a:rPr lang="en-US" sz="1800" kern="1200" spc="0" dirty="0">
                <a:solidFill>
                  <a:schemeClr val="tx2"/>
                </a:solidFill>
                <a:effectLst/>
                <a:latin typeface="Arial" panose="020B0604020202020204" pitchFamily="34" charset="0"/>
                <a:cs typeface="Arial" panose="020B0604020202020204" pitchFamily="34" charset="0"/>
              </a:rPr>
              <a:t>to individuals while they are performing a task.</a:t>
            </a:r>
            <a:br>
              <a:rPr lang="en-US" sz="1800" kern="1200" spc="0" dirty="0">
                <a:solidFill>
                  <a:schemeClr val="tx2"/>
                </a:solidFill>
                <a:effectLst/>
                <a:latin typeface="Arial" panose="020B0604020202020204" pitchFamily="34" charset="0"/>
                <a:cs typeface="Arial" panose="020B0604020202020204" pitchFamily="34" charset="0"/>
              </a:rPr>
            </a:br>
            <a:r>
              <a:rPr lang="en-US" sz="1800" kern="1200" dirty="0">
                <a:solidFill>
                  <a:schemeClr val="tx2"/>
                </a:solidFill>
                <a:latin typeface="Arial" panose="020B0604020202020204" pitchFamily="34" charset="0"/>
                <a:cs typeface="Arial" panose="020B0604020202020204" pitchFamily="34" charset="0"/>
              </a:rPr>
              <a:t>• </a:t>
            </a:r>
            <a:r>
              <a:rPr lang="en-US" sz="1800" b="1" kern="1200" dirty="0">
                <a:solidFill>
                  <a:schemeClr val="tx2"/>
                </a:solidFill>
                <a:effectLst/>
                <a:latin typeface="Arial" panose="020B0604020202020204" pitchFamily="34" charset="0"/>
                <a:cs typeface="Arial" panose="020B0604020202020204" pitchFamily="34" charset="0"/>
              </a:rPr>
              <a:t>Competence </a:t>
            </a:r>
            <a:r>
              <a:rPr lang="en-US" sz="1800" kern="1200" dirty="0">
                <a:solidFill>
                  <a:schemeClr val="tx2"/>
                </a:solidFill>
                <a:effectLst/>
                <a:latin typeface="Arial" panose="020B0604020202020204" pitchFamily="34" charset="0"/>
                <a:cs typeface="Arial" panose="020B0604020202020204" pitchFamily="34" charset="0"/>
              </a:rPr>
              <a:t>is the</a:t>
            </a:r>
            <a:r>
              <a:rPr lang="en-US" sz="1800" kern="1200" spc="-10" dirty="0">
                <a:solidFill>
                  <a:schemeClr val="tx2"/>
                </a:solidFill>
                <a:effectLst/>
                <a:latin typeface="Arial" panose="020B0604020202020204" pitchFamily="34" charset="0"/>
                <a:cs typeface="Arial" panose="020B0604020202020204" pitchFamily="34" charset="0"/>
              </a:rPr>
              <a:t> </a:t>
            </a:r>
            <a:r>
              <a:rPr lang="en-US" sz="1800" kern="1200" dirty="0">
                <a:solidFill>
                  <a:schemeClr val="tx2"/>
                </a:solidFill>
                <a:effectLst/>
                <a:latin typeface="Arial" panose="020B0604020202020204" pitchFamily="34" charset="0"/>
                <a:cs typeface="Arial" panose="020B0604020202020204" pitchFamily="34" charset="0"/>
              </a:rPr>
              <a:t>combination</a:t>
            </a:r>
            <a:r>
              <a:rPr lang="en-US" sz="1800" kern="1200" spc="-5" dirty="0">
                <a:solidFill>
                  <a:schemeClr val="tx2"/>
                </a:solidFill>
                <a:effectLst/>
                <a:latin typeface="Arial" panose="020B0604020202020204" pitchFamily="34" charset="0"/>
                <a:cs typeface="Arial" panose="020B0604020202020204" pitchFamily="34" charset="0"/>
              </a:rPr>
              <a:t> </a:t>
            </a:r>
            <a:r>
              <a:rPr lang="en-US" sz="1800" kern="1200" dirty="0">
                <a:solidFill>
                  <a:schemeClr val="tx2"/>
                </a:solidFill>
                <a:effectLst/>
                <a:latin typeface="Arial" panose="020B0604020202020204" pitchFamily="34" charset="0"/>
                <a:cs typeface="Arial" panose="020B0604020202020204" pitchFamily="34" charset="0"/>
              </a:rPr>
              <a:t>of</a:t>
            </a:r>
            <a:r>
              <a:rPr lang="en-US" sz="1800" kern="1200" spc="-5" dirty="0">
                <a:solidFill>
                  <a:schemeClr val="tx2"/>
                </a:solidFill>
                <a:effectLst/>
                <a:latin typeface="Arial" panose="020B0604020202020204" pitchFamily="34" charset="0"/>
                <a:cs typeface="Arial" panose="020B0604020202020204" pitchFamily="34" charset="0"/>
              </a:rPr>
              <a:t> </a:t>
            </a:r>
            <a:r>
              <a:rPr lang="en-US" sz="1800" kern="1200" dirty="0">
                <a:solidFill>
                  <a:schemeClr val="tx2"/>
                </a:solidFill>
                <a:effectLst/>
                <a:latin typeface="Arial" panose="020B0604020202020204" pitchFamily="34" charset="0"/>
                <a:cs typeface="Arial" panose="020B0604020202020204" pitchFamily="34" charset="0"/>
              </a:rPr>
              <a:t>knowledge, skills, and</a:t>
            </a:r>
            <a:r>
              <a:rPr lang="en-US" sz="1800" kern="1200" spc="-5" dirty="0">
                <a:solidFill>
                  <a:schemeClr val="tx2"/>
                </a:solidFill>
                <a:effectLst/>
                <a:latin typeface="Arial" panose="020B0604020202020204" pitchFamily="34" charset="0"/>
                <a:cs typeface="Arial" panose="020B0604020202020204" pitchFamily="34" charset="0"/>
              </a:rPr>
              <a:t> </a:t>
            </a:r>
            <a:r>
              <a:rPr lang="en-US" sz="1800" kern="1200" dirty="0">
                <a:solidFill>
                  <a:schemeClr val="tx2"/>
                </a:solidFill>
                <a:effectLst/>
                <a:latin typeface="Arial" panose="020B0604020202020204" pitchFamily="34" charset="0"/>
                <a:cs typeface="Arial" panose="020B0604020202020204" pitchFamily="34" charset="0"/>
              </a:rPr>
              <a:t>behavior that enables an individual to do their job.</a:t>
            </a:r>
            <a:br>
              <a:rPr lang="en-US" sz="1800" kern="1200" dirty="0">
                <a:solidFill>
                  <a:schemeClr val="tx2"/>
                </a:solidFill>
                <a:effectLst/>
                <a:latin typeface="Arial" panose="020B0604020202020204" pitchFamily="34" charset="0"/>
                <a:cs typeface="Arial" panose="020B0604020202020204" pitchFamily="34" charset="0"/>
              </a:rPr>
            </a:br>
            <a:br>
              <a:rPr lang="en-US" sz="1800" kern="1200" spc="0" dirty="0">
                <a:solidFill>
                  <a:schemeClr val="tx2"/>
                </a:solidFill>
                <a:effectLst/>
              </a:rPr>
            </a:br>
            <a:endParaRPr lang="en-US" sz="1800" kern="1200" dirty="0">
              <a:solidFill>
                <a:schemeClr val="tx2"/>
              </a:solidFill>
            </a:endParaRPr>
          </a:p>
        </p:txBody>
      </p:sp>
      <p:pic>
        <p:nvPicPr>
          <p:cNvPr id="7" name="Graphic 6" descr="Office Worker">
            <a:extLst>
              <a:ext uri="{FF2B5EF4-FFF2-40B4-BE49-F238E27FC236}">
                <a16:creationId xmlns:a16="http://schemas.microsoft.com/office/drawing/2014/main" id="{97834FA0-A2AC-A918-5681-C8D3042EFFD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470" y="1815320"/>
            <a:ext cx="4141760" cy="4141760"/>
          </a:xfrm>
          <a:custGeom>
            <a:avLst/>
            <a:gdLst/>
            <a:ahLst/>
            <a:cxnLst/>
            <a:rect l="l" t="t" r="r" b="b"/>
            <a:pathLst>
              <a:path w="4141760" h="4377846">
                <a:moveTo>
                  <a:pt x="0" y="0"/>
                </a:moveTo>
                <a:lnTo>
                  <a:pt x="4141760" y="0"/>
                </a:lnTo>
                <a:lnTo>
                  <a:pt x="4141760" y="4377846"/>
                </a:lnTo>
                <a:lnTo>
                  <a:pt x="0" y="4377846"/>
                </a:lnTo>
                <a:close/>
              </a:path>
            </a:pathLst>
          </a:custGeom>
        </p:spPr>
      </p:pic>
      <p:grpSp>
        <p:nvGrpSpPr>
          <p:cNvPr id="14" name="Group 13">
            <a:extLst>
              <a:ext uri="{FF2B5EF4-FFF2-40B4-BE49-F238E27FC236}">
                <a16:creationId xmlns:a16="http://schemas.microsoft.com/office/drawing/2014/main" id="{89D1390B-7E13-4B4F-9CB2-391063412E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15" name="Freeform: Shape 14">
              <a:extLst>
                <a:ext uri="{FF2B5EF4-FFF2-40B4-BE49-F238E27FC236}">
                  <a16:creationId xmlns:a16="http://schemas.microsoft.com/office/drawing/2014/main" id="{9E720206-AA49-4786-A932-A2650DE09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C72F6EE6-EDE9-45A5-8F6D-02B9B7CB2C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C093DC50-3BD7-46B1-A300-CD207E152F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id="{18873D23-2DCF-4B31-A009-95721C06E8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C13EF075-D4EF-4929-ADBC-91B27DA199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grpSp>
        <p:nvGrpSpPr>
          <p:cNvPr id="12" name="Group 11">
            <a:extLst>
              <a:ext uri="{FF2B5EF4-FFF2-40B4-BE49-F238E27FC236}">
                <a16:creationId xmlns:a16="http://schemas.microsoft.com/office/drawing/2014/main" id="{DAA26DFA-AAB2-4973-9C17-16D587C7B19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1863" y="508838"/>
            <a:ext cx="5217958" cy="6239661"/>
            <a:chOff x="-19221" y="251144"/>
            <a:chExt cx="5217958" cy="6239661"/>
          </a:xfrm>
        </p:grpSpPr>
        <p:sp>
          <p:nvSpPr>
            <p:cNvPr id="13" name="Freeform: Shape 12">
              <a:extLst>
                <a:ext uri="{FF2B5EF4-FFF2-40B4-BE49-F238E27FC236}">
                  <a16:creationId xmlns:a16="http://schemas.microsoft.com/office/drawing/2014/main" id="{3F407F11-7321-4BF6-8536-CCE8E34245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251144"/>
              <a:ext cx="5187198" cy="6239661"/>
            </a:xfrm>
            <a:custGeom>
              <a:avLst/>
              <a:gdLst>
                <a:gd name="connsiteX0" fmla="*/ 2011811 w 5187198"/>
                <a:gd name="connsiteY0" fmla="*/ 4 h 6239661"/>
                <a:gd name="connsiteX1" fmla="*/ 2617011 w 5187198"/>
                <a:gd name="connsiteY1" fmla="*/ 70590 h 6239661"/>
                <a:gd name="connsiteX2" fmla="*/ 2690321 w 5187198"/>
                <a:gd name="connsiteY2" fmla="*/ 88146 h 6239661"/>
                <a:gd name="connsiteX3" fmla="*/ 2726863 w 5187198"/>
                <a:gd name="connsiteY3" fmla="*/ 97127 h 6239661"/>
                <a:gd name="connsiteX4" fmla="*/ 2762951 w 5187198"/>
                <a:gd name="connsiteY4" fmla="*/ 107375 h 6239661"/>
                <a:gd name="connsiteX5" fmla="*/ 2834843 w 5187198"/>
                <a:gd name="connsiteY5" fmla="*/ 128493 h 6239661"/>
                <a:gd name="connsiteX6" fmla="*/ 2906574 w 5187198"/>
                <a:gd name="connsiteY6" fmla="*/ 151076 h 6239661"/>
                <a:gd name="connsiteX7" fmla="*/ 3049504 w 5187198"/>
                <a:gd name="connsiteY7" fmla="*/ 202124 h 6239661"/>
                <a:gd name="connsiteX8" fmla="*/ 3189518 w 5187198"/>
                <a:gd name="connsiteY8" fmla="*/ 260159 h 6239661"/>
                <a:gd name="connsiteX9" fmla="*/ 3326048 w 5187198"/>
                <a:gd name="connsiteY9" fmla="*/ 325143 h 6239661"/>
                <a:gd name="connsiteX10" fmla="*/ 3459166 w 5187198"/>
                <a:gd name="connsiteY10" fmla="*/ 395936 h 6239661"/>
                <a:gd name="connsiteX11" fmla="*/ 3588578 w 5187198"/>
                <a:gd name="connsiteY11" fmla="*/ 472343 h 6239661"/>
                <a:gd name="connsiteX12" fmla="*/ 3651864 w 5187198"/>
                <a:gd name="connsiteY12" fmla="*/ 512600 h 6239661"/>
                <a:gd name="connsiteX13" fmla="*/ 3714514 w 5187198"/>
                <a:gd name="connsiteY13" fmla="*/ 553499 h 6239661"/>
                <a:gd name="connsiteX14" fmla="*/ 4181221 w 5187198"/>
                <a:gd name="connsiteY14" fmla="*/ 922912 h 6239661"/>
                <a:gd name="connsiteX15" fmla="*/ 4582963 w 5187198"/>
                <a:gd name="connsiteY15" fmla="*/ 1358264 h 6239661"/>
                <a:gd name="connsiteX16" fmla="*/ 4670721 w 5187198"/>
                <a:gd name="connsiteY16" fmla="*/ 1477644 h 6239661"/>
                <a:gd name="connsiteX17" fmla="*/ 4752378 w 5187198"/>
                <a:gd name="connsiteY17" fmla="*/ 1601187 h 6239661"/>
                <a:gd name="connsiteX18" fmla="*/ 4772168 w 5187198"/>
                <a:gd name="connsiteY18" fmla="*/ 1632456 h 6239661"/>
                <a:gd name="connsiteX19" fmla="*/ 4782117 w 5187198"/>
                <a:gd name="connsiteY19" fmla="*/ 1648104 h 6239661"/>
                <a:gd name="connsiteX20" fmla="*/ 4791381 w 5187198"/>
                <a:gd name="connsiteY20" fmla="*/ 1664150 h 6239661"/>
                <a:gd name="connsiteX21" fmla="*/ 4828190 w 5187198"/>
                <a:gd name="connsiteY21" fmla="*/ 1728379 h 6239661"/>
                <a:gd name="connsiteX22" fmla="*/ 4864832 w 5187198"/>
                <a:gd name="connsiteY22" fmla="*/ 1792796 h 6239661"/>
                <a:gd name="connsiteX23" fmla="*/ 4899201 w 5187198"/>
                <a:gd name="connsiteY23" fmla="*/ 1858342 h 6239661"/>
                <a:gd name="connsiteX24" fmla="*/ 4933266 w 5187198"/>
                <a:gd name="connsiteY24" fmla="*/ 1924155 h 6239661"/>
                <a:gd name="connsiteX25" fmla="*/ 4964403 w 5187198"/>
                <a:gd name="connsiteY25" fmla="*/ 1991384 h 6239661"/>
                <a:gd name="connsiteX26" fmla="*/ 4995019 w 5187198"/>
                <a:gd name="connsiteY26" fmla="*/ 2058823 h 6239661"/>
                <a:gd name="connsiteX27" fmla="*/ 5021999 w 5187198"/>
                <a:gd name="connsiteY27" fmla="*/ 2127723 h 6239661"/>
                <a:gd name="connsiteX28" fmla="*/ 5048321 w 5187198"/>
                <a:gd name="connsiteY28" fmla="*/ 2196908 h 6239661"/>
                <a:gd name="connsiteX29" fmla="*/ 5070546 w 5187198"/>
                <a:gd name="connsiteY29" fmla="*/ 2267547 h 6239661"/>
                <a:gd name="connsiteX30" fmla="*/ 5092171 w 5187198"/>
                <a:gd name="connsiteY30" fmla="*/ 2338256 h 6239661"/>
                <a:gd name="connsiteX31" fmla="*/ 5110305 w 5187198"/>
                <a:gd name="connsiteY31" fmla="*/ 2409886 h 6239661"/>
                <a:gd name="connsiteX32" fmla="*/ 5186393 w 5187198"/>
                <a:gd name="connsiteY32" fmla="*/ 2992022 h 6239661"/>
                <a:gd name="connsiteX33" fmla="*/ 5149045 w 5187198"/>
                <a:gd name="connsiteY33" fmla="*/ 3571816 h 6239661"/>
                <a:gd name="connsiteX34" fmla="*/ 5126572 w 5187198"/>
                <a:gd name="connsiteY34" fmla="*/ 3714520 h 6239661"/>
                <a:gd name="connsiteX35" fmla="*/ 5099067 w 5187198"/>
                <a:gd name="connsiteY35" fmla="*/ 3856108 h 6239661"/>
                <a:gd name="connsiteX36" fmla="*/ 5095699 w 5187198"/>
                <a:gd name="connsiteY36" fmla="*/ 3873868 h 6239661"/>
                <a:gd name="connsiteX37" fmla="*/ 5091573 w 5187198"/>
                <a:gd name="connsiteY37" fmla="*/ 3891426 h 6239661"/>
                <a:gd name="connsiteX38" fmla="*/ 5083324 w 5187198"/>
                <a:gd name="connsiteY38" fmla="*/ 3926541 h 6239661"/>
                <a:gd name="connsiteX39" fmla="*/ 5067256 w 5187198"/>
                <a:gd name="connsiteY39" fmla="*/ 3996889 h 6239661"/>
                <a:gd name="connsiteX40" fmla="*/ 5059194 w 5187198"/>
                <a:gd name="connsiteY40" fmla="*/ 4032171 h 6239661"/>
                <a:gd name="connsiteX41" fmla="*/ 5049522 w 5187198"/>
                <a:gd name="connsiteY41" fmla="*/ 4067833 h 6239661"/>
                <a:gd name="connsiteX42" fmla="*/ 5040067 w 5187198"/>
                <a:gd name="connsiteY42" fmla="*/ 4103553 h 6239661"/>
                <a:gd name="connsiteX43" fmla="*/ 5028960 w 5187198"/>
                <a:gd name="connsiteY43" fmla="*/ 4138946 h 6239661"/>
                <a:gd name="connsiteX44" fmla="*/ 4917351 w 5187198"/>
                <a:gd name="connsiteY44" fmla="*/ 4417041 h 6239661"/>
                <a:gd name="connsiteX45" fmla="*/ 4756163 w 5187198"/>
                <a:gd name="connsiteY45" fmla="*/ 4676402 h 6239661"/>
                <a:gd name="connsiteX46" fmla="*/ 4322493 w 5187198"/>
                <a:gd name="connsiteY46" fmla="*/ 5105604 h 6239661"/>
                <a:gd name="connsiteX47" fmla="*/ 3840510 w 5187198"/>
                <a:gd name="connsiteY47" fmla="*/ 5429590 h 6239661"/>
                <a:gd name="connsiteX48" fmla="*/ 3606447 w 5187198"/>
                <a:gd name="connsiteY48" fmla="*/ 5572862 h 6239661"/>
                <a:gd name="connsiteX49" fmla="*/ 3488814 w 5187198"/>
                <a:gd name="connsiteY49" fmla="*/ 5647178 h 6239661"/>
                <a:gd name="connsiteX50" fmla="*/ 3365864 w 5187198"/>
                <a:gd name="connsiteY50" fmla="*/ 5722735 h 6239661"/>
                <a:gd name="connsiteX51" fmla="*/ 2839486 w 5187198"/>
                <a:gd name="connsiteY51" fmla="*/ 5999120 h 6239661"/>
                <a:gd name="connsiteX52" fmla="*/ 2242423 w 5187198"/>
                <a:gd name="connsiteY52" fmla="*/ 6192346 h 6239661"/>
                <a:gd name="connsiteX53" fmla="*/ 1589380 w 5187198"/>
                <a:gd name="connsiteY53" fmla="*/ 6230657 h 6239661"/>
                <a:gd name="connsiteX54" fmla="*/ 1548244 w 5187198"/>
                <a:gd name="connsiteY54" fmla="*/ 6226706 h 6239661"/>
                <a:gd name="connsiteX55" fmla="*/ 1507348 w 5187198"/>
                <a:gd name="connsiteY55" fmla="*/ 6221428 h 6239661"/>
                <a:gd name="connsiteX56" fmla="*/ 1466401 w 5187198"/>
                <a:gd name="connsiteY56" fmla="*/ 6215904 h 6239661"/>
                <a:gd name="connsiteX57" fmla="*/ 1425773 w 5187198"/>
                <a:gd name="connsiteY57" fmla="*/ 6209191 h 6239661"/>
                <a:gd name="connsiteX58" fmla="*/ 1344960 w 5187198"/>
                <a:gd name="connsiteY58" fmla="*/ 6193681 h 6239661"/>
                <a:gd name="connsiteX59" fmla="*/ 1265007 w 5187198"/>
                <a:gd name="connsiteY59" fmla="*/ 6175388 h 6239661"/>
                <a:gd name="connsiteX60" fmla="*/ 1225415 w 5187198"/>
                <a:gd name="connsiteY60" fmla="*/ 6165243 h 6239661"/>
                <a:gd name="connsiteX61" fmla="*/ 1186567 w 5187198"/>
                <a:gd name="connsiteY61" fmla="*/ 6154486 h 6239661"/>
                <a:gd name="connsiteX62" fmla="*/ 1111158 w 5187198"/>
                <a:gd name="connsiteY62" fmla="*/ 6130918 h 6239661"/>
                <a:gd name="connsiteX63" fmla="*/ 1035915 w 5187198"/>
                <a:gd name="connsiteY63" fmla="*/ 6107163 h 6239661"/>
                <a:gd name="connsiteX64" fmla="*/ 961579 w 5187198"/>
                <a:gd name="connsiteY64" fmla="*/ 6079594 h 6239661"/>
                <a:gd name="connsiteX65" fmla="*/ 395297 w 5187198"/>
                <a:gd name="connsiteY65" fmla="*/ 5792812 h 6239661"/>
                <a:gd name="connsiteX66" fmla="*/ 265239 w 5187198"/>
                <a:gd name="connsiteY66" fmla="*/ 5701511 h 6239661"/>
                <a:gd name="connsiteX67" fmla="*/ 233756 w 5187198"/>
                <a:gd name="connsiteY67" fmla="*/ 5677542 h 6239661"/>
                <a:gd name="connsiteX68" fmla="*/ 202800 w 5187198"/>
                <a:gd name="connsiteY68" fmla="*/ 5652902 h 6239661"/>
                <a:gd name="connsiteX69" fmla="*/ 140918 w 5187198"/>
                <a:gd name="connsiteY69" fmla="*/ 5603515 h 6239661"/>
                <a:gd name="connsiteX70" fmla="*/ 110625 w 5187198"/>
                <a:gd name="connsiteY70" fmla="*/ 5578127 h 6239661"/>
                <a:gd name="connsiteX71" fmla="*/ 95631 w 5187198"/>
                <a:gd name="connsiteY71" fmla="*/ 5565299 h 6239661"/>
                <a:gd name="connsiteX72" fmla="*/ 81966 w 5187198"/>
                <a:gd name="connsiteY72" fmla="*/ 5550973 h 6239661"/>
                <a:gd name="connsiteX73" fmla="*/ 27991 w 5187198"/>
                <a:gd name="connsiteY73" fmla="*/ 5493272 h 6239661"/>
                <a:gd name="connsiteX74" fmla="*/ 1454 w 5187198"/>
                <a:gd name="connsiteY74" fmla="*/ 5464252 h 6239661"/>
                <a:gd name="connsiteX75" fmla="*/ 0 w 5187198"/>
                <a:gd name="connsiteY75" fmla="*/ 5462518 h 6239661"/>
                <a:gd name="connsiteX76" fmla="*/ 0 w 5187198"/>
                <a:gd name="connsiteY76" fmla="*/ 4720187 h 6239661"/>
                <a:gd name="connsiteX77" fmla="*/ 109684 w 5187198"/>
                <a:gd name="connsiteY77" fmla="*/ 4836724 h 6239661"/>
                <a:gd name="connsiteX78" fmla="*/ 306959 w 5187198"/>
                <a:gd name="connsiteY78" fmla="*/ 5007200 h 6239661"/>
                <a:gd name="connsiteX79" fmla="*/ 358101 w 5187198"/>
                <a:gd name="connsiteY79" fmla="*/ 5046057 h 6239661"/>
                <a:gd name="connsiteX80" fmla="*/ 383328 w 5187198"/>
                <a:gd name="connsiteY80" fmla="*/ 5065684 h 6239661"/>
                <a:gd name="connsiteX81" fmla="*/ 409503 w 5187198"/>
                <a:gd name="connsiteY81" fmla="*/ 5083942 h 6239661"/>
                <a:gd name="connsiteX82" fmla="*/ 461889 w 5187198"/>
                <a:gd name="connsiteY82" fmla="*/ 5119888 h 6239661"/>
                <a:gd name="connsiteX83" fmla="*/ 474883 w 5187198"/>
                <a:gd name="connsiteY83" fmla="*/ 5128933 h 6239661"/>
                <a:gd name="connsiteX84" fmla="*/ 486410 w 5187198"/>
                <a:gd name="connsiteY84" fmla="*/ 5139557 h 6239661"/>
                <a:gd name="connsiteX85" fmla="*/ 510852 w 5187198"/>
                <a:gd name="connsiteY85" fmla="*/ 5159089 h 6239661"/>
                <a:gd name="connsiteX86" fmla="*/ 560653 w 5187198"/>
                <a:gd name="connsiteY86" fmla="*/ 5196893 h 6239661"/>
                <a:gd name="connsiteX87" fmla="*/ 585485 w 5187198"/>
                <a:gd name="connsiteY87" fmla="*/ 5215834 h 6239661"/>
                <a:gd name="connsiteX88" fmla="*/ 610707 w 5187198"/>
                <a:gd name="connsiteY88" fmla="*/ 5234185 h 6239661"/>
                <a:gd name="connsiteX89" fmla="*/ 714768 w 5187198"/>
                <a:gd name="connsiteY89" fmla="*/ 5303103 h 6239661"/>
                <a:gd name="connsiteX90" fmla="*/ 1166634 w 5187198"/>
                <a:gd name="connsiteY90" fmla="*/ 5513322 h 6239661"/>
                <a:gd name="connsiteX91" fmla="*/ 1225991 w 5187198"/>
                <a:gd name="connsiteY91" fmla="*/ 5533632 h 6239661"/>
                <a:gd name="connsiteX92" fmla="*/ 1286680 w 5187198"/>
                <a:gd name="connsiteY92" fmla="*/ 5550705 h 6239661"/>
                <a:gd name="connsiteX93" fmla="*/ 1347310 w 5187198"/>
                <a:gd name="connsiteY93" fmla="*/ 5567995 h 6239661"/>
                <a:gd name="connsiteX94" fmla="*/ 1377002 w 5187198"/>
                <a:gd name="connsiteY94" fmla="*/ 5575719 h 6239661"/>
                <a:gd name="connsiteX95" fmla="*/ 1406328 w 5187198"/>
                <a:gd name="connsiteY95" fmla="*/ 5582649 h 6239661"/>
                <a:gd name="connsiteX96" fmla="*/ 1465060 w 5187198"/>
                <a:gd name="connsiteY96" fmla="*/ 5594909 h 6239661"/>
                <a:gd name="connsiteX97" fmla="*/ 1523881 w 5187198"/>
                <a:gd name="connsiteY97" fmla="*/ 5605105 h 6239661"/>
                <a:gd name="connsiteX98" fmla="*/ 1553325 w 5187198"/>
                <a:gd name="connsiteY98" fmla="*/ 5609865 h 6239661"/>
                <a:gd name="connsiteX99" fmla="*/ 1582813 w 5187198"/>
                <a:gd name="connsiteY99" fmla="*/ 5613593 h 6239661"/>
                <a:gd name="connsiteX100" fmla="*/ 1612301 w 5187198"/>
                <a:gd name="connsiteY100" fmla="*/ 5617321 h 6239661"/>
                <a:gd name="connsiteX101" fmla="*/ 1641863 w 5187198"/>
                <a:gd name="connsiteY101" fmla="*/ 5619910 h 6239661"/>
                <a:gd name="connsiteX102" fmla="*/ 2117508 w 5187198"/>
                <a:gd name="connsiteY102" fmla="*/ 5595156 h 6239661"/>
                <a:gd name="connsiteX103" fmla="*/ 2597368 w 5187198"/>
                <a:gd name="connsiteY103" fmla="*/ 5447381 h 6239661"/>
                <a:gd name="connsiteX104" fmla="*/ 3082968 w 5187198"/>
                <a:gd name="connsiteY104" fmla="*/ 5223245 h 6239661"/>
                <a:gd name="connsiteX105" fmla="*/ 3334855 w 5187198"/>
                <a:gd name="connsiteY105" fmla="*/ 5097383 h 6239661"/>
                <a:gd name="connsiteX106" fmla="*/ 3599509 w 5187198"/>
                <a:gd name="connsiteY106" fmla="*/ 4976217 h 6239661"/>
                <a:gd name="connsiteX107" fmla="*/ 4112002 w 5187198"/>
                <a:gd name="connsiteY107" fmla="*/ 4766359 h 6239661"/>
                <a:gd name="connsiteX108" fmla="*/ 4348983 w 5187198"/>
                <a:gd name="connsiteY108" fmla="*/ 4649833 h 6239661"/>
                <a:gd name="connsiteX109" fmla="*/ 4560505 w 5187198"/>
                <a:gd name="connsiteY109" fmla="*/ 4501564 h 6239661"/>
                <a:gd name="connsiteX110" fmla="*/ 4731963 w 5187198"/>
                <a:gd name="connsiteY110" fmla="*/ 4309870 h 6239661"/>
                <a:gd name="connsiteX111" fmla="*/ 4852344 w 5187198"/>
                <a:gd name="connsiteY111" fmla="*/ 4078640 h 6239661"/>
                <a:gd name="connsiteX112" fmla="*/ 4863972 w 5187198"/>
                <a:gd name="connsiteY112" fmla="*/ 4047790 h 6239661"/>
                <a:gd name="connsiteX113" fmla="*/ 4874144 w 5187198"/>
                <a:gd name="connsiteY113" fmla="*/ 4016320 h 6239661"/>
                <a:gd name="connsiteX114" fmla="*/ 4884127 w 5187198"/>
                <a:gd name="connsiteY114" fmla="*/ 3984682 h 6239661"/>
                <a:gd name="connsiteX115" fmla="*/ 4892800 w 5187198"/>
                <a:gd name="connsiteY115" fmla="*/ 3951883 h 6239661"/>
                <a:gd name="connsiteX116" fmla="*/ 4909526 w 5187198"/>
                <a:gd name="connsiteY116" fmla="*/ 3886001 h 6239661"/>
                <a:gd name="connsiteX117" fmla="*/ 4917687 w 5187198"/>
                <a:gd name="connsiteY117" fmla="*/ 3852948 h 6239661"/>
                <a:gd name="connsiteX118" fmla="*/ 4921768 w 5187198"/>
                <a:gd name="connsiteY118" fmla="*/ 3836422 h 6239661"/>
                <a:gd name="connsiteX119" fmla="*/ 4924845 w 5187198"/>
                <a:gd name="connsiteY119" fmla="*/ 3819742 h 6239661"/>
                <a:gd name="connsiteX120" fmla="*/ 4948230 w 5187198"/>
                <a:gd name="connsiteY120" fmla="*/ 3685744 h 6239661"/>
                <a:gd name="connsiteX121" fmla="*/ 4962782 w 5187198"/>
                <a:gd name="connsiteY121" fmla="*/ 3550540 h 6239661"/>
                <a:gd name="connsiteX122" fmla="*/ 4939468 w 5187198"/>
                <a:gd name="connsiteY122" fmla="*/ 3010249 h 6239661"/>
                <a:gd name="connsiteX123" fmla="*/ 4816901 w 5187198"/>
                <a:gd name="connsiteY123" fmla="*/ 2488224 h 6239661"/>
                <a:gd name="connsiteX124" fmla="*/ 4797005 w 5187198"/>
                <a:gd name="connsiteY124" fmla="*/ 2424470 h 6239661"/>
                <a:gd name="connsiteX125" fmla="*/ 4774433 w 5187198"/>
                <a:gd name="connsiteY125" fmla="*/ 2361620 h 6239661"/>
                <a:gd name="connsiteX126" fmla="*/ 4752459 w 5187198"/>
                <a:gd name="connsiteY126" fmla="*/ 2298700 h 6239661"/>
                <a:gd name="connsiteX127" fmla="*/ 4728083 w 5187198"/>
                <a:gd name="connsiteY127" fmla="*/ 2236526 h 6239661"/>
                <a:gd name="connsiteX128" fmla="*/ 4704471 w 5187198"/>
                <a:gd name="connsiteY128" fmla="*/ 2174095 h 6239661"/>
                <a:gd name="connsiteX129" fmla="*/ 4678399 w 5187198"/>
                <a:gd name="connsiteY129" fmla="*/ 2112626 h 6239661"/>
                <a:gd name="connsiteX130" fmla="*/ 4652601 w 5187198"/>
                <a:gd name="connsiteY130" fmla="*/ 2050999 h 6239661"/>
                <a:gd name="connsiteX131" fmla="*/ 4624205 w 5187198"/>
                <a:gd name="connsiteY131" fmla="*/ 1990415 h 6239661"/>
                <a:gd name="connsiteX132" fmla="*/ 4595398 w 5187198"/>
                <a:gd name="connsiteY132" fmla="*/ 1930069 h 6239661"/>
                <a:gd name="connsiteX133" fmla="*/ 4563827 w 5187198"/>
                <a:gd name="connsiteY133" fmla="*/ 1870952 h 6239661"/>
                <a:gd name="connsiteX134" fmla="*/ 4531433 w 5187198"/>
                <a:gd name="connsiteY134" fmla="*/ 1812311 h 6239661"/>
                <a:gd name="connsiteX135" fmla="*/ 4523315 w 5187198"/>
                <a:gd name="connsiteY135" fmla="*/ 1797616 h 6239661"/>
                <a:gd name="connsiteX136" fmla="*/ 4514482 w 5187198"/>
                <a:gd name="connsiteY136" fmla="*/ 1783425 h 6239661"/>
                <a:gd name="connsiteX137" fmla="*/ 4496845 w 5187198"/>
                <a:gd name="connsiteY137" fmla="*/ 1754936 h 6239661"/>
                <a:gd name="connsiteX138" fmla="*/ 4461463 w 5187198"/>
                <a:gd name="connsiteY138" fmla="*/ 1697929 h 6239661"/>
                <a:gd name="connsiteX139" fmla="*/ 4452660 w 5187198"/>
                <a:gd name="connsiteY139" fmla="*/ 1683629 h 6239661"/>
                <a:gd name="connsiteX140" fmla="*/ 4443141 w 5187198"/>
                <a:gd name="connsiteY140" fmla="*/ 1669834 h 6239661"/>
                <a:gd name="connsiteX141" fmla="*/ 4424241 w 5187198"/>
                <a:gd name="connsiteY141" fmla="*/ 1642166 h 6239661"/>
                <a:gd name="connsiteX142" fmla="*/ 4346886 w 5187198"/>
                <a:gd name="connsiteY142" fmla="*/ 1532412 h 6239661"/>
                <a:gd name="connsiteX143" fmla="*/ 3985497 w 5187198"/>
                <a:gd name="connsiteY143" fmla="*/ 1134649 h 6239661"/>
                <a:gd name="connsiteX144" fmla="*/ 3545665 w 5187198"/>
                <a:gd name="connsiteY144" fmla="*/ 825877 h 6239661"/>
                <a:gd name="connsiteX145" fmla="*/ 3486190 w 5187198"/>
                <a:gd name="connsiteY145" fmla="*/ 794756 h 6239661"/>
                <a:gd name="connsiteX146" fmla="*/ 3426182 w 5187198"/>
                <a:gd name="connsiteY146" fmla="*/ 764765 h 6239661"/>
                <a:gd name="connsiteX147" fmla="*/ 3365044 w 5187198"/>
                <a:gd name="connsiteY147" fmla="*/ 737255 h 6239661"/>
                <a:gd name="connsiteX148" fmla="*/ 3334529 w 5187198"/>
                <a:gd name="connsiteY148" fmla="*/ 723514 h 6239661"/>
                <a:gd name="connsiteX149" fmla="*/ 3303733 w 5187198"/>
                <a:gd name="connsiteY149" fmla="*/ 710395 h 6239661"/>
                <a:gd name="connsiteX150" fmla="*/ 3179033 w 5187198"/>
                <a:gd name="connsiteY150" fmla="*/ 662259 h 6239661"/>
                <a:gd name="connsiteX151" fmla="*/ 3052408 w 5187198"/>
                <a:gd name="connsiteY151" fmla="*/ 620447 h 6239661"/>
                <a:gd name="connsiteX152" fmla="*/ 2924325 w 5187198"/>
                <a:gd name="connsiteY152" fmla="*/ 584505 h 6239661"/>
                <a:gd name="connsiteX153" fmla="*/ 2859667 w 5187198"/>
                <a:gd name="connsiteY153" fmla="*/ 569266 h 6239661"/>
                <a:gd name="connsiteX154" fmla="*/ 2795226 w 5187198"/>
                <a:gd name="connsiteY154" fmla="*/ 554085 h 6239661"/>
                <a:gd name="connsiteX155" fmla="*/ 2729702 w 5187198"/>
                <a:gd name="connsiteY155" fmla="*/ 540354 h 6239661"/>
                <a:gd name="connsiteX156" fmla="*/ 2663758 w 5187198"/>
                <a:gd name="connsiteY156" fmla="*/ 527322 h 6239661"/>
                <a:gd name="connsiteX157" fmla="*/ 2630927 w 5187198"/>
                <a:gd name="connsiteY157" fmla="*/ 520495 h 6239661"/>
                <a:gd name="connsiteX158" fmla="*/ 2597965 w 5187198"/>
                <a:gd name="connsiteY158" fmla="*/ 515024 h 6239661"/>
                <a:gd name="connsiteX159" fmla="*/ 2532205 w 5187198"/>
                <a:gd name="connsiteY159" fmla="*/ 503895 h 6239661"/>
                <a:gd name="connsiteX160" fmla="*/ 2010064 w 5187198"/>
                <a:gd name="connsiteY160" fmla="*/ 452552 h 6239661"/>
                <a:gd name="connsiteX161" fmla="*/ 1494552 w 5187198"/>
                <a:gd name="connsiteY161" fmla="*/ 485055 h 6239661"/>
                <a:gd name="connsiteX162" fmla="*/ 1366896 w 5187198"/>
                <a:gd name="connsiteY162" fmla="*/ 509389 h 6239661"/>
                <a:gd name="connsiteX163" fmla="*/ 1240175 w 5187198"/>
                <a:gd name="connsiteY163" fmla="*/ 541045 h 6239661"/>
                <a:gd name="connsiteX164" fmla="*/ 1177438 w 5187198"/>
                <a:gd name="connsiteY164" fmla="*/ 560170 h 6239661"/>
                <a:gd name="connsiteX165" fmla="*/ 1145987 w 5187198"/>
                <a:gd name="connsiteY165" fmla="*/ 569826 h 6239661"/>
                <a:gd name="connsiteX166" fmla="*/ 1130315 w 5187198"/>
                <a:gd name="connsiteY166" fmla="*/ 574669 h 6239661"/>
                <a:gd name="connsiteX167" fmla="*/ 1114873 w 5187198"/>
                <a:gd name="connsiteY167" fmla="*/ 580384 h 6239661"/>
                <a:gd name="connsiteX168" fmla="*/ 1052839 w 5187198"/>
                <a:gd name="connsiteY168" fmla="*/ 602943 h 6239661"/>
                <a:gd name="connsiteX169" fmla="*/ 991135 w 5187198"/>
                <a:gd name="connsiteY169" fmla="*/ 626866 h 6239661"/>
                <a:gd name="connsiteX170" fmla="*/ 930179 w 5187198"/>
                <a:gd name="connsiteY170" fmla="*/ 653191 h 6239661"/>
                <a:gd name="connsiteX171" fmla="*/ 869768 w 5187198"/>
                <a:gd name="connsiteY171" fmla="*/ 680937 h 6239661"/>
                <a:gd name="connsiteX172" fmla="*/ 810085 w 5187198"/>
                <a:gd name="connsiteY172" fmla="*/ 710734 h 6239661"/>
                <a:gd name="connsiteX173" fmla="*/ 751220 w 5187198"/>
                <a:gd name="connsiteY173" fmla="*/ 741794 h 6239661"/>
                <a:gd name="connsiteX174" fmla="*/ 532669 w 5187198"/>
                <a:gd name="connsiteY174" fmla="*/ 881688 h 6239661"/>
                <a:gd name="connsiteX175" fmla="*/ 354185 w 5187198"/>
                <a:gd name="connsiteY175" fmla="*/ 1050286 h 6239661"/>
                <a:gd name="connsiteX176" fmla="*/ 315980 w 5187198"/>
                <a:gd name="connsiteY176" fmla="*/ 1098125 h 6239661"/>
                <a:gd name="connsiteX177" fmla="*/ 280345 w 5187198"/>
                <a:gd name="connsiteY177" fmla="*/ 1149782 h 6239661"/>
                <a:gd name="connsiteX178" fmla="*/ 245890 w 5187198"/>
                <a:gd name="connsiteY178" fmla="*/ 1203959 h 6239661"/>
                <a:gd name="connsiteX179" fmla="*/ 212162 w 5187198"/>
                <a:gd name="connsiteY179" fmla="*/ 1260184 h 6239661"/>
                <a:gd name="connsiteX180" fmla="*/ 80716 w 5187198"/>
                <a:gd name="connsiteY180" fmla="*/ 1502476 h 6239661"/>
                <a:gd name="connsiteX181" fmla="*/ 0 w 5187198"/>
                <a:gd name="connsiteY181" fmla="*/ 1648841 h 6239661"/>
                <a:gd name="connsiteX182" fmla="*/ 0 w 5187198"/>
                <a:gd name="connsiteY182" fmla="*/ 954863 h 6239661"/>
                <a:gd name="connsiteX183" fmla="*/ 43491 w 5187198"/>
                <a:gd name="connsiteY183" fmla="*/ 895513 h 6239661"/>
                <a:gd name="connsiteX184" fmla="*/ 93923 w 5187198"/>
                <a:gd name="connsiteY184" fmla="*/ 834489 h 6239661"/>
                <a:gd name="connsiteX185" fmla="*/ 323465 w 5187198"/>
                <a:gd name="connsiteY185" fmla="*/ 617671 h 6239661"/>
                <a:gd name="connsiteX186" fmla="*/ 574777 w 5187198"/>
                <a:gd name="connsiteY186" fmla="*/ 446794 h 6239661"/>
                <a:gd name="connsiteX187" fmla="*/ 638943 w 5187198"/>
                <a:gd name="connsiteY187" fmla="*/ 408925 h 6239661"/>
                <a:gd name="connsiteX188" fmla="*/ 703505 w 5187198"/>
                <a:gd name="connsiteY188" fmla="*/ 371742 h 6239661"/>
                <a:gd name="connsiteX189" fmla="*/ 769262 w 5187198"/>
                <a:gd name="connsiteY189" fmla="*/ 336154 h 6239661"/>
                <a:gd name="connsiteX190" fmla="*/ 835552 w 5187198"/>
                <a:gd name="connsiteY190" fmla="*/ 301173 h 6239661"/>
                <a:gd name="connsiteX191" fmla="*/ 902979 w 5187198"/>
                <a:gd name="connsiteY191" fmla="*/ 268004 h 6239661"/>
                <a:gd name="connsiteX192" fmla="*/ 971127 w 5187198"/>
                <a:gd name="connsiteY192" fmla="*/ 235607 h 6239661"/>
                <a:gd name="connsiteX193" fmla="*/ 988238 w 5187198"/>
                <a:gd name="connsiteY193" fmla="*/ 227556 h 6239661"/>
                <a:gd name="connsiteX194" fmla="*/ 1005744 w 5187198"/>
                <a:gd name="connsiteY194" fmla="*/ 220191 h 6239661"/>
                <a:gd name="connsiteX195" fmla="*/ 1040729 w 5187198"/>
                <a:gd name="connsiteY195" fmla="*/ 205569 h 6239661"/>
                <a:gd name="connsiteX196" fmla="*/ 1110835 w 5187198"/>
                <a:gd name="connsiteY196" fmla="*/ 176248 h 6239661"/>
                <a:gd name="connsiteX197" fmla="*/ 1254256 w 5187198"/>
                <a:gd name="connsiteY197" fmla="*/ 123796 h 6239661"/>
                <a:gd name="connsiteX198" fmla="*/ 1401310 w 5187198"/>
                <a:gd name="connsiteY198" fmla="*/ 79852 h 6239661"/>
                <a:gd name="connsiteX199" fmla="*/ 2011811 w 5187198"/>
                <a:gd name="connsiteY199" fmla="*/ 4 h 623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5187198" h="6239661">
                  <a:moveTo>
                    <a:pt x="2011811" y="4"/>
                  </a:moveTo>
                  <a:cubicBezTo>
                    <a:pt x="2217306" y="120"/>
                    <a:pt x="2420903" y="25925"/>
                    <a:pt x="2617011" y="70590"/>
                  </a:cubicBezTo>
                  <a:lnTo>
                    <a:pt x="2690321" y="88146"/>
                  </a:lnTo>
                  <a:lnTo>
                    <a:pt x="2726863" y="97127"/>
                  </a:lnTo>
                  <a:lnTo>
                    <a:pt x="2762951" y="107375"/>
                  </a:lnTo>
                  <a:lnTo>
                    <a:pt x="2834843" y="128493"/>
                  </a:lnTo>
                  <a:cubicBezTo>
                    <a:pt x="2858788" y="135605"/>
                    <a:pt x="2882632" y="142226"/>
                    <a:pt x="2906574" y="151076"/>
                  </a:cubicBezTo>
                  <a:cubicBezTo>
                    <a:pt x="2954475" y="167852"/>
                    <a:pt x="3002363" y="183813"/>
                    <a:pt x="3049504" y="202124"/>
                  </a:cubicBezTo>
                  <a:lnTo>
                    <a:pt x="3189518" y="260159"/>
                  </a:lnTo>
                  <a:lnTo>
                    <a:pt x="3326048" y="325143"/>
                  </a:lnTo>
                  <a:cubicBezTo>
                    <a:pt x="3370687" y="348464"/>
                    <a:pt x="3414908" y="372485"/>
                    <a:pt x="3459166" y="395936"/>
                  </a:cubicBezTo>
                  <a:cubicBezTo>
                    <a:pt x="3502947" y="420302"/>
                    <a:pt x="3545491" y="447118"/>
                    <a:pt x="3588578" y="472343"/>
                  </a:cubicBezTo>
                  <a:cubicBezTo>
                    <a:pt x="3610346" y="484551"/>
                    <a:pt x="3630797" y="499072"/>
                    <a:pt x="3651864" y="512600"/>
                  </a:cubicBezTo>
                  <a:lnTo>
                    <a:pt x="3714514" y="553499"/>
                  </a:lnTo>
                  <a:cubicBezTo>
                    <a:pt x="3880005" y="664844"/>
                    <a:pt x="4036083" y="788388"/>
                    <a:pt x="4181221" y="922912"/>
                  </a:cubicBezTo>
                  <a:cubicBezTo>
                    <a:pt x="4326221" y="1057515"/>
                    <a:pt x="4461955" y="1202038"/>
                    <a:pt x="4582963" y="1358264"/>
                  </a:cubicBezTo>
                  <a:cubicBezTo>
                    <a:pt x="4614206" y="1396543"/>
                    <a:pt x="4642091" y="1437400"/>
                    <a:pt x="4670721" y="1477644"/>
                  </a:cubicBezTo>
                  <a:cubicBezTo>
                    <a:pt x="4700172" y="1517414"/>
                    <a:pt x="4725864" y="1559538"/>
                    <a:pt x="4752378" y="1601187"/>
                  </a:cubicBezTo>
                  <a:lnTo>
                    <a:pt x="4772168" y="1632456"/>
                  </a:lnTo>
                  <a:lnTo>
                    <a:pt x="4782117" y="1648104"/>
                  </a:lnTo>
                  <a:lnTo>
                    <a:pt x="4791381" y="1664150"/>
                  </a:lnTo>
                  <a:lnTo>
                    <a:pt x="4828190" y="1728379"/>
                  </a:lnTo>
                  <a:cubicBezTo>
                    <a:pt x="4840266" y="1749930"/>
                    <a:pt x="4853470" y="1770740"/>
                    <a:pt x="4864832" y="1792796"/>
                  </a:cubicBezTo>
                  <a:lnTo>
                    <a:pt x="4899201" y="1858342"/>
                  </a:lnTo>
                  <a:cubicBezTo>
                    <a:pt x="4910484" y="1880260"/>
                    <a:pt x="4922532" y="1901920"/>
                    <a:pt x="4933266" y="1924155"/>
                  </a:cubicBezTo>
                  <a:lnTo>
                    <a:pt x="4964403" y="1991384"/>
                  </a:lnTo>
                  <a:cubicBezTo>
                    <a:pt x="4974618" y="2013829"/>
                    <a:pt x="4985323" y="2036171"/>
                    <a:pt x="4995019" y="2058823"/>
                  </a:cubicBezTo>
                  <a:lnTo>
                    <a:pt x="5021999" y="2127723"/>
                  </a:lnTo>
                  <a:lnTo>
                    <a:pt x="5048321" y="2196908"/>
                  </a:lnTo>
                  <a:lnTo>
                    <a:pt x="5070546" y="2267547"/>
                  </a:lnTo>
                  <a:cubicBezTo>
                    <a:pt x="5078054" y="2291004"/>
                    <a:pt x="5085044" y="2314670"/>
                    <a:pt x="5092171" y="2338256"/>
                  </a:cubicBezTo>
                  <a:cubicBezTo>
                    <a:pt x="5098670" y="2362023"/>
                    <a:pt x="5104296" y="2386019"/>
                    <a:pt x="5110305" y="2409886"/>
                  </a:cubicBezTo>
                  <a:cubicBezTo>
                    <a:pt x="5158097" y="2600976"/>
                    <a:pt x="5182068" y="2797044"/>
                    <a:pt x="5186393" y="2992022"/>
                  </a:cubicBezTo>
                  <a:cubicBezTo>
                    <a:pt x="5191013" y="3187195"/>
                    <a:pt x="5175397" y="3380886"/>
                    <a:pt x="5149045" y="3571816"/>
                  </a:cubicBezTo>
                  <a:cubicBezTo>
                    <a:pt x="5141154" y="3619431"/>
                    <a:pt x="5133539" y="3666889"/>
                    <a:pt x="5126572" y="3714520"/>
                  </a:cubicBezTo>
                  <a:cubicBezTo>
                    <a:pt x="5117276" y="3761759"/>
                    <a:pt x="5107793" y="3808831"/>
                    <a:pt x="5099067" y="3856108"/>
                  </a:cubicBezTo>
                  <a:lnTo>
                    <a:pt x="5095699" y="3873868"/>
                  </a:lnTo>
                  <a:lnTo>
                    <a:pt x="5091573" y="3891426"/>
                  </a:lnTo>
                  <a:lnTo>
                    <a:pt x="5083324" y="3926541"/>
                  </a:lnTo>
                  <a:lnTo>
                    <a:pt x="5067256" y="3996889"/>
                  </a:lnTo>
                  <a:cubicBezTo>
                    <a:pt x="5064451" y="4008657"/>
                    <a:pt x="5062244" y="4020353"/>
                    <a:pt x="5059194" y="4032171"/>
                  </a:cubicBezTo>
                  <a:lnTo>
                    <a:pt x="5049522" y="4067833"/>
                  </a:lnTo>
                  <a:lnTo>
                    <a:pt x="5040067" y="4103553"/>
                  </a:lnTo>
                  <a:cubicBezTo>
                    <a:pt x="5036554" y="4115363"/>
                    <a:pt x="5032689" y="4127194"/>
                    <a:pt x="5028960" y="4138946"/>
                  </a:cubicBezTo>
                  <a:cubicBezTo>
                    <a:pt x="4999693" y="4233462"/>
                    <a:pt x="4962869" y="4326764"/>
                    <a:pt x="4917351" y="4417041"/>
                  </a:cubicBezTo>
                  <a:cubicBezTo>
                    <a:pt x="4871860" y="4507209"/>
                    <a:pt x="4817597" y="4594215"/>
                    <a:pt x="4756163" y="4676402"/>
                  </a:cubicBezTo>
                  <a:cubicBezTo>
                    <a:pt x="4632803" y="4840875"/>
                    <a:pt x="4480597" y="4982783"/>
                    <a:pt x="4322493" y="5105604"/>
                  </a:cubicBezTo>
                  <a:cubicBezTo>
                    <a:pt x="4163928" y="5228420"/>
                    <a:pt x="3999564" y="5332640"/>
                    <a:pt x="3840510" y="5429590"/>
                  </a:cubicBezTo>
                  <a:cubicBezTo>
                    <a:pt x="3760954" y="5478172"/>
                    <a:pt x="3682353" y="5524924"/>
                    <a:pt x="3606447" y="5572862"/>
                  </a:cubicBezTo>
                  <a:lnTo>
                    <a:pt x="3488814" y="5647178"/>
                  </a:lnTo>
                  <a:cubicBezTo>
                    <a:pt x="3448270" y="5672597"/>
                    <a:pt x="3407323" y="5697792"/>
                    <a:pt x="3365864" y="5722735"/>
                  </a:cubicBezTo>
                  <a:cubicBezTo>
                    <a:pt x="3200163" y="5822424"/>
                    <a:pt x="3026125" y="5917328"/>
                    <a:pt x="2839486" y="5999120"/>
                  </a:cubicBezTo>
                  <a:cubicBezTo>
                    <a:pt x="2653201" y="6080891"/>
                    <a:pt x="2453560" y="6149344"/>
                    <a:pt x="2242423" y="6192346"/>
                  </a:cubicBezTo>
                  <a:cubicBezTo>
                    <a:pt x="2031719" y="6235463"/>
                    <a:pt x="1808952" y="6251353"/>
                    <a:pt x="1589380" y="6230657"/>
                  </a:cubicBezTo>
                  <a:lnTo>
                    <a:pt x="1548244" y="6226706"/>
                  </a:lnTo>
                  <a:cubicBezTo>
                    <a:pt x="1534528" y="6225117"/>
                    <a:pt x="1520898" y="6223203"/>
                    <a:pt x="1507348" y="6221428"/>
                  </a:cubicBezTo>
                  <a:lnTo>
                    <a:pt x="1466401" y="6215904"/>
                  </a:lnTo>
                  <a:cubicBezTo>
                    <a:pt x="1452772" y="6213991"/>
                    <a:pt x="1439316" y="6211428"/>
                    <a:pt x="1425773" y="6209191"/>
                  </a:cubicBezTo>
                  <a:cubicBezTo>
                    <a:pt x="1398775" y="6204391"/>
                    <a:pt x="1371610" y="6199779"/>
                    <a:pt x="1344960" y="6193681"/>
                  </a:cubicBezTo>
                  <a:cubicBezTo>
                    <a:pt x="1318251" y="6187799"/>
                    <a:pt x="1291260" y="6182538"/>
                    <a:pt x="1265007" y="6175388"/>
                  </a:cubicBezTo>
                  <a:lnTo>
                    <a:pt x="1225415" y="6165243"/>
                  </a:lnTo>
                  <a:cubicBezTo>
                    <a:pt x="1212163" y="6161924"/>
                    <a:pt x="1198939" y="6158496"/>
                    <a:pt x="1186567" y="6154486"/>
                  </a:cubicBezTo>
                  <a:lnTo>
                    <a:pt x="1111158" y="6130918"/>
                  </a:lnTo>
                  <a:lnTo>
                    <a:pt x="1035915" y="6107163"/>
                  </a:lnTo>
                  <a:cubicBezTo>
                    <a:pt x="1010846" y="6099055"/>
                    <a:pt x="986357" y="6088784"/>
                    <a:pt x="961579" y="6079594"/>
                  </a:cubicBezTo>
                  <a:cubicBezTo>
                    <a:pt x="763709" y="6005594"/>
                    <a:pt x="572401" y="5909703"/>
                    <a:pt x="395297" y="5792812"/>
                  </a:cubicBezTo>
                  <a:lnTo>
                    <a:pt x="265239" y="5701511"/>
                  </a:lnTo>
                  <a:cubicBezTo>
                    <a:pt x="254227" y="5694155"/>
                    <a:pt x="244103" y="5685646"/>
                    <a:pt x="233756" y="5677542"/>
                  </a:cubicBezTo>
                  <a:lnTo>
                    <a:pt x="202800" y="5652902"/>
                  </a:lnTo>
                  <a:lnTo>
                    <a:pt x="140918" y="5603515"/>
                  </a:lnTo>
                  <a:cubicBezTo>
                    <a:pt x="130598" y="5595302"/>
                    <a:pt x="120280" y="5587089"/>
                    <a:pt x="110625" y="5578127"/>
                  </a:cubicBezTo>
                  <a:cubicBezTo>
                    <a:pt x="105647" y="5573779"/>
                    <a:pt x="100444" y="5569834"/>
                    <a:pt x="95631" y="5565299"/>
                  </a:cubicBezTo>
                  <a:cubicBezTo>
                    <a:pt x="90955" y="5560684"/>
                    <a:pt x="86505" y="5555666"/>
                    <a:pt x="81966" y="5550973"/>
                  </a:cubicBezTo>
                  <a:lnTo>
                    <a:pt x="27991" y="5493272"/>
                  </a:lnTo>
                  <a:cubicBezTo>
                    <a:pt x="19109" y="5483589"/>
                    <a:pt x="9758" y="5474359"/>
                    <a:pt x="1454" y="5464252"/>
                  </a:cubicBezTo>
                  <a:lnTo>
                    <a:pt x="0" y="5462518"/>
                  </a:lnTo>
                  <a:lnTo>
                    <a:pt x="0" y="4720187"/>
                  </a:lnTo>
                  <a:lnTo>
                    <a:pt x="109684" y="4836724"/>
                  </a:lnTo>
                  <a:cubicBezTo>
                    <a:pt x="173316" y="4897375"/>
                    <a:pt x="239447" y="4954160"/>
                    <a:pt x="306959" y="5007200"/>
                  </a:cubicBezTo>
                  <a:lnTo>
                    <a:pt x="358101" y="5046057"/>
                  </a:lnTo>
                  <a:lnTo>
                    <a:pt x="383328" y="5065684"/>
                  </a:lnTo>
                  <a:cubicBezTo>
                    <a:pt x="391637" y="5072316"/>
                    <a:pt x="400805" y="5077902"/>
                    <a:pt x="409503" y="5083942"/>
                  </a:cubicBezTo>
                  <a:lnTo>
                    <a:pt x="461889" y="5119888"/>
                  </a:lnTo>
                  <a:cubicBezTo>
                    <a:pt x="466184" y="5122893"/>
                    <a:pt x="470616" y="5125820"/>
                    <a:pt x="474883" y="5128933"/>
                  </a:cubicBezTo>
                  <a:cubicBezTo>
                    <a:pt x="478982" y="5132235"/>
                    <a:pt x="482476" y="5136069"/>
                    <a:pt x="486410" y="5139557"/>
                  </a:cubicBezTo>
                  <a:cubicBezTo>
                    <a:pt x="494140" y="5146613"/>
                    <a:pt x="502565" y="5152812"/>
                    <a:pt x="510852" y="5159089"/>
                  </a:cubicBezTo>
                  <a:lnTo>
                    <a:pt x="560653" y="5196893"/>
                  </a:lnTo>
                  <a:lnTo>
                    <a:pt x="585485" y="5215834"/>
                  </a:lnTo>
                  <a:cubicBezTo>
                    <a:pt x="593773" y="5222111"/>
                    <a:pt x="601864" y="5228685"/>
                    <a:pt x="610707" y="5234185"/>
                  </a:cubicBezTo>
                  <a:lnTo>
                    <a:pt x="714768" y="5303103"/>
                  </a:lnTo>
                  <a:cubicBezTo>
                    <a:pt x="856162" y="5390603"/>
                    <a:pt x="1008099" y="5459947"/>
                    <a:pt x="1166634" y="5513322"/>
                  </a:cubicBezTo>
                  <a:cubicBezTo>
                    <a:pt x="1186540" y="5519932"/>
                    <a:pt x="1205774" y="5527751"/>
                    <a:pt x="1225991" y="5533632"/>
                  </a:cubicBezTo>
                  <a:lnTo>
                    <a:pt x="1286680" y="5550705"/>
                  </a:lnTo>
                  <a:lnTo>
                    <a:pt x="1347310" y="5567995"/>
                  </a:lnTo>
                  <a:cubicBezTo>
                    <a:pt x="1357469" y="5571180"/>
                    <a:pt x="1367261" y="5573572"/>
                    <a:pt x="1377002" y="5575719"/>
                  </a:cubicBezTo>
                  <a:lnTo>
                    <a:pt x="1406328" y="5582649"/>
                  </a:lnTo>
                  <a:cubicBezTo>
                    <a:pt x="1425825" y="5587757"/>
                    <a:pt x="1445490" y="5590939"/>
                    <a:pt x="1465060" y="5594909"/>
                  </a:cubicBezTo>
                  <a:cubicBezTo>
                    <a:pt x="1484652" y="5599231"/>
                    <a:pt x="1504324" y="5601952"/>
                    <a:pt x="1523881" y="5605105"/>
                  </a:cubicBezTo>
                  <a:cubicBezTo>
                    <a:pt x="1533660" y="5606682"/>
                    <a:pt x="1543460" y="5608613"/>
                    <a:pt x="1553325" y="5609865"/>
                  </a:cubicBezTo>
                  <a:lnTo>
                    <a:pt x="1582813" y="5613593"/>
                  </a:lnTo>
                  <a:lnTo>
                    <a:pt x="1612301" y="5617321"/>
                  </a:lnTo>
                  <a:lnTo>
                    <a:pt x="1641863" y="5619910"/>
                  </a:lnTo>
                  <a:cubicBezTo>
                    <a:pt x="1799348" y="5633940"/>
                    <a:pt x="1957913" y="5625770"/>
                    <a:pt x="2117508" y="5595156"/>
                  </a:cubicBezTo>
                  <a:cubicBezTo>
                    <a:pt x="2277124" y="5564895"/>
                    <a:pt x="2437004" y="5512449"/>
                    <a:pt x="2597368" y="5447381"/>
                  </a:cubicBezTo>
                  <a:cubicBezTo>
                    <a:pt x="2757791" y="5382096"/>
                    <a:pt x="2918855" y="5304464"/>
                    <a:pt x="3082968" y="5223245"/>
                  </a:cubicBezTo>
                  <a:lnTo>
                    <a:pt x="3334855" y="5097383"/>
                  </a:lnTo>
                  <a:cubicBezTo>
                    <a:pt x="3423528" y="5054142"/>
                    <a:pt x="3511773" y="5013798"/>
                    <a:pt x="3599509" y="4976217"/>
                  </a:cubicBezTo>
                  <a:cubicBezTo>
                    <a:pt x="3774960" y="4900701"/>
                    <a:pt x="3948276" y="4837481"/>
                    <a:pt x="4112002" y="4766359"/>
                  </a:cubicBezTo>
                  <a:cubicBezTo>
                    <a:pt x="4193972" y="4730827"/>
                    <a:pt x="4273429" y="4692997"/>
                    <a:pt x="4348983" y="4649833"/>
                  </a:cubicBezTo>
                  <a:cubicBezTo>
                    <a:pt x="4424508" y="4606778"/>
                    <a:pt x="4496050" y="4558250"/>
                    <a:pt x="4560505" y="4501564"/>
                  </a:cubicBezTo>
                  <a:cubicBezTo>
                    <a:pt x="4625198" y="4445289"/>
                    <a:pt x="4682991" y="4381021"/>
                    <a:pt x="4731963" y="4309870"/>
                  </a:cubicBezTo>
                  <a:cubicBezTo>
                    <a:pt x="4781043" y="4238747"/>
                    <a:pt x="4821275" y="4160848"/>
                    <a:pt x="4852344" y="4078640"/>
                  </a:cubicBezTo>
                  <a:lnTo>
                    <a:pt x="4863972" y="4047790"/>
                  </a:lnTo>
                  <a:lnTo>
                    <a:pt x="4874144" y="4016320"/>
                  </a:lnTo>
                  <a:lnTo>
                    <a:pt x="4884127" y="3984682"/>
                  </a:lnTo>
                  <a:cubicBezTo>
                    <a:pt x="4887242" y="3973925"/>
                    <a:pt x="4889981" y="3962835"/>
                    <a:pt x="4892800" y="3951883"/>
                  </a:cubicBezTo>
                  <a:lnTo>
                    <a:pt x="4909526" y="3886001"/>
                  </a:lnTo>
                  <a:lnTo>
                    <a:pt x="4917687" y="3852948"/>
                  </a:lnTo>
                  <a:lnTo>
                    <a:pt x="4921768" y="3836422"/>
                  </a:lnTo>
                  <a:lnTo>
                    <a:pt x="4924845" y="3819742"/>
                  </a:lnTo>
                  <a:cubicBezTo>
                    <a:pt x="4933092" y="3775120"/>
                    <a:pt x="4941231" y="3730469"/>
                    <a:pt x="4948230" y="3685744"/>
                  </a:cubicBezTo>
                  <a:cubicBezTo>
                    <a:pt x="4953579" y="3640694"/>
                    <a:pt x="4958249" y="3595577"/>
                    <a:pt x="4962782" y="3550540"/>
                  </a:cubicBezTo>
                  <a:cubicBezTo>
                    <a:pt x="4976580" y="3369692"/>
                    <a:pt x="4965812" y="3187942"/>
                    <a:pt x="4939468" y="3010249"/>
                  </a:cubicBezTo>
                  <a:cubicBezTo>
                    <a:pt x="4912965" y="2832281"/>
                    <a:pt x="4870237" y="2658196"/>
                    <a:pt x="4816901" y="2488224"/>
                  </a:cubicBezTo>
                  <a:cubicBezTo>
                    <a:pt x="4810197" y="2466954"/>
                    <a:pt x="4803984" y="2445582"/>
                    <a:pt x="4797005" y="2424470"/>
                  </a:cubicBezTo>
                  <a:cubicBezTo>
                    <a:pt x="4789399" y="2403537"/>
                    <a:pt x="4781686" y="2382574"/>
                    <a:pt x="4774433" y="2361620"/>
                  </a:cubicBezTo>
                  <a:lnTo>
                    <a:pt x="4752459" y="2298700"/>
                  </a:lnTo>
                  <a:lnTo>
                    <a:pt x="4728083" y="2236526"/>
                  </a:lnTo>
                  <a:cubicBezTo>
                    <a:pt x="4719957" y="2215802"/>
                    <a:pt x="4712352" y="2194869"/>
                    <a:pt x="4704471" y="2174095"/>
                  </a:cubicBezTo>
                  <a:lnTo>
                    <a:pt x="4678399" y="2112626"/>
                  </a:lnTo>
                  <a:lnTo>
                    <a:pt x="4652601" y="2050999"/>
                  </a:lnTo>
                  <a:cubicBezTo>
                    <a:pt x="4643711" y="2030533"/>
                    <a:pt x="4633616" y="2010672"/>
                    <a:pt x="4624205" y="1990415"/>
                  </a:cubicBezTo>
                  <a:lnTo>
                    <a:pt x="4595398" y="1930069"/>
                  </a:lnTo>
                  <a:cubicBezTo>
                    <a:pt x="4585714" y="1909969"/>
                    <a:pt x="4574413" y="1890713"/>
                    <a:pt x="4563827" y="1870952"/>
                  </a:cubicBezTo>
                  <a:lnTo>
                    <a:pt x="4531433" y="1812311"/>
                  </a:lnTo>
                  <a:lnTo>
                    <a:pt x="4523315" y="1797616"/>
                  </a:lnTo>
                  <a:lnTo>
                    <a:pt x="4514482" y="1783425"/>
                  </a:lnTo>
                  <a:lnTo>
                    <a:pt x="4496845" y="1754936"/>
                  </a:lnTo>
                  <a:lnTo>
                    <a:pt x="4461463" y="1697929"/>
                  </a:lnTo>
                  <a:lnTo>
                    <a:pt x="4452660" y="1683629"/>
                  </a:lnTo>
                  <a:lnTo>
                    <a:pt x="4443141" y="1669834"/>
                  </a:lnTo>
                  <a:lnTo>
                    <a:pt x="4424241" y="1642166"/>
                  </a:lnTo>
                  <a:cubicBezTo>
                    <a:pt x="4399005" y="1605265"/>
                    <a:pt x="4374512" y="1567751"/>
                    <a:pt x="4346886" y="1532412"/>
                  </a:cubicBezTo>
                  <a:cubicBezTo>
                    <a:pt x="4240477" y="1388328"/>
                    <a:pt x="4120362" y="1253437"/>
                    <a:pt x="3985497" y="1134649"/>
                  </a:cubicBezTo>
                  <a:cubicBezTo>
                    <a:pt x="3850799" y="1015675"/>
                    <a:pt x="3702920" y="911715"/>
                    <a:pt x="3545665" y="825877"/>
                  </a:cubicBezTo>
                  <a:lnTo>
                    <a:pt x="3486190" y="794756"/>
                  </a:lnTo>
                  <a:cubicBezTo>
                    <a:pt x="3466181" y="784640"/>
                    <a:pt x="3446893" y="773560"/>
                    <a:pt x="3426182" y="764765"/>
                  </a:cubicBezTo>
                  <a:lnTo>
                    <a:pt x="3365044" y="737255"/>
                  </a:lnTo>
                  <a:lnTo>
                    <a:pt x="3334529" y="723514"/>
                  </a:lnTo>
                  <a:cubicBezTo>
                    <a:pt x="3324394" y="718943"/>
                    <a:pt x="3314287" y="714265"/>
                    <a:pt x="3303733" y="710395"/>
                  </a:cubicBezTo>
                  <a:cubicBezTo>
                    <a:pt x="3262013" y="694346"/>
                    <a:pt x="3220711" y="677599"/>
                    <a:pt x="3179033" y="662259"/>
                  </a:cubicBezTo>
                  <a:lnTo>
                    <a:pt x="3052408" y="620447"/>
                  </a:lnTo>
                  <a:lnTo>
                    <a:pt x="2924325" y="584505"/>
                  </a:lnTo>
                  <a:cubicBezTo>
                    <a:pt x="2903106" y="578471"/>
                    <a:pt x="2881119" y="574434"/>
                    <a:pt x="2859667" y="569266"/>
                  </a:cubicBezTo>
                  <a:lnTo>
                    <a:pt x="2795226" y="554085"/>
                  </a:lnTo>
                  <a:cubicBezTo>
                    <a:pt x="2774078" y="548652"/>
                    <a:pt x="2751709" y="544744"/>
                    <a:pt x="2729702" y="540354"/>
                  </a:cubicBezTo>
                  <a:lnTo>
                    <a:pt x="2663758" y="527322"/>
                  </a:lnTo>
                  <a:lnTo>
                    <a:pt x="2630927" y="520495"/>
                  </a:lnTo>
                  <a:lnTo>
                    <a:pt x="2597965" y="515024"/>
                  </a:lnTo>
                  <a:cubicBezTo>
                    <a:pt x="2575970" y="511449"/>
                    <a:pt x="2554112" y="507795"/>
                    <a:pt x="2532205" y="503895"/>
                  </a:cubicBezTo>
                  <a:cubicBezTo>
                    <a:pt x="2357016" y="475037"/>
                    <a:pt x="2182954" y="456682"/>
                    <a:pt x="2010064" y="452552"/>
                  </a:cubicBezTo>
                  <a:cubicBezTo>
                    <a:pt x="1837255" y="448558"/>
                    <a:pt x="1665388" y="457916"/>
                    <a:pt x="1494552" y="485055"/>
                  </a:cubicBezTo>
                  <a:cubicBezTo>
                    <a:pt x="1452133" y="492816"/>
                    <a:pt x="1409569" y="501117"/>
                    <a:pt x="1366896" y="509389"/>
                  </a:cubicBezTo>
                  <a:cubicBezTo>
                    <a:pt x="1324862" y="520035"/>
                    <a:pt x="1282333" y="529505"/>
                    <a:pt x="1240175" y="541045"/>
                  </a:cubicBezTo>
                  <a:lnTo>
                    <a:pt x="1177438" y="560170"/>
                  </a:lnTo>
                  <a:lnTo>
                    <a:pt x="1145987" y="569826"/>
                  </a:lnTo>
                  <a:lnTo>
                    <a:pt x="1130315" y="574669"/>
                  </a:lnTo>
                  <a:lnTo>
                    <a:pt x="1114873" y="580384"/>
                  </a:lnTo>
                  <a:lnTo>
                    <a:pt x="1052839" y="602943"/>
                  </a:lnTo>
                  <a:cubicBezTo>
                    <a:pt x="1032151" y="610499"/>
                    <a:pt x="1011255" y="617535"/>
                    <a:pt x="991135" y="626866"/>
                  </a:cubicBezTo>
                  <a:lnTo>
                    <a:pt x="930179" y="653191"/>
                  </a:lnTo>
                  <a:cubicBezTo>
                    <a:pt x="909850" y="662002"/>
                    <a:pt x="889443" y="670676"/>
                    <a:pt x="869768" y="680937"/>
                  </a:cubicBezTo>
                  <a:lnTo>
                    <a:pt x="810085" y="710734"/>
                  </a:lnTo>
                  <a:cubicBezTo>
                    <a:pt x="790331" y="720859"/>
                    <a:pt x="770124" y="730514"/>
                    <a:pt x="751220" y="741794"/>
                  </a:cubicBezTo>
                  <a:cubicBezTo>
                    <a:pt x="673929" y="784955"/>
                    <a:pt x="598827" y="830326"/>
                    <a:pt x="532669" y="881688"/>
                  </a:cubicBezTo>
                  <a:cubicBezTo>
                    <a:pt x="464226" y="931625"/>
                    <a:pt x="406969" y="988270"/>
                    <a:pt x="354185" y="1050286"/>
                  </a:cubicBezTo>
                  <a:lnTo>
                    <a:pt x="315980" y="1098125"/>
                  </a:lnTo>
                  <a:lnTo>
                    <a:pt x="280345" y="1149782"/>
                  </a:lnTo>
                  <a:cubicBezTo>
                    <a:pt x="268144" y="1166335"/>
                    <a:pt x="257438" y="1185955"/>
                    <a:pt x="245890" y="1203959"/>
                  </a:cubicBezTo>
                  <a:cubicBezTo>
                    <a:pt x="234552" y="1222481"/>
                    <a:pt x="223171" y="1240298"/>
                    <a:pt x="212162" y="1260184"/>
                  </a:cubicBezTo>
                  <a:cubicBezTo>
                    <a:pt x="168299" y="1337574"/>
                    <a:pt x="125055" y="1419360"/>
                    <a:pt x="80716" y="1502476"/>
                  </a:cubicBezTo>
                  <a:lnTo>
                    <a:pt x="0" y="1648841"/>
                  </a:lnTo>
                  <a:lnTo>
                    <a:pt x="0" y="954863"/>
                  </a:lnTo>
                  <a:lnTo>
                    <a:pt x="43491" y="895513"/>
                  </a:lnTo>
                  <a:cubicBezTo>
                    <a:pt x="59888" y="874984"/>
                    <a:pt x="77014" y="854766"/>
                    <a:pt x="93923" y="834489"/>
                  </a:cubicBezTo>
                  <a:cubicBezTo>
                    <a:pt x="163245" y="754880"/>
                    <a:pt x="240806" y="679565"/>
                    <a:pt x="323465" y="617671"/>
                  </a:cubicBezTo>
                  <a:cubicBezTo>
                    <a:pt x="405002" y="553042"/>
                    <a:pt x="490132" y="499230"/>
                    <a:pt x="574777" y="446794"/>
                  </a:cubicBezTo>
                  <a:cubicBezTo>
                    <a:pt x="595733" y="433050"/>
                    <a:pt x="617442" y="421248"/>
                    <a:pt x="638943" y="408925"/>
                  </a:cubicBezTo>
                  <a:lnTo>
                    <a:pt x="703505" y="371742"/>
                  </a:lnTo>
                  <a:cubicBezTo>
                    <a:pt x="724798" y="358900"/>
                    <a:pt x="747120" y="347842"/>
                    <a:pt x="769262" y="336154"/>
                  </a:cubicBezTo>
                  <a:lnTo>
                    <a:pt x="835552" y="301173"/>
                  </a:lnTo>
                  <a:cubicBezTo>
                    <a:pt x="857427" y="289183"/>
                    <a:pt x="880470" y="278896"/>
                    <a:pt x="902979" y="268004"/>
                  </a:cubicBezTo>
                  <a:lnTo>
                    <a:pt x="971127" y="235607"/>
                  </a:lnTo>
                  <a:lnTo>
                    <a:pt x="988238" y="227556"/>
                  </a:lnTo>
                  <a:lnTo>
                    <a:pt x="1005744" y="220191"/>
                  </a:lnTo>
                  <a:lnTo>
                    <a:pt x="1040729" y="205569"/>
                  </a:lnTo>
                  <a:lnTo>
                    <a:pt x="1110835" y="176248"/>
                  </a:lnTo>
                  <a:cubicBezTo>
                    <a:pt x="1157999" y="157703"/>
                    <a:pt x="1206322" y="141323"/>
                    <a:pt x="1254256" y="123796"/>
                  </a:cubicBezTo>
                  <a:cubicBezTo>
                    <a:pt x="1302938" y="108671"/>
                    <a:pt x="1352074" y="94017"/>
                    <a:pt x="1401310" y="79852"/>
                  </a:cubicBezTo>
                  <a:cubicBezTo>
                    <a:pt x="1599497" y="26774"/>
                    <a:pt x="1806373" y="-329"/>
                    <a:pt x="2011811" y="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06AC5DCC-C3CC-4FD5-AD4E-13A1BE5F7F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297400"/>
              <a:ext cx="5215811" cy="6107388"/>
            </a:xfrm>
            <a:custGeom>
              <a:avLst/>
              <a:gdLst>
                <a:gd name="connsiteX0" fmla="*/ 1869139 w 5215811"/>
                <a:gd name="connsiteY0" fmla="*/ 9 h 6107388"/>
                <a:gd name="connsiteX1" fmla="*/ 2791149 w 5215811"/>
                <a:gd name="connsiteY1" fmla="*/ 130229 h 6107388"/>
                <a:gd name="connsiteX2" fmla="*/ 4760307 w 5215811"/>
                <a:gd name="connsiteY2" fmla="*/ 1608408 h 6107388"/>
                <a:gd name="connsiteX3" fmla="*/ 5108574 w 5215811"/>
                <a:gd name="connsiteY3" fmla="*/ 4050383 h 6107388"/>
                <a:gd name="connsiteX4" fmla="*/ 3434916 w 5215811"/>
                <a:gd name="connsiteY4" fmla="*/ 5503134 h 6107388"/>
                <a:gd name="connsiteX5" fmla="*/ 1137841 w 5215811"/>
                <a:gd name="connsiteY5" fmla="*/ 6033968 h 6107388"/>
                <a:gd name="connsiteX6" fmla="*/ 217555 w 5215811"/>
                <a:gd name="connsiteY6" fmla="*/ 5598945 h 6107388"/>
                <a:gd name="connsiteX7" fmla="*/ 0 w 5215811"/>
                <a:gd name="connsiteY7" fmla="*/ 5419622 h 6107388"/>
                <a:gd name="connsiteX8" fmla="*/ 0 w 5215811"/>
                <a:gd name="connsiteY8" fmla="*/ 4571683 h 6107388"/>
                <a:gd name="connsiteX9" fmla="*/ 18056 w 5215811"/>
                <a:gd name="connsiteY9" fmla="*/ 4599282 h 6107388"/>
                <a:gd name="connsiteX10" fmla="*/ 358324 w 5215811"/>
                <a:gd name="connsiteY10" fmla="*/ 4988154 h 6107388"/>
                <a:gd name="connsiteX11" fmla="*/ 1282741 w 5215811"/>
                <a:gd name="connsiteY11" fmla="*/ 5493193 h 6107388"/>
                <a:gd name="connsiteX12" fmla="*/ 2172794 w 5215811"/>
                <a:gd name="connsiteY12" fmla="*/ 5470630 h 6107388"/>
                <a:gd name="connsiteX13" fmla="*/ 3146893 w 5215811"/>
                <a:gd name="connsiteY13" fmla="*/ 5016296 h 6107388"/>
                <a:gd name="connsiteX14" fmla="*/ 3574114 w 5215811"/>
                <a:gd name="connsiteY14" fmla="*/ 4791124 h 6107388"/>
                <a:gd name="connsiteX15" fmla="*/ 4244948 w 5215811"/>
                <a:gd name="connsiteY15" fmla="*/ 4392664 h 6107388"/>
                <a:gd name="connsiteX16" fmla="*/ 4556385 w 5215811"/>
                <a:gd name="connsiteY16" fmla="*/ 3902656 h 6107388"/>
                <a:gd name="connsiteX17" fmla="*/ 4616354 w 5215811"/>
                <a:gd name="connsiteY17" fmla="*/ 2851680 h 6107388"/>
                <a:gd name="connsiteX18" fmla="*/ 4269266 w 5215811"/>
                <a:gd name="connsiteY18" fmla="*/ 1889625 h 6107388"/>
                <a:gd name="connsiteX19" fmla="*/ 2645976 w 5215811"/>
                <a:gd name="connsiteY19" fmla="*/ 671162 h 6107388"/>
                <a:gd name="connsiteX20" fmla="*/ 1648930 w 5215811"/>
                <a:gd name="connsiteY20" fmla="*/ 573017 h 6107388"/>
                <a:gd name="connsiteX21" fmla="*/ 771768 w 5215811"/>
                <a:gd name="connsiteY21" fmla="*/ 865882 h 6107388"/>
                <a:gd name="connsiteX22" fmla="*/ 433617 w 5215811"/>
                <a:gd name="connsiteY22" fmla="*/ 1119441 h 6107388"/>
                <a:gd name="connsiteX23" fmla="*/ 200571 w 5215811"/>
                <a:gd name="connsiteY23" fmla="*/ 1486480 h 6107388"/>
                <a:gd name="connsiteX24" fmla="*/ 47077 w 5215811"/>
                <a:gd name="connsiteY24" fmla="*/ 1753604 h 6107388"/>
                <a:gd name="connsiteX25" fmla="*/ 0 w 5215811"/>
                <a:gd name="connsiteY25" fmla="*/ 1831655 h 6107388"/>
                <a:gd name="connsiteX26" fmla="*/ 0 w 5215811"/>
                <a:gd name="connsiteY26" fmla="*/ 751112 h 6107388"/>
                <a:gd name="connsiteX27" fmla="*/ 6994 w 5215811"/>
                <a:gd name="connsiteY27" fmla="*/ 742614 h 6107388"/>
                <a:gd name="connsiteX28" fmla="*/ 484047 w 5215811"/>
                <a:gd name="connsiteY28" fmla="*/ 378777 h 6107388"/>
                <a:gd name="connsiteX29" fmla="*/ 1869139 w 5215811"/>
                <a:gd name="connsiteY29" fmla="*/ 9 h 6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5811" h="6107388">
                  <a:moveTo>
                    <a:pt x="1869139" y="9"/>
                  </a:moveTo>
                  <a:cubicBezTo>
                    <a:pt x="2160924" y="-706"/>
                    <a:pt x="2465752" y="43039"/>
                    <a:pt x="2791149" y="130229"/>
                  </a:cubicBezTo>
                  <a:cubicBezTo>
                    <a:pt x="3651198" y="360678"/>
                    <a:pt x="4339884" y="907924"/>
                    <a:pt x="4760307" y="1608408"/>
                  </a:cubicBezTo>
                  <a:cubicBezTo>
                    <a:pt x="5188180" y="2321320"/>
                    <a:pt x="5338357" y="3192822"/>
                    <a:pt x="5108574" y="4050383"/>
                  </a:cubicBezTo>
                  <a:cubicBezTo>
                    <a:pt x="4880820" y="4900373"/>
                    <a:pt x="4152841" y="5098512"/>
                    <a:pt x="3434916" y="5503134"/>
                  </a:cubicBezTo>
                  <a:cubicBezTo>
                    <a:pt x="2717099" y="5907783"/>
                    <a:pt x="2005568" y="6266474"/>
                    <a:pt x="1137841" y="6033968"/>
                  </a:cubicBezTo>
                  <a:cubicBezTo>
                    <a:pt x="783079" y="5938910"/>
                    <a:pt x="479573" y="5790114"/>
                    <a:pt x="217555" y="5598945"/>
                  </a:cubicBezTo>
                  <a:lnTo>
                    <a:pt x="0" y="5419622"/>
                  </a:lnTo>
                  <a:lnTo>
                    <a:pt x="0" y="4571683"/>
                  </a:lnTo>
                  <a:lnTo>
                    <a:pt x="18056" y="4599282"/>
                  </a:lnTo>
                  <a:cubicBezTo>
                    <a:pt x="124071" y="4746782"/>
                    <a:pt x="237002" y="4875718"/>
                    <a:pt x="358324" y="4988154"/>
                  </a:cubicBezTo>
                  <a:cubicBezTo>
                    <a:pt x="621323" y="5231809"/>
                    <a:pt x="923667" y="5396979"/>
                    <a:pt x="1282741" y="5493193"/>
                  </a:cubicBezTo>
                  <a:cubicBezTo>
                    <a:pt x="1573894" y="5571207"/>
                    <a:pt x="1856732" y="5563878"/>
                    <a:pt x="2172794" y="5470630"/>
                  </a:cubicBezTo>
                  <a:cubicBezTo>
                    <a:pt x="2498985" y="5374183"/>
                    <a:pt x="2832844" y="5193315"/>
                    <a:pt x="3146893" y="5016296"/>
                  </a:cubicBezTo>
                  <a:cubicBezTo>
                    <a:pt x="3293538" y="4933641"/>
                    <a:pt x="3436182" y="4861160"/>
                    <a:pt x="3574114" y="4791124"/>
                  </a:cubicBezTo>
                  <a:cubicBezTo>
                    <a:pt x="3841238" y="4655550"/>
                    <a:pt x="4071901" y="4538375"/>
                    <a:pt x="4244948" y="4392664"/>
                  </a:cubicBezTo>
                  <a:cubicBezTo>
                    <a:pt x="4405844" y="4257259"/>
                    <a:pt x="4501845" y="4106204"/>
                    <a:pt x="4556385" y="3902656"/>
                  </a:cubicBezTo>
                  <a:cubicBezTo>
                    <a:pt x="4649063" y="3556776"/>
                    <a:pt x="4669271" y="3203187"/>
                    <a:pt x="4616354" y="2851680"/>
                  </a:cubicBezTo>
                  <a:cubicBezTo>
                    <a:pt x="4565198" y="2511774"/>
                    <a:pt x="4448474" y="2188147"/>
                    <a:pt x="4269266" y="1889625"/>
                  </a:cubicBezTo>
                  <a:cubicBezTo>
                    <a:pt x="3907781" y="1287586"/>
                    <a:pt x="3331245" y="854780"/>
                    <a:pt x="2645976" y="671162"/>
                  </a:cubicBezTo>
                  <a:cubicBezTo>
                    <a:pt x="2278249" y="572630"/>
                    <a:pt x="1952074" y="540526"/>
                    <a:pt x="1648930" y="573017"/>
                  </a:cubicBezTo>
                  <a:cubicBezTo>
                    <a:pt x="1351746" y="604901"/>
                    <a:pt x="1064785" y="700731"/>
                    <a:pt x="771768" y="865882"/>
                  </a:cubicBezTo>
                  <a:cubicBezTo>
                    <a:pt x="568061" y="980657"/>
                    <a:pt x="486465" y="1058486"/>
                    <a:pt x="433617" y="1119441"/>
                  </a:cubicBezTo>
                  <a:cubicBezTo>
                    <a:pt x="358307" y="1206256"/>
                    <a:pt x="292149" y="1323808"/>
                    <a:pt x="200571" y="1486480"/>
                  </a:cubicBezTo>
                  <a:cubicBezTo>
                    <a:pt x="156644" y="1564432"/>
                    <a:pt x="106654" y="1653214"/>
                    <a:pt x="47077" y="1753604"/>
                  </a:cubicBezTo>
                  <a:lnTo>
                    <a:pt x="0" y="1831655"/>
                  </a:lnTo>
                  <a:lnTo>
                    <a:pt x="0" y="751112"/>
                  </a:lnTo>
                  <a:lnTo>
                    <a:pt x="6994" y="742614"/>
                  </a:lnTo>
                  <a:cubicBezTo>
                    <a:pt x="117721" y="617683"/>
                    <a:pt x="259696" y="505222"/>
                    <a:pt x="484047" y="378777"/>
                  </a:cubicBezTo>
                  <a:cubicBezTo>
                    <a:pt x="932751" y="125890"/>
                    <a:pt x="1382831" y="1200"/>
                    <a:pt x="1869139" y="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4BBCC2F4-EFA7-4AF4-B538-AC4022D90F4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1" y="319367"/>
              <a:ext cx="5217956" cy="6100079"/>
            </a:xfrm>
            <a:custGeom>
              <a:avLst/>
              <a:gdLst>
                <a:gd name="connsiteX0" fmla="*/ 1951393 w 5217956"/>
                <a:gd name="connsiteY0" fmla="*/ 82 h 6100079"/>
                <a:gd name="connsiteX1" fmla="*/ 2855177 w 5217956"/>
                <a:gd name="connsiteY1" fmla="*/ 125419 h 6100079"/>
                <a:gd name="connsiteX2" fmla="*/ 4779341 w 5217956"/>
                <a:gd name="connsiteY2" fmla="*/ 1591542 h 6100079"/>
                <a:gd name="connsiteX3" fmla="*/ 5108573 w 5217956"/>
                <a:gd name="connsiteY3" fmla="*/ 4028416 h 6100079"/>
                <a:gd name="connsiteX4" fmla="*/ 3459358 w 5217956"/>
                <a:gd name="connsiteY4" fmla="*/ 5487716 h 6100079"/>
                <a:gd name="connsiteX5" fmla="*/ 1203274 w 5217956"/>
                <a:gd name="connsiteY5" fmla="*/ 6029534 h 6100079"/>
                <a:gd name="connsiteX6" fmla="*/ 59920 w 5217956"/>
                <a:gd name="connsiteY6" fmla="*/ 5396467 h 6100079"/>
                <a:gd name="connsiteX7" fmla="*/ 0 w 5217956"/>
                <a:gd name="connsiteY7" fmla="*/ 5333382 h 6100079"/>
                <a:gd name="connsiteX8" fmla="*/ 0 w 5217956"/>
                <a:gd name="connsiteY8" fmla="*/ 4205833 h 6100079"/>
                <a:gd name="connsiteX9" fmla="*/ 58036 w 5217956"/>
                <a:gd name="connsiteY9" fmla="*/ 4310048 h 6100079"/>
                <a:gd name="connsiteX10" fmla="*/ 520779 w 5217956"/>
                <a:gd name="connsiteY10" fmla="*/ 4907591 h 6100079"/>
                <a:gd name="connsiteX11" fmla="*/ 1377154 w 5217956"/>
                <a:gd name="connsiteY11" fmla="*/ 5380604 h 6100079"/>
                <a:gd name="connsiteX12" fmla="*/ 3123340 w 5217956"/>
                <a:gd name="connsiteY12" fmla="*/ 4905715 h 6100079"/>
                <a:gd name="connsiteX13" fmla="*/ 3547863 w 5217956"/>
                <a:gd name="connsiteY13" fmla="*/ 4676342 h 6100079"/>
                <a:gd name="connsiteX14" fmla="*/ 4186753 w 5217956"/>
                <a:gd name="connsiteY14" fmla="*/ 4289376 h 6100079"/>
                <a:gd name="connsiteX15" fmla="*/ 4459565 w 5217956"/>
                <a:gd name="connsiteY15" fmla="*/ 3854399 h 6100079"/>
                <a:gd name="connsiteX16" fmla="*/ 4521015 w 5217956"/>
                <a:gd name="connsiteY16" fmla="*/ 2849377 h 6100079"/>
                <a:gd name="connsiteX17" fmla="*/ 4199723 w 5217956"/>
                <a:gd name="connsiteY17" fmla="*/ 1931213 h 6100079"/>
                <a:gd name="connsiteX18" fmla="*/ 2681217 w 5217956"/>
                <a:gd name="connsiteY18" fmla="*/ 774211 h 6100079"/>
                <a:gd name="connsiteX19" fmla="*/ 926547 w 5217956"/>
                <a:gd name="connsiteY19" fmla="*/ 967112 h 6100079"/>
                <a:gd name="connsiteX20" fmla="*/ 622677 w 5217956"/>
                <a:gd name="connsiteY20" fmla="*/ 1197863 h 6100079"/>
                <a:gd name="connsiteX21" fmla="*/ 404892 w 5217956"/>
                <a:gd name="connsiteY21" fmla="*/ 1547314 h 6100079"/>
                <a:gd name="connsiteX22" fmla="*/ 40135 w 5217956"/>
                <a:gd name="connsiteY22" fmla="*/ 2159090 h 6100079"/>
                <a:gd name="connsiteX23" fmla="*/ 0 w 5217956"/>
                <a:gd name="connsiteY23" fmla="*/ 2219367 h 6100079"/>
                <a:gd name="connsiteX24" fmla="*/ 0 w 5217956"/>
                <a:gd name="connsiteY24" fmla="*/ 915659 h 6100079"/>
                <a:gd name="connsiteX25" fmla="*/ 58609 w 5217956"/>
                <a:gd name="connsiteY25" fmla="*/ 828051 h 6100079"/>
                <a:gd name="connsiteX26" fmla="*/ 590688 w 5217956"/>
                <a:gd name="connsiteY26" fmla="*/ 385385 h 6100079"/>
                <a:gd name="connsiteX27" fmla="*/ 1951393 w 5217956"/>
                <a:gd name="connsiteY27"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17956" h="6100079">
                  <a:moveTo>
                    <a:pt x="1951393" y="82"/>
                  </a:moveTo>
                  <a:cubicBezTo>
                    <a:pt x="2237631" y="-2119"/>
                    <a:pt x="2536431" y="40011"/>
                    <a:pt x="2855177" y="125419"/>
                  </a:cubicBezTo>
                  <a:cubicBezTo>
                    <a:pt x="3697704" y="351173"/>
                    <a:pt x="4370490" y="894159"/>
                    <a:pt x="4779341" y="1591542"/>
                  </a:cubicBezTo>
                  <a:cubicBezTo>
                    <a:pt x="5195534" y="2301324"/>
                    <a:pt x="5338356" y="3170855"/>
                    <a:pt x="5108573" y="4028416"/>
                  </a:cubicBezTo>
                  <a:cubicBezTo>
                    <a:pt x="4880819" y="4878406"/>
                    <a:pt x="4165603" y="5079965"/>
                    <a:pt x="3459358" y="5487716"/>
                  </a:cubicBezTo>
                  <a:cubicBezTo>
                    <a:pt x="2753114" y="5895466"/>
                    <a:pt x="2053264" y="6257288"/>
                    <a:pt x="1203274" y="6029534"/>
                  </a:cubicBezTo>
                  <a:cubicBezTo>
                    <a:pt x="739884" y="5905369"/>
                    <a:pt x="366399" y="5685345"/>
                    <a:pt x="59920" y="5396467"/>
                  </a:cubicBezTo>
                  <a:lnTo>
                    <a:pt x="0" y="5333382"/>
                  </a:lnTo>
                  <a:lnTo>
                    <a:pt x="0" y="4205833"/>
                  </a:lnTo>
                  <a:lnTo>
                    <a:pt x="58036" y="4310048"/>
                  </a:lnTo>
                  <a:cubicBezTo>
                    <a:pt x="197935" y="4550245"/>
                    <a:pt x="350594" y="4747142"/>
                    <a:pt x="520779" y="4907591"/>
                  </a:cubicBezTo>
                  <a:cubicBezTo>
                    <a:pt x="763600" y="5136565"/>
                    <a:pt x="1043821" y="5291288"/>
                    <a:pt x="1377154" y="5380604"/>
                  </a:cubicBezTo>
                  <a:cubicBezTo>
                    <a:pt x="1963029" y="5537589"/>
                    <a:pt x="2470519" y="5282804"/>
                    <a:pt x="3123340" y="4905715"/>
                  </a:cubicBezTo>
                  <a:cubicBezTo>
                    <a:pt x="3269800" y="4821157"/>
                    <a:pt x="3411134" y="4747512"/>
                    <a:pt x="3547863" y="4676342"/>
                  </a:cubicBezTo>
                  <a:cubicBezTo>
                    <a:pt x="3804497" y="4542710"/>
                    <a:pt x="4026085" y="4427393"/>
                    <a:pt x="4186753" y="4289376"/>
                  </a:cubicBezTo>
                  <a:cubicBezTo>
                    <a:pt x="4329009" y="4167293"/>
                    <a:pt x="4410589" y="4037181"/>
                    <a:pt x="4459565" y="3854399"/>
                  </a:cubicBezTo>
                  <a:cubicBezTo>
                    <a:pt x="4548302" y="3523229"/>
                    <a:pt x="4568981" y="3185183"/>
                    <a:pt x="4521015" y="2849377"/>
                  </a:cubicBezTo>
                  <a:cubicBezTo>
                    <a:pt x="4474709" y="2524680"/>
                    <a:pt x="4366564" y="2215756"/>
                    <a:pt x="4199723" y="1931213"/>
                  </a:cubicBezTo>
                  <a:cubicBezTo>
                    <a:pt x="3863270" y="1357325"/>
                    <a:pt x="3323982" y="946439"/>
                    <a:pt x="2681217" y="774211"/>
                  </a:cubicBezTo>
                  <a:cubicBezTo>
                    <a:pt x="2001139" y="591984"/>
                    <a:pt x="1476322" y="649699"/>
                    <a:pt x="926547" y="967112"/>
                  </a:cubicBezTo>
                  <a:cubicBezTo>
                    <a:pt x="740730" y="1074393"/>
                    <a:pt x="668642" y="1143989"/>
                    <a:pt x="622677" y="1197863"/>
                  </a:cubicBezTo>
                  <a:cubicBezTo>
                    <a:pt x="555599" y="1276450"/>
                    <a:pt x="492360" y="1390031"/>
                    <a:pt x="404892" y="1547314"/>
                  </a:cubicBezTo>
                  <a:cubicBezTo>
                    <a:pt x="317047" y="1705133"/>
                    <a:pt x="204816" y="1906756"/>
                    <a:pt x="40135" y="2159090"/>
                  </a:cubicBezTo>
                  <a:lnTo>
                    <a:pt x="0" y="2219367"/>
                  </a:lnTo>
                  <a:lnTo>
                    <a:pt x="0" y="915659"/>
                  </a:lnTo>
                  <a:lnTo>
                    <a:pt x="58609" y="828051"/>
                  </a:lnTo>
                  <a:cubicBezTo>
                    <a:pt x="177453" y="670481"/>
                    <a:pt x="325846" y="538291"/>
                    <a:pt x="590688" y="385385"/>
                  </a:cubicBezTo>
                  <a:cubicBezTo>
                    <a:pt x="1032158" y="130559"/>
                    <a:pt x="1474329" y="3750"/>
                    <a:pt x="1951393"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2A9D1364-B6A3-44CB-9FBA-C528F0CE90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9220" y="319367"/>
              <a:ext cx="5217957" cy="6100079"/>
            </a:xfrm>
            <a:custGeom>
              <a:avLst/>
              <a:gdLst>
                <a:gd name="connsiteX0" fmla="*/ 1951394 w 5217957"/>
                <a:gd name="connsiteY0" fmla="*/ 82 h 6100079"/>
                <a:gd name="connsiteX1" fmla="*/ 2855178 w 5217957"/>
                <a:gd name="connsiteY1" fmla="*/ 125419 h 6100079"/>
                <a:gd name="connsiteX2" fmla="*/ 4779341 w 5217957"/>
                <a:gd name="connsiteY2" fmla="*/ 1591542 h 6100079"/>
                <a:gd name="connsiteX3" fmla="*/ 5108574 w 5217957"/>
                <a:gd name="connsiteY3" fmla="*/ 4028416 h 6100079"/>
                <a:gd name="connsiteX4" fmla="*/ 3459359 w 5217957"/>
                <a:gd name="connsiteY4" fmla="*/ 5487716 h 6100079"/>
                <a:gd name="connsiteX5" fmla="*/ 1203275 w 5217957"/>
                <a:gd name="connsiteY5" fmla="*/ 6029534 h 6100079"/>
                <a:gd name="connsiteX6" fmla="*/ 59921 w 5217957"/>
                <a:gd name="connsiteY6" fmla="*/ 5396467 h 6100079"/>
                <a:gd name="connsiteX7" fmla="*/ 0 w 5217957"/>
                <a:gd name="connsiteY7" fmla="*/ 5333381 h 6100079"/>
                <a:gd name="connsiteX8" fmla="*/ 0 w 5217957"/>
                <a:gd name="connsiteY8" fmla="*/ 4427327 h 6100079"/>
                <a:gd name="connsiteX9" fmla="*/ 112056 w 5217957"/>
                <a:gd name="connsiteY9" fmla="*/ 4602502 h 6100079"/>
                <a:gd name="connsiteX10" fmla="*/ 443875 w 5217957"/>
                <a:gd name="connsiteY10" fmla="*/ 4989110 h 6100079"/>
                <a:gd name="connsiteX11" fmla="*/ 1348175 w 5217957"/>
                <a:gd name="connsiteY11" fmla="*/ 5488759 h 6100079"/>
                <a:gd name="connsiteX12" fmla="*/ 2221463 w 5217957"/>
                <a:gd name="connsiteY12" fmla="*/ 5461704 h 6100079"/>
                <a:gd name="connsiteX13" fmla="*/ 3179339 w 5217957"/>
                <a:gd name="connsiteY13" fmla="*/ 5003023 h 6100079"/>
                <a:gd name="connsiteX14" fmla="*/ 3599638 w 5217957"/>
                <a:gd name="connsiteY14" fmla="*/ 4775996 h 6100079"/>
                <a:gd name="connsiteX15" fmla="*/ 4259765 w 5217957"/>
                <a:gd name="connsiteY15" fmla="*/ 4374667 h 6100079"/>
                <a:gd name="connsiteX16" fmla="*/ 4567742 w 5217957"/>
                <a:gd name="connsiteY16" fmla="*/ 3883732 h 6100079"/>
                <a:gd name="connsiteX17" fmla="*/ 4631929 w 5217957"/>
                <a:gd name="connsiteY17" fmla="*/ 2833886 h 6100079"/>
                <a:gd name="connsiteX18" fmla="*/ 4296412 w 5217957"/>
                <a:gd name="connsiteY18" fmla="*/ 1874932 h 6100079"/>
                <a:gd name="connsiteX19" fmla="*/ 2710219 w 5217957"/>
                <a:gd name="connsiteY19" fmla="*/ 666410 h 6100079"/>
                <a:gd name="connsiteX20" fmla="*/ 1732642 w 5217957"/>
                <a:gd name="connsiteY20" fmla="*/ 573480 h 6100079"/>
                <a:gd name="connsiteX21" fmla="*/ 870621 w 5217957"/>
                <a:gd name="connsiteY21" fmla="*/ 870402 h 6100079"/>
                <a:gd name="connsiteX22" fmla="*/ 537555 w 5217957"/>
                <a:gd name="connsiteY22" fmla="*/ 1125324 h 6100079"/>
                <a:gd name="connsiteX23" fmla="*/ 306995 w 5217957"/>
                <a:gd name="connsiteY23" fmla="*/ 1493030 h 6100079"/>
                <a:gd name="connsiteX24" fmla="*/ 23579 w 5217957"/>
                <a:gd name="connsiteY24" fmla="*/ 1977465 h 6100079"/>
                <a:gd name="connsiteX25" fmla="*/ 0 w 5217957"/>
                <a:gd name="connsiteY25" fmla="*/ 2014291 h 6100079"/>
                <a:gd name="connsiteX26" fmla="*/ 0 w 5217957"/>
                <a:gd name="connsiteY26" fmla="*/ 915660 h 6100079"/>
                <a:gd name="connsiteX27" fmla="*/ 58609 w 5217957"/>
                <a:gd name="connsiteY27" fmla="*/ 828051 h 6100079"/>
                <a:gd name="connsiteX28" fmla="*/ 590689 w 5217957"/>
                <a:gd name="connsiteY28" fmla="*/ 385385 h 6100079"/>
                <a:gd name="connsiteX29" fmla="*/ 1951394 w 5217957"/>
                <a:gd name="connsiteY29" fmla="*/ 82 h 610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17957" h="6100079">
                  <a:moveTo>
                    <a:pt x="1951394" y="82"/>
                  </a:moveTo>
                  <a:cubicBezTo>
                    <a:pt x="2237632" y="-2119"/>
                    <a:pt x="2536431" y="40011"/>
                    <a:pt x="2855178" y="125419"/>
                  </a:cubicBezTo>
                  <a:cubicBezTo>
                    <a:pt x="3697704" y="351173"/>
                    <a:pt x="4370491" y="894159"/>
                    <a:pt x="4779341" y="1591542"/>
                  </a:cubicBezTo>
                  <a:cubicBezTo>
                    <a:pt x="5195535" y="2301324"/>
                    <a:pt x="5338357" y="3170855"/>
                    <a:pt x="5108574" y="4028416"/>
                  </a:cubicBezTo>
                  <a:cubicBezTo>
                    <a:pt x="4880820" y="4878406"/>
                    <a:pt x="4165604" y="5079965"/>
                    <a:pt x="3459359" y="5487716"/>
                  </a:cubicBezTo>
                  <a:cubicBezTo>
                    <a:pt x="2753115" y="5895466"/>
                    <a:pt x="2053265" y="6257288"/>
                    <a:pt x="1203275" y="6029534"/>
                  </a:cubicBezTo>
                  <a:cubicBezTo>
                    <a:pt x="739885" y="5905369"/>
                    <a:pt x="366400" y="5685345"/>
                    <a:pt x="59921" y="5396467"/>
                  </a:cubicBezTo>
                  <a:lnTo>
                    <a:pt x="0" y="5333381"/>
                  </a:lnTo>
                  <a:lnTo>
                    <a:pt x="0" y="4427327"/>
                  </a:lnTo>
                  <a:lnTo>
                    <a:pt x="112056" y="4602502"/>
                  </a:lnTo>
                  <a:cubicBezTo>
                    <a:pt x="215300" y="4749260"/>
                    <a:pt x="325419" y="4877443"/>
                    <a:pt x="443875" y="4989110"/>
                  </a:cubicBezTo>
                  <a:cubicBezTo>
                    <a:pt x="700709" y="5231113"/>
                    <a:pt x="996455" y="5394516"/>
                    <a:pt x="1348175" y="5488759"/>
                  </a:cubicBezTo>
                  <a:cubicBezTo>
                    <a:pt x="1633379" y="5565179"/>
                    <a:pt x="1910917" y="5556430"/>
                    <a:pt x="2221463" y="5461704"/>
                  </a:cubicBezTo>
                  <a:cubicBezTo>
                    <a:pt x="2541923" y="5363721"/>
                    <a:pt x="2870374" y="5181404"/>
                    <a:pt x="3179339" y="5003023"/>
                  </a:cubicBezTo>
                  <a:cubicBezTo>
                    <a:pt x="3323713" y="4919760"/>
                    <a:pt x="3463978" y="4846641"/>
                    <a:pt x="3599638" y="4775996"/>
                  </a:cubicBezTo>
                  <a:cubicBezTo>
                    <a:pt x="3862436" y="4639263"/>
                    <a:pt x="4089314" y="4521074"/>
                    <a:pt x="4259765" y="4374667"/>
                  </a:cubicBezTo>
                  <a:cubicBezTo>
                    <a:pt x="4418282" y="4238625"/>
                    <a:pt x="4513201" y="4087280"/>
                    <a:pt x="4567742" y="3883732"/>
                  </a:cubicBezTo>
                  <a:cubicBezTo>
                    <a:pt x="4660420" y="3537853"/>
                    <a:pt x="4682033" y="3184640"/>
                    <a:pt x="4631929" y="2833886"/>
                  </a:cubicBezTo>
                  <a:cubicBezTo>
                    <a:pt x="4583584" y="2494734"/>
                    <a:pt x="4470646" y="2172121"/>
                    <a:pt x="4296412" y="1874932"/>
                  </a:cubicBezTo>
                  <a:cubicBezTo>
                    <a:pt x="3944879" y="1275559"/>
                    <a:pt x="3381537" y="846289"/>
                    <a:pt x="2710219" y="666410"/>
                  </a:cubicBezTo>
                  <a:cubicBezTo>
                    <a:pt x="2349955" y="569877"/>
                    <a:pt x="2030161" y="539483"/>
                    <a:pt x="1732642" y="573480"/>
                  </a:cubicBezTo>
                  <a:cubicBezTo>
                    <a:pt x="1440866" y="606814"/>
                    <a:pt x="1158880" y="703976"/>
                    <a:pt x="870621" y="870402"/>
                  </a:cubicBezTo>
                  <a:cubicBezTo>
                    <a:pt x="670160" y="986048"/>
                    <a:pt x="589753" y="1064195"/>
                    <a:pt x="537555" y="1125324"/>
                  </a:cubicBezTo>
                  <a:cubicBezTo>
                    <a:pt x="463218" y="1212400"/>
                    <a:pt x="397708" y="1330125"/>
                    <a:pt x="306995" y="1493030"/>
                  </a:cubicBezTo>
                  <a:cubicBezTo>
                    <a:pt x="234596" y="1623167"/>
                    <a:pt x="145436" y="1783409"/>
                    <a:pt x="23579" y="1977465"/>
                  </a:cubicBezTo>
                  <a:lnTo>
                    <a:pt x="0" y="2014291"/>
                  </a:lnTo>
                  <a:lnTo>
                    <a:pt x="0" y="915660"/>
                  </a:lnTo>
                  <a:lnTo>
                    <a:pt x="58609" y="828051"/>
                  </a:lnTo>
                  <a:cubicBezTo>
                    <a:pt x="177453" y="670481"/>
                    <a:pt x="325847" y="538291"/>
                    <a:pt x="590689" y="385385"/>
                  </a:cubicBezTo>
                  <a:cubicBezTo>
                    <a:pt x="1032159" y="130559"/>
                    <a:pt x="1474330" y="3750"/>
                    <a:pt x="1951394" y="8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2" name="Title 1"/>
          <p:cNvSpPr>
            <a:spLocks noGrp="1"/>
          </p:cNvSpPr>
          <p:nvPr>
            <p:ph type="title"/>
          </p:nvPr>
        </p:nvSpPr>
        <p:spPr>
          <a:xfrm>
            <a:off x="640080" y="1243013"/>
            <a:ext cx="9472108" cy="4371974"/>
          </a:xfrm>
        </p:spPr>
        <p:txBody>
          <a:bodyPr>
            <a:normAutofit/>
          </a:bodyPr>
          <a:lstStyle/>
          <a:p>
            <a:r>
              <a:rPr lang="en-US" sz="1800" b="1" dirty="0">
                <a:solidFill>
                  <a:schemeClr val="tx2"/>
                </a:solidFill>
              </a:rPr>
              <a:t>P4: Key Actions &amp; Controls</a:t>
            </a:r>
            <a:br>
              <a:rPr lang="en-US" sz="1800" b="1" dirty="0">
                <a:solidFill>
                  <a:schemeClr val="tx2"/>
                </a:solidFill>
              </a:rPr>
            </a:br>
            <a:br>
              <a:rPr lang="en-US" sz="1800" b="1" dirty="0">
                <a:solidFill>
                  <a:schemeClr val="tx2"/>
                </a:solidFill>
              </a:rPr>
            </a:br>
            <a:r>
              <a:rPr lang="en-US" sz="1800" dirty="0">
                <a:solidFill>
                  <a:schemeClr val="tx2"/>
                </a:solidFill>
              </a:rPr>
              <a:t>• Define an awareness and education plan to educate the governing authority, management, the workforce, and the extended enterprise about their responsibilities and expected conduct </a:t>
            </a:r>
            <a:br>
              <a:rPr lang="en-US" sz="1800" dirty="0">
                <a:solidFill>
                  <a:schemeClr val="tx2"/>
                </a:solidFill>
              </a:rPr>
            </a:br>
            <a:br>
              <a:rPr lang="en-US" sz="1800" dirty="0">
                <a:solidFill>
                  <a:schemeClr val="tx2"/>
                </a:solidFill>
              </a:rPr>
            </a:br>
            <a:r>
              <a:rPr lang="en-US" sz="1800" dirty="0">
                <a:solidFill>
                  <a:schemeClr val="tx2"/>
                </a:solidFill>
              </a:rPr>
              <a:t>• Define a curriculum plan for job-specific education and training</a:t>
            </a:r>
            <a:br>
              <a:rPr lang="en-US" sz="1800" dirty="0">
                <a:solidFill>
                  <a:schemeClr val="tx2"/>
                </a:solidFill>
              </a:rPr>
            </a:br>
            <a:br>
              <a:rPr lang="en-US" sz="1800" dirty="0">
                <a:solidFill>
                  <a:schemeClr val="tx2"/>
                </a:solidFill>
              </a:rPr>
            </a:br>
            <a:r>
              <a:rPr lang="en-US" sz="1800" dirty="0">
                <a:solidFill>
                  <a:schemeClr val="tx2"/>
                </a:solidFill>
              </a:rPr>
              <a:t>• Develop or acquire content </a:t>
            </a:r>
            <a:br>
              <a:rPr lang="en-US" sz="1800" dirty="0">
                <a:solidFill>
                  <a:schemeClr val="tx2"/>
                </a:solidFill>
              </a:rPr>
            </a:br>
            <a:br>
              <a:rPr lang="en-US" sz="1800" dirty="0">
                <a:solidFill>
                  <a:schemeClr val="tx2"/>
                </a:solidFill>
              </a:rPr>
            </a:br>
            <a:r>
              <a:rPr lang="en-US" sz="1800" dirty="0">
                <a:solidFill>
                  <a:schemeClr val="tx2"/>
                </a:solidFill>
              </a:rPr>
              <a:t>• Implement education</a:t>
            </a:r>
            <a:br>
              <a:rPr lang="en-US" sz="1800" dirty="0">
                <a:solidFill>
                  <a:schemeClr val="tx2"/>
                </a:solidFill>
              </a:rPr>
            </a:br>
            <a:br>
              <a:rPr lang="en-US" sz="1800" dirty="0">
                <a:solidFill>
                  <a:schemeClr val="tx2"/>
                </a:solidFill>
              </a:rPr>
            </a:br>
            <a:r>
              <a:rPr lang="en-US" sz="1800" dirty="0">
                <a:solidFill>
                  <a:schemeClr val="tx2"/>
                </a:solidFill>
              </a:rPr>
              <a:t>• Provide helpline </a:t>
            </a:r>
            <a:br>
              <a:rPr lang="en-US" sz="1800" dirty="0">
                <a:solidFill>
                  <a:schemeClr val="tx2"/>
                </a:solidFill>
              </a:rPr>
            </a:br>
            <a:br>
              <a:rPr lang="en-US" sz="1800" dirty="0">
                <a:solidFill>
                  <a:schemeClr val="tx2"/>
                </a:solidFill>
              </a:rPr>
            </a:br>
            <a:r>
              <a:rPr lang="en-US" sz="1800" dirty="0">
                <a:solidFill>
                  <a:schemeClr val="tx2"/>
                </a:solidFill>
              </a:rPr>
              <a:t>• Provide integrated support</a:t>
            </a:r>
            <a:endParaRPr lang="en-US" sz="1800" b="1" dirty="0">
              <a:solidFill>
                <a:schemeClr val="tx2"/>
              </a:solidFill>
            </a:endParaRPr>
          </a:p>
        </p:txBody>
      </p:sp>
      <p:sp>
        <p:nvSpPr>
          <p:cNvPr id="19" name="Content Placeholder 2"/>
          <p:cNvSpPr>
            <a:spLocks noGrp="1"/>
          </p:cNvSpPr>
          <p:nvPr>
            <p:ph idx="1"/>
          </p:nvPr>
        </p:nvSpPr>
        <p:spPr>
          <a:xfrm>
            <a:off x="12167838" y="804672"/>
            <a:ext cx="45719" cy="5230368"/>
          </a:xfrm>
        </p:spPr>
        <p:txBody>
          <a:bodyPr anchor="ctr">
            <a:normAutofit/>
          </a:bodyPr>
          <a:lstStyle/>
          <a:p>
            <a:endParaRPr lang="en-US" sz="18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r>
              <a:rPr lang="en-US" sz="1900" b="1" dirty="0">
                <a:solidFill>
                  <a:srgbClr val="00B0F0"/>
                </a:solidFill>
              </a:rPr>
              <a:t>P4: Design &amp; Implementation Considerations</a:t>
            </a:r>
            <a:br>
              <a:rPr lang="en-US" sz="1900" b="1" dirty="0">
                <a:solidFill>
                  <a:srgbClr val="00B0F0"/>
                </a:solidFill>
              </a:rPr>
            </a:br>
            <a:br>
              <a:rPr lang="en-US" sz="1900" b="1" dirty="0"/>
            </a:br>
            <a:r>
              <a:rPr lang="en-US" sz="1900" dirty="0">
                <a:effectLst/>
                <a:latin typeface="Arial" panose="020B0604020202020204" pitchFamily="34" charset="0"/>
                <a:ea typeface="Arial" panose="020B0604020202020204" pitchFamily="34" charset="0"/>
              </a:rPr>
              <a:t>Awareness,</a:t>
            </a:r>
            <a:r>
              <a:rPr lang="en-US" sz="1900" spc="-10" dirty="0">
                <a:effectLst/>
                <a:latin typeface="Arial" panose="020B0604020202020204" pitchFamily="34" charset="0"/>
                <a:ea typeface="Arial" panose="020B0604020202020204" pitchFamily="34" charset="0"/>
              </a:rPr>
              <a:t> </a:t>
            </a:r>
            <a:r>
              <a:rPr lang="en-US" sz="1900" dirty="0">
                <a:effectLst/>
                <a:latin typeface="Arial" panose="020B0604020202020204" pitchFamily="34" charset="0"/>
                <a:ea typeface="Arial" panose="020B0604020202020204" pitchFamily="34" charset="0"/>
              </a:rPr>
              <a:t>education,</a:t>
            </a:r>
            <a:r>
              <a:rPr lang="en-US" sz="1900" spc="-35" dirty="0">
                <a:effectLst/>
                <a:latin typeface="Arial" panose="020B0604020202020204" pitchFamily="34" charset="0"/>
                <a:ea typeface="Arial" panose="020B0604020202020204" pitchFamily="34" charset="0"/>
              </a:rPr>
              <a:t> </a:t>
            </a:r>
            <a:r>
              <a:rPr lang="en-US" sz="1900" dirty="0">
                <a:effectLst/>
                <a:latin typeface="Arial" panose="020B0604020202020204" pitchFamily="34" charset="0"/>
                <a:ea typeface="Arial" panose="020B0604020202020204" pitchFamily="34" charset="0"/>
              </a:rPr>
              <a:t>and</a:t>
            </a:r>
            <a:r>
              <a:rPr lang="en-US" sz="1900" spc="-35" dirty="0">
                <a:effectLst/>
                <a:latin typeface="Arial" panose="020B0604020202020204" pitchFamily="34" charset="0"/>
                <a:ea typeface="Arial" panose="020B0604020202020204" pitchFamily="34" charset="0"/>
              </a:rPr>
              <a:t> </a:t>
            </a:r>
            <a:r>
              <a:rPr lang="en-US" sz="1900" dirty="0">
                <a:effectLst/>
                <a:latin typeface="Arial" panose="020B0604020202020204" pitchFamily="34" charset="0"/>
                <a:ea typeface="Arial" panose="020B0604020202020204" pitchFamily="34" charset="0"/>
              </a:rPr>
              <a:t>ongoing</a:t>
            </a:r>
            <a:r>
              <a:rPr lang="en-US" sz="1900" spc="-5" dirty="0">
                <a:effectLst/>
                <a:latin typeface="Arial" panose="020B0604020202020204" pitchFamily="34" charset="0"/>
                <a:ea typeface="Arial" panose="020B0604020202020204" pitchFamily="34" charset="0"/>
              </a:rPr>
              <a:t> </a:t>
            </a:r>
            <a:r>
              <a:rPr lang="en-US" sz="1900" dirty="0">
                <a:effectLst/>
                <a:latin typeface="Arial" panose="020B0604020202020204" pitchFamily="34" charset="0"/>
                <a:ea typeface="Arial" panose="020B0604020202020204" pitchFamily="34" charset="0"/>
              </a:rPr>
              <a:t>support</a:t>
            </a:r>
            <a:r>
              <a:rPr lang="en-US" sz="1900" spc="-10" dirty="0">
                <a:effectLst/>
                <a:latin typeface="Arial" panose="020B0604020202020204" pitchFamily="34" charset="0"/>
                <a:ea typeface="Arial" panose="020B0604020202020204" pitchFamily="34" charset="0"/>
              </a:rPr>
              <a:t> </a:t>
            </a:r>
            <a:r>
              <a:rPr lang="en-US" sz="1900" dirty="0">
                <a:effectLst/>
                <a:latin typeface="Arial" panose="020B0604020202020204" pitchFamily="34" charset="0"/>
                <a:ea typeface="Arial" panose="020B0604020202020204" pitchFamily="34" charset="0"/>
              </a:rPr>
              <a:t>enable</a:t>
            </a:r>
            <a:r>
              <a:rPr lang="en-US" sz="1900" spc="-15" dirty="0">
                <a:effectLst/>
                <a:latin typeface="Arial" panose="020B0604020202020204" pitchFamily="34" charset="0"/>
                <a:ea typeface="Arial" panose="020B0604020202020204" pitchFamily="34" charset="0"/>
              </a:rPr>
              <a:t> </a:t>
            </a:r>
            <a:r>
              <a:rPr lang="en-US" sz="1900" dirty="0">
                <a:effectLst/>
                <a:latin typeface="Arial" panose="020B0604020202020204" pitchFamily="34" charset="0"/>
                <a:ea typeface="Arial" panose="020B0604020202020204" pitchFamily="34" charset="0"/>
              </a:rPr>
              <a:t>individuals</a:t>
            </a:r>
            <a:r>
              <a:rPr lang="en-US" sz="1900" spc="5" dirty="0">
                <a:effectLst/>
                <a:latin typeface="Arial" panose="020B0604020202020204" pitchFamily="34" charset="0"/>
                <a:ea typeface="Arial" panose="020B0604020202020204" pitchFamily="34" charset="0"/>
              </a:rPr>
              <a:t> </a:t>
            </a:r>
            <a:r>
              <a:rPr lang="en-US" sz="1900" spc="-25" dirty="0">
                <a:effectLst/>
                <a:latin typeface="Arial" panose="020B0604020202020204" pitchFamily="34" charset="0"/>
                <a:ea typeface="Arial" panose="020B0604020202020204" pitchFamily="34" charset="0"/>
              </a:rPr>
              <a:t>to:</a:t>
            </a:r>
            <a:br>
              <a:rPr lang="en-US" sz="1900" dirty="0">
                <a:effectLst/>
                <a:latin typeface="Arial" panose="020B0604020202020204" pitchFamily="34" charset="0"/>
                <a:ea typeface="Arial" panose="020B0604020202020204" pitchFamily="34" charset="0"/>
              </a:rPr>
            </a:br>
            <a:r>
              <a:rPr lang="en-US" sz="1900" dirty="0">
                <a:effectLst/>
                <a:latin typeface="Arial" panose="020B0604020202020204" pitchFamily="34" charset="0"/>
                <a:ea typeface="Arial" panose="020B0604020202020204" pitchFamily="34" charset="0"/>
              </a:rPr>
              <a:t> </a:t>
            </a:r>
            <a:br>
              <a:rPr lang="en-US" sz="1900" dirty="0">
                <a:effectLst/>
                <a:latin typeface="Arial" panose="020B0604020202020204" pitchFamily="34" charset="0"/>
                <a:ea typeface="Arial" panose="020B0604020202020204" pitchFamily="34" charset="0"/>
              </a:rPr>
            </a:br>
            <a:r>
              <a:rPr lang="en-US" sz="1900" dirty="0"/>
              <a:t>• </a:t>
            </a:r>
            <a:r>
              <a:rPr lang="en-US" sz="1900" spc="0" dirty="0">
                <a:effectLst/>
                <a:latin typeface="Arial" panose="020B0604020202020204" pitchFamily="34" charset="0"/>
                <a:ea typeface="Arial" panose="020B0604020202020204" pitchFamily="34" charset="0"/>
              </a:rPr>
              <a:t>Know</a:t>
            </a:r>
            <a:r>
              <a:rPr lang="en-US" sz="1900" spc="-25"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what is</a:t>
            </a:r>
            <a:r>
              <a:rPr lang="en-US" sz="1900" spc="-20" dirty="0">
                <a:effectLst/>
                <a:latin typeface="Arial" panose="020B0604020202020204" pitchFamily="34" charset="0"/>
                <a:ea typeface="Arial" panose="020B0604020202020204" pitchFamily="34" charset="0"/>
              </a:rPr>
              <a:t> </a:t>
            </a:r>
            <a:r>
              <a:rPr lang="en-US" sz="1900" spc="-10" dirty="0">
                <a:effectLst/>
                <a:latin typeface="Arial" panose="020B0604020202020204" pitchFamily="34" charset="0"/>
                <a:ea typeface="Arial" panose="020B0604020202020204" pitchFamily="34" charset="0"/>
              </a:rPr>
              <a:t>expected</a:t>
            </a:r>
            <a:br>
              <a:rPr lang="en-US" sz="1900" spc="0" dirty="0">
                <a:effectLst/>
                <a:latin typeface="Arial" panose="020B0604020202020204" pitchFamily="34" charset="0"/>
                <a:ea typeface="Arial" panose="020B0604020202020204" pitchFamily="34" charset="0"/>
              </a:rPr>
            </a:br>
            <a:r>
              <a:rPr lang="en-US" sz="1900" dirty="0">
                <a:effectLst/>
                <a:latin typeface="Arial" panose="020B0604020202020204" pitchFamily="34" charset="0"/>
                <a:ea typeface="Arial" panose="020B0604020202020204" pitchFamily="34" charset="0"/>
              </a:rPr>
              <a:t> </a:t>
            </a:r>
            <a:br>
              <a:rPr lang="en-US" sz="1900" dirty="0">
                <a:effectLst/>
                <a:latin typeface="Arial" panose="020B0604020202020204" pitchFamily="34" charset="0"/>
                <a:ea typeface="Arial" panose="020B0604020202020204" pitchFamily="34" charset="0"/>
              </a:rPr>
            </a:br>
            <a:r>
              <a:rPr lang="en-US" sz="1900" dirty="0"/>
              <a:t>• </a:t>
            </a:r>
            <a:r>
              <a:rPr lang="en-US" sz="1900" spc="0" dirty="0">
                <a:effectLst/>
                <a:latin typeface="Arial" panose="020B0604020202020204" pitchFamily="34" charset="0"/>
                <a:ea typeface="Arial" panose="020B0604020202020204" pitchFamily="34" charset="0"/>
              </a:rPr>
              <a:t>Reduce</a:t>
            </a:r>
            <a:r>
              <a:rPr lang="en-US" sz="1900" spc="-20"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the</a:t>
            </a:r>
            <a:r>
              <a:rPr lang="en-US" sz="1900" spc="-10"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likelihood</a:t>
            </a:r>
            <a:r>
              <a:rPr lang="en-US" sz="1900" spc="-10"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of</a:t>
            </a:r>
            <a:r>
              <a:rPr lang="en-US" sz="1900" spc="-15"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errors</a:t>
            </a:r>
            <a:r>
              <a:rPr lang="en-US" sz="1900" spc="-5"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and</a:t>
            </a:r>
            <a:r>
              <a:rPr lang="en-US" sz="1900" spc="-10"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criminal</a:t>
            </a:r>
            <a:r>
              <a:rPr lang="en-US" sz="1900" spc="-15" dirty="0">
                <a:effectLst/>
                <a:latin typeface="Arial" panose="020B0604020202020204" pitchFamily="34" charset="0"/>
                <a:ea typeface="Arial" panose="020B0604020202020204" pitchFamily="34" charset="0"/>
              </a:rPr>
              <a:t> </a:t>
            </a:r>
            <a:r>
              <a:rPr lang="en-US" sz="1900" spc="-10" dirty="0">
                <a:effectLst/>
                <a:latin typeface="Arial" panose="020B0604020202020204" pitchFamily="34" charset="0"/>
                <a:ea typeface="Arial" panose="020B0604020202020204" pitchFamily="34" charset="0"/>
              </a:rPr>
              <a:t>behavior</a:t>
            </a:r>
            <a:br>
              <a:rPr lang="en-US" sz="1900" spc="0" dirty="0">
                <a:effectLst/>
                <a:latin typeface="Arial" panose="020B0604020202020204" pitchFamily="34" charset="0"/>
                <a:ea typeface="Arial" panose="020B0604020202020204" pitchFamily="34" charset="0"/>
              </a:rPr>
            </a:br>
            <a:r>
              <a:rPr lang="en-US" sz="1900" dirty="0">
                <a:effectLst/>
                <a:latin typeface="Arial" panose="020B0604020202020204" pitchFamily="34" charset="0"/>
                <a:ea typeface="Arial" panose="020B0604020202020204" pitchFamily="34" charset="0"/>
              </a:rPr>
              <a:t> </a:t>
            </a:r>
            <a:br>
              <a:rPr lang="en-US" sz="1900" dirty="0">
                <a:effectLst/>
                <a:latin typeface="Arial" panose="020B0604020202020204" pitchFamily="34" charset="0"/>
                <a:ea typeface="Arial" panose="020B0604020202020204" pitchFamily="34" charset="0"/>
              </a:rPr>
            </a:br>
            <a:r>
              <a:rPr lang="en-US" sz="1900" dirty="0"/>
              <a:t>• </a:t>
            </a:r>
            <a:r>
              <a:rPr lang="en-US" sz="1900" spc="0" dirty="0">
                <a:effectLst/>
                <a:latin typeface="Arial" panose="020B0604020202020204" pitchFamily="34" charset="0"/>
                <a:ea typeface="Arial" panose="020B0604020202020204" pitchFamily="34" charset="0"/>
              </a:rPr>
              <a:t>Be</a:t>
            </a:r>
            <a:r>
              <a:rPr lang="en-US" sz="1900" spc="-20"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comfortable</a:t>
            </a:r>
            <a:r>
              <a:rPr lang="en-US" sz="1900" spc="-20"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reporting misconduct</a:t>
            </a:r>
            <a:r>
              <a:rPr lang="en-US" sz="1900" spc="-35"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and</a:t>
            </a:r>
            <a:r>
              <a:rPr lang="en-US" sz="1900" spc="-5" dirty="0">
                <a:effectLst/>
                <a:latin typeface="Arial" panose="020B0604020202020204" pitchFamily="34" charset="0"/>
                <a:ea typeface="Arial" panose="020B0604020202020204" pitchFamily="34" charset="0"/>
              </a:rPr>
              <a:t> </a:t>
            </a:r>
            <a:r>
              <a:rPr lang="en-US" sz="1900" spc="0" dirty="0">
                <a:effectLst/>
                <a:latin typeface="Arial" panose="020B0604020202020204" pitchFamily="34" charset="0"/>
                <a:ea typeface="Arial" panose="020B0604020202020204" pitchFamily="34" charset="0"/>
              </a:rPr>
              <a:t>capability</a:t>
            </a:r>
            <a:r>
              <a:rPr lang="en-US" sz="1900" spc="-25" dirty="0">
                <a:effectLst/>
                <a:latin typeface="Arial" panose="020B0604020202020204" pitchFamily="34" charset="0"/>
                <a:ea typeface="Arial" panose="020B0604020202020204" pitchFamily="34" charset="0"/>
              </a:rPr>
              <a:t> </a:t>
            </a:r>
            <a:r>
              <a:rPr lang="en-US" sz="1900" spc="-10" dirty="0">
                <a:effectLst/>
                <a:latin typeface="Arial" panose="020B0604020202020204" pitchFamily="34" charset="0"/>
                <a:ea typeface="Arial" panose="020B0604020202020204" pitchFamily="34" charset="0"/>
              </a:rPr>
              <a:t>weaknesses</a:t>
            </a:r>
            <a:br>
              <a:rPr lang="en-US" sz="1900" spc="0" dirty="0">
                <a:effectLst/>
                <a:latin typeface="Arial" panose="020B0604020202020204" pitchFamily="34" charset="0"/>
                <a:ea typeface="Arial" panose="020B0604020202020204" pitchFamily="34" charset="0"/>
              </a:rPr>
            </a:br>
            <a:endParaRPr lang="en-US" sz="1900" b="1" dirty="0"/>
          </a:p>
        </p:txBody>
      </p:sp>
      <p:sp>
        <p:nvSpPr>
          <p:cNvPr id="15" name="Rectangle 14">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5" name="Content Placeholder 2">
            <a:extLst>
              <a:ext uri="{FF2B5EF4-FFF2-40B4-BE49-F238E27FC236}">
                <a16:creationId xmlns:a16="http://schemas.microsoft.com/office/drawing/2014/main" id="{386D4164-262D-53C7-B2BE-6DE499952AFB}"/>
              </a:ext>
            </a:extLst>
          </p:cNvPr>
          <p:cNvGraphicFramePr>
            <a:graphicFrameLocks noGrp="1"/>
          </p:cNvGraphicFramePr>
          <p:nvPr>
            <p:ph idx="1"/>
            <p:extLst>
              <p:ext uri="{D42A27DB-BD31-4B8C-83A1-F6EECF244321}">
                <p14:modId xmlns:p14="http://schemas.microsoft.com/office/powerpoint/2010/main" val="2080649048"/>
              </p:ext>
            </p:extLst>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15027</TotalTime>
  <Words>11451</Words>
  <Application>Microsoft Office PowerPoint</Application>
  <PresentationFormat>Widescreen</PresentationFormat>
  <Paragraphs>584</Paragraphs>
  <Slides>125</Slides>
  <Notes>5</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125</vt:i4>
      </vt:variant>
    </vt:vector>
  </HeadingPairs>
  <TitlesOfParts>
    <vt:vector size="133" baseType="lpstr">
      <vt:lpstr>Abadi</vt:lpstr>
      <vt:lpstr>Arial</vt:lpstr>
      <vt:lpstr>Calibri</vt:lpstr>
      <vt:lpstr>Calibri Light</vt:lpstr>
      <vt:lpstr>Symbol</vt:lpstr>
      <vt:lpstr>Times New Roman</vt:lpstr>
      <vt:lpstr>Wingdings</vt:lpstr>
      <vt:lpstr>Office Theme</vt:lpstr>
      <vt:lpstr>GRC </vt:lpstr>
      <vt:lpstr>- Name : Michael Bishay  - Experience : 19 years overall Banking Experience,12Y  Managerial level - Current Position : Operation Head, banking Sector - Previous positions at: American Express, Barclays Egypt &amp; Bank Audi                   GRCP &amp; GRCA Certified  Other professional courses :  - CIA , FRM (Foundation of Risk Management - Operational Risk Best Practice - (Egyptian Banking Iinstitute) - Professional certificate of corporate governance.    </vt:lpstr>
      <vt:lpstr>What is GRC ? Governance , Risk &amp; Compliance  1. Governance is the combination of processes and structures implemented by the board to inform, direct, manage, and monitor the activities of the organization toward the achievement of its objectives.   Corporate governance can be influenced by:  1- Internal mechanism: corporate charter, bylaws, board and internal audit.   2- External mechanism: laws and regulations </vt:lpstr>
      <vt:lpstr>What is GRCP? Governance, Risk &amp; Compliance Professional Certificate accredited from OCEG – USA  What is GRCA?  Governance, Risk &amp; Compliance Audit Certificate accredited from OCEG – USA</vt:lpstr>
      <vt:lpstr>    </vt:lpstr>
      <vt:lpstr>What is the difference between Governance, Management, and Assurance?   1. Governance is directing, controlling and evaluating the process, resources inside the organization or within the business environment.  2. Management is directing, controlling and evaluating the process, resources and resource inside the organization  3. Assurance objectively evaluating an entity, process, or resource.   </vt:lpstr>
      <vt:lpstr>PowerPoint Presentation</vt:lpstr>
      <vt:lpstr>GRC Shifting</vt:lpstr>
      <vt:lpstr>The Big Picture </vt:lpstr>
      <vt:lpstr>Principled Performance Defined reliable achievement of objectives while addressing uncertainty  and acting with integrity  </vt:lpstr>
      <vt:lpstr>  1.Relaible  </vt:lpstr>
      <vt:lpstr>3. Addressing Uncertainty </vt:lpstr>
      <vt:lpstr>Definitions :  Governance is the act of externally directing, controlling, and evaluating an entity, process, or resource. Management is the act of internally directing, controlling, and evaluating an entity, process, or resource. Assurance is the act of objectively evaluating an entity, process, or resource. Objective is an explicit goal that can be measurably achieved.  • Must be stated and defined  • Must be measurable Performance is a measure of the degree to which an objective is achieved relative to a target.  • Target is an expected or planned value  • Tolerance is the acceptable level of variation of performance relative to the achievement of an objective     </vt:lpstr>
      <vt:lpstr>Definitions  Effectiveness (Sound) is a measure of the degree to which a capability is logically designed to achieve objectives and is operating as designed. Efficiency (Lean) is a measure of the degree to which financial, human, and other capital are used for the intended purpose. Responsiveness (Agile) is a measure of the degree to which the capability responds to change. Risk is the undesirable effect of uncertainty on achieving objectives. Reward is the desirable effect of uncertainty on achieving objectives. Risk &amp; Reward = Measures Threat &amp; Opportunity = Events or Conditions   </vt:lpstr>
      <vt:lpstr>GRC what it’s not                                                                             Its  - Compliance                                                                                          - Acronym - IT solution                                                                    - Integration and orchestration of Capabilities - Project                                                                          - How we achieve Principled Performance - Short – Term                                                                -Way of doing business with integrity - An end in itself   </vt:lpstr>
      <vt:lpstr>Benefits of Integrated GRC Capabilities  Improved alignment of objectives with the mission, vision, and values of the organization   Better decision-making agility and confidence   Sustained, reliable performance and delivery of value   Capital allocation to the right initiatives at the right time   Top to bottom accountability for key objectives, risk, requirements, and related initiatives   Meaningful cost savings within the integrated capabilities </vt:lpstr>
      <vt:lpstr>10 Universal Outcomes of Principled Performance  </vt:lpstr>
      <vt:lpstr>Positive             VS          Normative            Based on preference</vt:lpstr>
      <vt:lpstr>Barriers to GRC Integration What are the greatest barriers to improving an integrated GRC approach in your  organization?  </vt:lpstr>
      <vt:lpstr>Functions Usually Involved in GRC • Governing Authority (Board of Directors) • Finance  • Risk Management  • Compliance and Ethics  • Information Technology  • Human Resources  • Internal Audit • Business Units (BUs)   </vt:lpstr>
      <vt:lpstr>What are the GRC Steps?  1. Plan:   - Use the GRC Capability Model and associated resources to guide your planning. - Allocate GRC roles and responsibilities to individuals and committees. - Define GRC capability processes and synchronize them with existing business. processes. Establish an approach to evaluating the effectiveness and efficiency of the GRC capabilities  2.Do  - Roll out the plan, taking into consideration the need for change management and communication with employees and stakeholders    </vt:lpstr>
      <vt:lpstr>3. Check - Don’t let it end there. Be sure to evaluate the plan against the established goals and performance indicators to determine if design and operation are effective  4. Act (Continual Improvement) Use the results of that evaluation to fine-tune and improve the integrated capabilities  </vt:lpstr>
      <vt:lpstr>GRC Body of Knowledge</vt:lpstr>
      <vt:lpstr>PowerPoint Presentation</vt:lpstr>
      <vt:lpstr>1. Learn </vt:lpstr>
      <vt:lpstr> </vt:lpstr>
      <vt:lpstr>Definition :  •Industry Forces - competitors, supply chain, labor markets, customers, etc.  • Market Forces - customer demographics, economic conditions, etc.  • Technology Forces - technological shifts and breakthroughs, etc. • Societal Forces - community needs, media trends, etc.  • Regulatory and Legal - laws, rules, and regulations; enforcement trends • Geopolitical Forces - national politics, political stability, war and peace  • Environmental - natural disaster, sustainability  • Third Party Relationships - joint ventures, broker/dealer, agents • External Opportunities and Threats - other opportunities and threats in the external context   in which the organization operates </vt:lpstr>
      <vt:lpstr>L1: Key Actions &amp; Controls • Analyze the external context  • Analyze the external stakeholder and influencer needs • Watch the external context  </vt:lpstr>
      <vt:lpstr>L2. Internal Context:  Understand the internal business context in which the organization operates.  L2: Defining Our Terms:  Influencing factors in the internal context include:  • Internal strengths and weaknesses • Existing strategic plan • Existing operating plan • Existing organizational structures • Existing incentives (appropriate or perverse) for performance • Existing key processes and resources (people, financial, process, and technology) </vt:lpstr>
      <vt:lpstr>L2: Design &amp; Implementation Considerations  • Internal context continually evolves and changes. • Internal context analysis should focus on key aspects that drive organizational value. • Design a capability that aligns with the internal context. • The organization should adapt its internal context to support organizational objectives. • Some aspects of the internal context will change despite the organization's best efforts to maintain the status quo.</vt:lpstr>
      <vt:lpstr>L3 Culture Understand the existing culture, including how leadership models culture, the organizational climate, and individual mindsets about governance, assurance and management of performance, risk, and compliance. </vt:lpstr>
      <vt:lpstr>L3: Types of Culture  Culture includes the values, beliefs, and behaviors characteristic of an entity:  • Governance Culture existing approach to governing the organization, leadership “tone at the top”, way policies are used to create management boundaries  • Management Culture existing approach to managing and enabling the workforce, including compensation structures and other incentives  • Risk Culture existing climate and individual mindsets about how the workforce perceives risk, how effectively risk management is integrated  • Ethical Culture includes the values, beliefs, and behaviors about responsible behavior and integrity  • Workforce Engagement includes the degree of employee satisfaction, loyalty, turnover rates, skills development, and engagement     </vt:lpstr>
      <vt:lpstr>Culture a strong culture serves as a safety net to guide people in making good decisions when system fail, or when they don’t exist. The four key dimensions (ethics, risk, governance, and workforce) are interrelated.  </vt:lpstr>
      <vt:lpstr>L3: Design &amp; Implementation Considerations • Define a current and desired state for each type of culture  • Leadership “tone at the top” includes words and deeds to consistently prove commitment  • Some aspect of culture may need to change to support organizational objectives  • There are multiple “subcultures” • Changing culture requires continuous attention and leadership support   </vt:lpstr>
      <vt:lpstr>L4 – Stakeholders Interact with stakeholders to understand expectations, requirements, and perspectives that impact the organization.  L4: Defining Our Terms Stakeholder is a person, group, or an organization that has a direct or indirect stake in an organization because it can affect or be affected by the organization's actions, objectives, and policies.  • Key stakeholders in a business organization include creditors, customers, directors, employees, government (and its agencies), owners (shareholders), suppliers, unions, and the community from which the business draws its resources.  • Stake holding is usually self-legitimizing (those who judge themselves to be stakeholders are stakeholder); however, not all stake</vt:lpstr>
      <vt:lpstr>L4: Key Actions &amp; Controls • Understand stakeholders • Analyze stakeholder and influencer needs • Develop stakeholder relationship for management plan </vt:lpstr>
      <vt:lpstr>L4: Common Stakeholders • Owners (shareholders)                         • Investors                                      • Creditors  • Customers                                               • Directors                                      • Employees  • Governments                                          • Suppliers                                      • Unions                   • Non-governmental organizations (NGOs)  • Community </vt:lpstr>
      <vt:lpstr>       2. Align   Align performance, risk and compliance objectives, strategies, decision-making criteria, and actions and controls with the context, culture, and stakeholder requirements. A1 - Direction  A2 – Objectives A3 - Identification  A4 - Assessment  A5 – Design  </vt:lpstr>
      <vt:lpstr>A1 – Direction Provide direction by establishing a clear mission, vision, and values statements, high level objectives, high level policies, as well as guidance about how decisions will be made</vt:lpstr>
      <vt:lpstr>A1: Key Actions &amp; Control  • Define Mission, Vision, and Values  • Analyze Opportunities, Threats, and Requirements  • Define High-Level Goals  • Define Management Boundaries • Define Decision-Making Criteria</vt:lpstr>
      <vt:lpstr>A1: Analyzing  Opportunities, Threats, Requirements, and High-Level Goals These actions and controls relate to the Governing Authority providing guidance at a high-level during:   • Strategic planning process  • Setting high-level goals and objectives for what the organization or capability will achieve   </vt:lpstr>
      <vt:lpstr>A1: Decision-Making Criteria     Desired level of performance toward objectives.  • Risk Appetite - the level of risk that the organization is willing to take while pursuing reward.  • Risk Tolerance - the level of risk that the organization is unwilling to exceed to pursue objectives. • Risk Capacity - the level of risk that the organization is able to address (absorb).  • Desired level of conformance with requirements.  • KPI, KRI, and KCI development at the org.</vt:lpstr>
      <vt:lpstr>A2 – Objectives Define a balanced set of measurable objectives that are consistent with the decision-making criteria and appropriate for the established frame of reference</vt:lpstr>
      <vt:lpstr>A2: Key Actions &amp; Controls  • Apply Decision-Making Criteria • Develop Additional Decision-Making Criteria • Consider Cumulative or Competing Effect of Objectives  • Document Objectives</vt:lpstr>
      <vt:lpstr>A2: Objectives Group            Write down some of your organization’s objectives considering:  • Strategic  • Financial  • Customer  • Operational  • Learning and Growth  • Reporting, etc.</vt:lpstr>
      <vt:lpstr>A3 – Identification Identify forces that may cause desirable (opportunity) or undesirable (threat) effects on the achievement of objectives, as well as those that may compel the organization to conduct itself in a particular way (requirement).   Process Overview</vt:lpstr>
      <vt:lpstr>A3: Definitions   • Forces drive events, conditions, and requirements that affect the achievement of objectives. • Event is an occurrence or change in conditions that has a desirable or undesirable effect (or both) on objectives.  • Condition is a state of being that has a desirable or undesirable effect (or both) on objectives.</vt:lpstr>
      <vt:lpstr>Threat &amp; Opportunity = Events or Conditions Risk &amp; Reward = Measures or Effect</vt:lpstr>
      <vt:lpstr> • Likelihood is an estimate of the chance that something may happen.   • Impact is an estimate of how an entity will be affected by something that may happen.    • Velocity is an estimate of how quickly something may happen.   • Timing is an estimate of when something may happen.    • Duration is how long the effects are felt.    • Frequency is how often the same event may hap</vt:lpstr>
      <vt:lpstr>A3: Key Actions &amp; Controls  • Review Capability  • Identify Forces  • Identify Opportunities, Threats, and Requirements • Identify Interrelatedness and Trends </vt:lpstr>
      <vt:lpstr>                                                                                  COSO ERM 2017     </vt:lpstr>
      <vt:lpstr>PowerPoint Presentation</vt:lpstr>
      <vt:lpstr>PowerPoint Presentation</vt:lpstr>
      <vt:lpstr>PowerPoint Presentation</vt:lpstr>
      <vt:lpstr>1. Control environment:  1.1- The Organization demonstrates a commitment to integrity &amp; ethical values. 1.2- The board demonstrates independence from management and exercises oversight of the development and performance of internal control 1.3- Management establishes, with board oversight ,structures, reporting lines and appropriate authorities and responsibilities in the pursuit of objectives. 1.4- The Org. demonstrates a commitment to attract,develop,and retrain competent individuals in alignment with objectives. 1.5- The Org. holds individuals accountable for their internal control responsibilities in the pursuit of objectives. </vt:lpstr>
      <vt:lpstr>3. Control activities: 3.1- The Org. selects and develops control activities that contribute to the mitigation of risks to the achievement of objectives to acceptable levels 3.2- The Org. selects and develops general control activities over technology to support the achievement of objectives. 3.3- The Org. deploys control activities through policies that establish what is expected &amp; procedures that put policies into action.</vt:lpstr>
      <vt:lpstr>5. Monitoring Activities:  5.1- The Org. selects,develops and performs ongoing and/or separate evaluations to ascertain whether the components of internal control are present and functioning. 5.2- The Org. evaluates and communicates internal control defiencies in a timely manner to those parties responsible for taking corrective action, including senior management and the board as appropriate.</vt:lpstr>
      <vt:lpstr>ISO 31000 : 2018 Risk Management  ISO 31000 is applicable to all organizations, regardless of type, size, activities, and location, and covers all types of risk. It was developed by a range of stakeholders and is intended for use by anyone who manages risks, not just professional risk managers. </vt:lpstr>
      <vt:lpstr>A4 – Assessment Analyze current and planned approach to address opportunities, threats, and requirements using decision-making criteria with quantitative and qualitative methods.       </vt:lpstr>
      <vt:lpstr>A4: Risk Map - Likelihood and Impact  </vt:lpstr>
      <vt:lpstr>A4: Design &amp; Implementation Considerations  • Uses decision-making criteria to ensure levels of performance, risk, and compliance are acceptable • Analyzes costs associated with opportunities, threats, and requirements to allow management to allocate resources  • Quantitative and qualitative methods should be used  • Top-down and bottom-up assessment ensure the analysis reflects operational reality • Document and share analysis with others</vt:lpstr>
      <vt:lpstr>A5 – Design Develop strategic and tactical plans to achieve the objectives, while addressing uncertainty and acting with integrity, consistent with decision making criteria.</vt:lpstr>
      <vt:lpstr>Examples of Transfer Instruments  Examples of Transfer Instruments  • Insurance:  o Captive insurance company.  o Risk products (loss portfolio transfers, adverse development covers)   Examples of Retention Instruments  • Reserves   • Internal risk pooling </vt:lpstr>
      <vt:lpstr>A5: Design &amp; Implementation Considerations  • Provide authorization and funding for the integrated plan  • A layered approach and multi-purpose actions and controls for effective risk optimization  • Integrating actions and controls into mainline processes enhances ownership  • Selecting technologies in advance of fully assessing needs, establishing GRC processes, and taking inventory of current approaches will almost never succeed • Use change management processes </vt:lpstr>
      <vt:lpstr>A5: 4 Ts  Treat - create actions &amp; controls (processes) to reduce the likelihood or impact of the risk to an acceptable level  • Internal controls   Transfer - share the risk with others • Insurance • Financial products • Joint ventures &amp; partnerships  • Outsourcing</vt:lpstr>
      <vt:lpstr>A5: Information Management System  • Information should be reconciled and consistent across the organization to allow for the efficient and accurate flow of information across the organization and to external stakeholders.   • It is not necessary to have a single information management system across the organization, if management designs and operates multiple systems to allow the efficient reconciliation, consolidation, and exchange of information.   • Consistent definitions of terms and taxonomies ensure that different parts of the organization do not have different understandings of information or are not operating on conflicting sets of information.   • Data hoarding or failure to transfer relevant and necessary information to all parts of the organization that need the information is damaging. </vt:lpstr>
      <vt:lpstr>A5: Information Management System</vt:lpstr>
      <vt:lpstr>A5: Technology Architecture  • Not everything has to be, or can be, automated; automate when it optimizes the organization’s cost and risk and the GRC performance objectives.  • Using consistent tools to deliver similar processes offers efficiency and more accurate information.  • Planning for GRC technology solutions benefits from early IT involvement in designing approaches, strategies, and controls.  • A partnership between GRC professionals and IT pro professionals with a common understanding of needs, processes, and capabilities is essential to implementing the right technology solutions. </vt:lpstr>
      <vt:lpstr>A5: Technology Success Factors • Identifying the technology requirements for the GRC capability throughout the organization.  • Keep track of what technology solutions are currently used in the organization that may address GRC needs. • Assess existing technology components for applicability to identified needs.  • Include the GRC technology plan in the overall IT technology plan.</vt:lpstr>
      <vt:lpstr>3. Review: Conduct activities to monitor and improve the design and operating effectiveness of all actions and controls, including their continued alignment to objectives and strategies.   R1 - Monitoring   R2 - Assurance   R3 - Improvement </vt:lpstr>
      <vt:lpstr>R1 Monitoring: Monitor and periodically evaluate the performance of the capability to ensure it is designed and operated to be effective, efficient, and responsive to change.   R1: Key Actions &amp; Controls • Monitor and evaluate capability design by establishing a schedule for periodic reevaluation of the capability design in light of objectives, opportunities, threats, requirements, and changes to the context.  • Identify monitoring information, and that would be the information to use to support the evaluation of the performance of the risk optimizing activity(s) and/or the overall performance of the capability  • Perform monitoring activities to support the evaluation of the performance of the capability   • Analyze and report the results of monitoring activities to identify weaknesses and opportunities for systemic improvements</vt:lpstr>
      <vt:lpstr>R1: Design &amp; Implementation Considerations  • Continuous monitoring allows management and the governing authority to determine if the capability operates effectively and efficiently.  • Periodically re-evaluating the design ensures the capability remains relevant.   • Monitoring provides support that the capability is effective.   • Effectiveness should be based on the ability to govern, manage, and provide assurance on activities.  • Use technology solutions in monitoring. </vt:lpstr>
      <vt:lpstr>R2 – Assurance Provide assurance to management, the governing authority, and other stakeholders that the capability is reliable, effective, efficient, and responsive.</vt:lpstr>
      <vt:lpstr>R2: Key Actions &amp; Controls  • Plan assurance assessment: this entails determining the scope, procedures, and criteria required to provide the desired level of assurance to relevant stakeholders   • Perform assurance assessment: this entails performing the procedures, evaluating the results against the criteria, and making relevant recommendations   • Report on the assurance assessment’s results and conclusions</vt:lpstr>
      <vt:lpstr>R2: Design &amp; Implementation Considerations  • Management and the governing authority need independent, objective assurance about the effectiveness of the capability. • Desired level of assurance may vary at different times and for different purposes. • Assurance is most effective when a risk-based approach is used. • Assurance should focus on the ability of the capability to meet with objectives while being consistent with decision-making criteria. • Independent, objective assurance professional using professional standards provide the highest level of assurance. </vt:lpstr>
      <vt:lpstr>R2: The Three Lines Model 2013 – 2020                                      2013                                                                              2020 </vt:lpstr>
      <vt:lpstr>R2: Who Can Provide Assurance?   • External Auditor  • Internal Auditor   • Second Line of Defense Function  • Control Owners or Management  • Government Regulator  •Third party expert</vt:lpstr>
      <vt:lpstr>R3 – Improvement Review information from monitoring, periodic evaluation, assurance, and detective actions and controls to identify opportunities for capability improvements.</vt:lpstr>
      <vt:lpstr>R3: Key Actions &amp; Controls • Develop improvement plan  o Develop portfolio of improvement initiatives o Communicate improvement plan to management  o Define any recommendations from investigation outcome and assurance reports that are not in improvement plan and provide explanation(s)  o Obtain authorization to execute an improvement plan </vt:lpstr>
      <vt:lpstr>4.PERFORM Address threats, opportunities, and requirements by encouraging desired conduct and events, and prevent what is undesired, through the application of proactive, detective, and responsive actions and controls.   P1 – Controls  P2 - Policies   P3 – Communication  P4 - Education   P5 - Incentives   P6 – Notification  P7 - Inquiry   P8 - Response</vt:lpstr>
      <vt:lpstr>P1 – Controls Establish a mix of management, process, human capital, technology, and physical actions and controls that serve governance, management, and assurance needs.  Simple Definition :  Controls are actions taken by management to manage risk and ensure risk responses are carried out.        </vt:lpstr>
      <vt:lpstr>P1: Definitions  • Proactive Actions &amp; Controls - proactively incentivize desirable and prevent undesirable conditions or events.  • Detective Actions &amp; Controls - detect the actual or potential occurrence of desirable and undesirable conditions and events.  • Responsive Actions &amp; Controls – provide recognition for desirable conduct and correct undesirable conditions or events. Incentive Actions &amp; Controls (Proactive)  increase the likelihood, impact, or velocity of desirable conditions or events.  Examples:  • Incentive compensation  • Employee recognition program   • Career path and advancement </vt:lpstr>
      <vt:lpstr>Preventive Actions &amp; Controls (Proactive) reduce the likelihood, impact, or velocity of undesirable conditions or events.   Examples:  • Process: approvals, authorizations, pre-submission reviews, quality reviews  • Human capital: defined job/role descriptions, segregation of duties, background checks   • Technology: application access controls, physical access controls, configuration controls, master data controls   • Physical: mandated, for human health &amp; safety, for environmental protection, for key physical asset and IP protection</vt:lpstr>
      <vt:lpstr>P1: Key Actions &amp; Controls  • Establish proactive actions and controls  • Establish detective actions and controls  • Establish responsive actions and controls </vt:lpstr>
      <vt:lpstr>P1: Detective Action &amp; Control Examples Performance  • Weekly status report of sales numbers   • Management dashboard for critical project   Risk  • Real-time report of changes in exchange rates   • Hotline for allegations of bribery or other corrupt conduct   Compliance  • Periodic audit of log book of required inspections • Analyze application logs for unauthorized access  </vt:lpstr>
      <vt:lpstr>P1: Design &amp; Implementation Considerations • Actions and controls, when used, should address desired levels of reward, risk, and compliance   • Identify actions and controls that can serve more than one purpose   • Actions and controls should neither “under-control” nor “over-control”  • Use a range of actions and controls taking into consideration the need for layering without unnecessary overlap   • Define dashboards, alerts, and reports at an appropriate level of detail for the intended audience   • Field testing actions and controls will identify weaknesses, opportunities for manipulation or circumvention, and areas for improvement  </vt:lpstr>
      <vt:lpstr>Corrective Actions &amp; Controls (Responsive)   • clean up the mess caused by the occurrence of undesirable conditions or events and reduce the ongoing likelihood, impact, and velocity of additional undesirable conditions, events, and effects.  • Rewarding Actions &amp; Controls (Responsive) recognize desirable conduct and encourage similar conduct in the future  </vt:lpstr>
      <vt:lpstr>P1: Controls Exercise From the listing of example actions and controls, select the type of control from the following options:   • Proactive   o Incentive  o Preventive   • Detective   • Responsive  o Corrective   o Rewarding</vt:lpstr>
      <vt:lpstr>P2 – Policies Implement policies and associated procedures to address opportunities, threats, and requirements and set clear expectations of conduct for the governing authority, management, the workforce, and the extended enterprise  P2: Definitions  • Code of Conduct - Sets out the principles, values, standards, or rules of behavior that guide the decisions, procedures, and systems of an organization. The Code is, in effect, a set of core policies.  • Policy - provides the “why;” is high level and strategic; sets the tone, context, or intent; and changes infrequently.   • Procedure - provides the “how to” of policies and guides their implementation; is audience-specific; provides exact instructions that will ensure compliance with a given policy  </vt:lpstr>
      <vt:lpstr>P2: Key Actions &amp; Controls • Develop codes of conduct that address mission, vision, values, key policies, and expected business conduct   • Establish a policy structure for identifying, creating, approving, enforcing, and updating policies   • Identify and develop policies: use a mix of preventative and directive policies to address opportunities, threats, and requirements  • Implement and manage (communicate/enforce/audit) policies to ensure that they remain relevant   • Champion policies to ensure that stakeholders understand the leadership’s commitment to the policies   • Develop and implement ethical decision-making guidelines to support decision making when the circumstances are not explicitly covered by the code of conduct, policies, or procedures </vt:lpstr>
      <vt:lpstr>P2: Design &amp; Implementation Considerations  • Policies both prohibit certain conduct and promote desired behavior, while neither over-controlling nor under-controlling.  • Obtain evidence policies are communicated and enforced.  • Periodically review and audit policies for compliance.  • Identify needs for policy compliance in the extended enterprise.  • Use the policy development process to mold champions and secure commitment. </vt:lpstr>
      <vt:lpstr>P2: Common Policy Mistakes   • No Guidance or support.      - I have info over load and need guidance on policies &amp; procedures.      - Why are there hundreds of   P&amp;P   </vt:lpstr>
      <vt:lpstr>P3 – Communication Deliver and receive relevant, reliable, and timely information to the right audience, as required by mandates, or as needed to perform responsibilities and effectively shape attitudes.  </vt:lpstr>
      <vt:lpstr>P3: Design &amp; Implementation Considerations  •  Effective flow of information throughout the organization enables decision-making and improves performance.  •  The organization should be able to deliver consistent information to those who need it, when they need to know it.  •  The organization must be able to meet its mandatory reporting obligations and to provide reliable and understandable information to stakeholders.  • Not all communication takes place through formal reports and informal communication may have more impact.  •  Establish clear policies, procedures, and triggers for immediate escalation or routine reporting of information within the organization or to external stakeholders.  •  Maintain a complete and accurate record of how communication was managed.  </vt:lpstr>
      <vt:lpstr>P3: Communication Methods  • Paper-based  • E-mail  • Websites  • Postings  • Live events or meetings • Video/audio broadcasts  • Face-to-face personal communication • Formal and informal methods </vt:lpstr>
      <vt:lpstr>  Communication provide   The right people with The right access to  The right info at The right time    what we are Communicate:    Process: The program must address key process areas. Management should ensure they are not only effective but also efficient and responsive, clear and consistent. Process ensure proper planning and feedback loops so U can continue to improve the program.  </vt:lpstr>
      <vt:lpstr> P4 – Education Educate the governing authority, management, the workforce, and the extended enterprise about expected conduct, and increase the skills and motivation need to help the organization address opportunities, threats, and requirements  P4: Definitions • Education includes both formal and informal methods of imparting knowledge and skill.  • Curriculum Plan defines who needs to learn what, when, and how. • Helpline is a live or on-demand channel for individuals to ask questions before or while they are engaging in a task. • Integrated Support provides “just-in-time advice and education to individuals while they are performing a task. • Competence is the combination of knowledge, skills, and behavior that enables an individual to do their job.  </vt:lpstr>
      <vt:lpstr>P4: Key Actions &amp; Controls  • Define an awareness and education plan to educate the governing authority, management, the workforce, and the extended enterprise about their responsibilities and expected conduct   • Define a curriculum plan for job-specific education and training  • Develop or acquire content   • Implement education  • Provide helpline   • Provide integrated support</vt:lpstr>
      <vt:lpstr>P4: Design &amp; Implementation Considerations  Awareness, education, and ongoing support enable individuals to:   • Know what is expected   • Reduce the likelihood of errors and criminal behavior   • Be comfortable reporting misconduct and capability weaknesses </vt:lpstr>
      <vt:lpstr>Why we should educate &amp; communicate about compliance risks?  - if everyone get the same training, you will have people for whom the training is insufficient or unnecessary.  1.PLAN: Resources must be focused on the risk areas that are more presenting for the business.  2.ENABLE: Enable everyone to know the gap between his knowledge &amp; required level  3. SUPPORT: once the initial training closes the gaps in knowledge &amp; skills.an appropriate level of ongoing support needs to deliver    </vt:lpstr>
      <vt:lpstr>P5 – Incentives Implement incentives that motivate desired conduct and recognize those who contribute to positive outcomes to reinforce desired conduct.  P5: Key Actions &amp; Controls   • Define desired conduct   • Hire and promote based on conduct expectations   • Develop and implement compensation, reward, and recognition programs   </vt:lpstr>
      <vt:lpstr>P5: Design &amp; Implementation Considerations  • Use a full range of incentives including the way that employees are hired, compensated, recognized, educated, and promoted • Incentives should balance encouraging desired and discouraging undesired conduct • Failing to be consistent leads to employee distrust • Not all incentives related to performance can encourage undesirable conduct • Design simple and transparent compensation, reward, and recognition programs consistent with the objectives, mission, vision, and values •  Consider enforcement actions and regulatory compliance requirements when designing programs that can encourage employees to notify organizations directly instead of turning directly to regulators. • Design initial hiring criteria that reflect the values of the organization.  • Recognition should occur as close to the desired</vt:lpstr>
      <vt:lpstr>P5: Different Recognition Methods • Economic incentives • Symbols of prestige  • Status  • Workplace freedoms  • Opportunities for advancement  </vt:lpstr>
      <vt:lpstr>P6 Notifications:  Provide multiple pathways to report progress toward objectives, and the actual or potential occurrence of undesirable and desirable conduct, conditions, and events.</vt:lpstr>
      <vt:lpstr>P6: Key Actions &amp; Controls  • Capture notifications by implementing a notification system that captures and alerts the organization to action and control weaknesses, performance variances, incidents or suspicions of legal noncompliance, violations of company policies, and concerns or perceptions about perceived unethical conduct  • Filter and route notifications by prioritizing, substantiating, and validating, then routing notifications for handling regardless of the pathway through which a given notification is received  • Adhere to data protection requirements by ensuring that notification pathways comply with specific requirements established in the locale(s) where the notice originates and/or where the organization operates  </vt:lpstr>
      <vt:lpstr>P6: Design &amp; Implementation Considerations </vt:lpstr>
      <vt:lpstr>P6: Notification Examples  • Whistleblower hotlines • Tips to management or internal audit through informal methods • Exception reports from technology solutions  • Technology alerts  • Open door policy  • Web forms  • E-mails</vt:lpstr>
      <vt:lpstr>P7 – Inquiry Periodically analyze data and seek input about progress towards objectives and the existence of undesirable conduct, conditions, and events. </vt:lpstr>
      <vt:lpstr>P7: Design &amp; Implementation Considerations  </vt:lpstr>
      <vt:lpstr>P7: Inquiry Examples </vt:lpstr>
      <vt:lpstr>P8 – Response Design and, when necessary, execute a response to identified or suspected undesirable actions, events, or weaknesses in capabilities.</vt:lpstr>
      <vt:lpstr>P8: Design &amp; Implementation Considerations</vt:lpstr>
      <vt:lpstr>P8: Design &amp; Implementation Considerations</vt:lpstr>
      <vt:lpstr>P8: Common Response Activities</vt:lpstr>
      <vt:lpstr>How should we conduct investigations? Every organization should have a strong capability to identify,prioritize,investigate and resolve issues. While this can be a daunting task, this illustration can help implement or refine an investigation process and avoid common pitfalls.</vt:lpstr>
      <vt:lpstr>2. Filter: A strong “filtering system” helps management focus on what matters most. An effective filter will ensure that issues are appropriately and efficiently addressed. Even at this early stage, management should begin the “triage” process &amp; identify those material issues that may require escalation versus issues that have questionable specify &amp; credibility.  COMPETENCE &amp; INDEPENDANCE Someone with appropriate competence &amp; independence should decide whether the issue appears to be specific &amp; credible &amp; if so, whether the issue appears to be specific &amp; credible. And if so, whether it should be escalated. That person also needs to determine who should investigate the issue &amp; assure that the investigating team is competent &amp; independent.</vt:lpstr>
      <vt:lpstr>3. PLAN &amp; ASSIGN Allegations should be assigned to the appropriate “tier” or channel based on the fact, circumstances &amp; seriousness of the allegation.</vt:lpstr>
      <vt:lpstr>P8: 3rd Party Inquiries and Investigations Manage and respond to external inquiries and investigations.  • Being prepared to respond to an investigation will minimize its business disruption. • A culture of cooperation with third-party inquiries and investigations can help to control the scope and the ultimate impact on the organization.  • Cooperation does not mean capitulation and the organization may protect itself and its information during an external investigation. </vt:lpstr>
      <vt:lpstr>P8: Crisis Response Think about the impact on the organization, not the event or condition causing the crisis, when determining appropriate responsive actions and controls   • Loss of Facility   • Loss of Communications   • Loss of Power  • Loss of Data   • Supply Chain Issues   • Employee Casualties/Absenteeism </vt:lpstr>
      <vt:lpstr>GRCP Exam Preparation </vt:lpstr>
      <vt:lpstr>Study Steps • Review the presentation handout. • Think about an appropriate way to mark certain sections that you may want to refer to quickly during the exam. • Refer to your workshop • Read the red book   </vt:lpstr>
      <vt:lpstr>Exam’s strategies:</vt:lpstr>
      <vt:lpstr>GRC Professional Exam Prep </vt:lpstr>
      <vt:lpstr>GRC Professional Exam Prep</vt:lpstr>
      <vt:lpstr>How to Maintain Your GRC Certifications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Name : Michael Thabet Eissa Age : 40 Age  Current Position : Operation Manager - EGBank Certified For GRCP &amp; GRCA</dc:title>
  <dc:creator>Micheel Thabet Eissa</dc:creator>
  <cp:lastModifiedBy>GERGES, Randa</cp:lastModifiedBy>
  <cp:revision>88</cp:revision>
  <dcterms:created xsi:type="dcterms:W3CDTF">2023-06-15T06:20:00Z</dcterms:created>
  <dcterms:modified xsi:type="dcterms:W3CDTF">2024-10-27T18:49:36Z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docIndexRef">
    <vt:lpwstr>7459fb85-5fbd-4cf2-90ef-48c2f05aece6</vt:lpwstr>
  </property>
  <property fmtid="{D5CDD505-2E9C-101B-9397-08002B2CF9AE}" pid="3" name="bjDocumentSecurityLabel">
    <vt:lpwstr>No Marking</vt:lpwstr>
  </property>
  <property fmtid="{D5CDD505-2E9C-101B-9397-08002B2CF9AE}" pid="4" name="bjClsUserRVM">
    <vt:lpwstr>[]</vt:lpwstr>
  </property>
  <property fmtid="{D5CDD505-2E9C-101B-9397-08002B2CF9AE}" pid="5" name="bjSaver">
    <vt:lpwstr>hGgLD/W5/nNdcvXkp7/5gx0V0YOdnLfV</vt:lpwstr>
  </property>
  <property fmtid="{D5CDD505-2E9C-101B-9397-08002B2CF9AE}" pid="6" name="ICV">
    <vt:lpwstr>D620949A4A8244EB9314618FEA0830F7_12</vt:lpwstr>
  </property>
  <property fmtid="{D5CDD505-2E9C-101B-9397-08002B2CF9AE}" pid="7" name="KSOProductBuildVer">
    <vt:lpwstr>1033-12.2.0.13266</vt:lpwstr>
  </property>
</Properties>
</file>